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75" r:id="rId6"/>
    <p:sldId id="276" r:id="rId7"/>
    <p:sldId id="282" r:id="rId8"/>
    <p:sldId id="257" r:id="rId9"/>
    <p:sldId id="258" r:id="rId10"/>
    <p:sldId id="259" r:id="rId11"/>
    <p:sldId id="280" r:id="rId12"/>
    <p:sldId id="260" r:id="rId13"/>
    <p:sldId id="261" r:id="rId14"/>
    <p:sldId id="281" r:id="rId15"/>
    <p:sldId id="262" r:id="rId16"/>
    <p:sldId id="263" r:id="rId17"/>
    <p:sldId id="278" r:id="rId18"/>
    <p:sldId id="264" r:id="rId19"/>
    <p:sldId id="265" r:id="rId20"/>
    <p:sldId id="266" r:id="rId21"/>
    <p:sldId id="267" r:id="rId22"/>
    <p:sldId id="268" r:id="rId23"/>
    <p:sldId id="269" r:id="rId24"/>
    <p:sldId id="270" r:id="rId25"/>
    <p:sldId id="283" r:id="rId26"/>
    <p:sldId id="271" r:id="rId27"/>
    <p:sldId id="272" r:id="rId28"/>
    <p:sldId id="273" r:id="rId29"/>
    <p:sldId id="279" r:id="rId30"/>
    <p:sldId id="274"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A3D590A-19E6-482B-875A-15F8297FFAE0}">
          <p14:sldIdLst>
            <p14:sldId id="256"/>
            <p14:sldId id="275"/>
            <p14:sldId id="276"/>
            <p14:sldId id="282"/>
            <p14:sldId id="257"/>
            <p14:sldId id="258"/>
            <p14:sldId id="259"/>
            <p14:sldId id="280"/>
            <p14:sldId id="260"/>
            <p14:sldId id="261"/>
            <p14:sldId id="281"/>
            <p14:sldId id="262"/>
            <p14:sldId id="263"/>
            <p14:sldId id="278"/>
          </p14:sldIdLst>
        </p14:section>
        <p14:section name="Gennemgang af den individuelle handleplan" id="{14281956-E5AE-4973-A264-3F91BD76A4B1}">
          <p14:sldIdLst>
            <p14:sldId id="264"/>
            <p14:sldId id="265"/>
            <p14:sldId id="266"/>
            <p14:sldId id="267"/>
            <p14:sldId id="268"/>
            <p14:sldId id="269"/>
            <p14:sldId id="270"/>
            <p14:sldId id="283"/>
            <p14:sldId id="271"/>
            <p14:sldId id="272"/>
            <p14:sldId id="273"/>
            <p14:sldId id="279"/>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onde-Hansen" initials="MB" lastIdx="5" clrIdx="0">
    <p:extLst>
      <p:ext uri="{19B8F6BF-5375-455C-9EA6-DF929625EA0E}">
        <p15:presenceInfo xmlns:p15="http://schemas.microsoft.com/office/powerpoint/2012/main" userId="S::marbon@aarhus.dk::a31d2820-9f55-4640-8dc4-8ab7f4b08839" providerId="AD"/>
      </p:ext>
    </p:extLst>
  </p:cmAuthor>
  <p:cmAuthor id="2" name="Christina Voigt" initials="CV" lastIdx="1" clrIdx="1">
    <p:extLst>
      <p:ext uri="{19B8F6BF-5375-455C-9EA6-DF929625EA0E}">
        <p15:presenceInfo xmlns:p15="http://schemas.microsoft.com/office/powerpoint/2012/main" userId="S::chvo@aarhus.dk::61b8f147-214e-432c-98ec-040ad395ff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2A7D5-206A-44C7-9419-62F7E2CB3704}" v="34" dt="2020-12-02T15:01:54.530"/>
    <p1510:client id="{D5936974-4268-6E66-4B8F-96F23BC43420}" v="678" dt="2020-12-02T14:03:4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CBDA-E4B9-41C0-9E58-56EF0EE6B59E}" type="datetimeFigureOut">
              <a:rPr lang="da-DK" smtClean="0"/>
              <a:t>05-01-2021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8B4AB-8FE4-4A9D-A5D1-8B8E564FEA1F}" type="slidenum">
              <a:rPr lang="da-DK" smtClean="0"/>
              <a:t>‹nr.›</a:t>
            </a:fld>
            <a:endParaRPr lang="da-DK"/>
          </a:p>
        </p:txBody>
      </p:sp>
    </p:spTree>
    <p:extLst>
      <p:ext uri="{BB962C8B-B14F-4D97-AF65-F5344CB8AC3E}">
        <p14:creationId xmlns:p14="http://schemas.microsoft.com/office/powerpoint/2010/main" val="415622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rPr>
              <a:t>Matematikvejlederen skal aftale med skolelederen, hvordan lærerteamet kan trække på matematikvejlederens kompetencer i forbindelse med de individuelle handleplaner også fremadrettet.</a:t>
            </a:r>
            <a:endParaRPr lang="da-DK" sz="1200">
              <a:solidFill>
                <a:srgbClr val="FFFFFF"/>
              </a:solidFill>
              <a:effectLst/>
              <a:latin typeface="Arial" panose="020B060402020202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3</a:t>
            </a:fld>
            <a:endParaRPr lang="da-DK"/>
          </a:p>
        </p:txBody>
      </p:sp>
    </p:spTree>
    <p:extLst>
      <p:ext uri="{BB962C8B-B14F-4D97-AF65-F5344CB8AC3E}">
        <p14:creationId xmlns:p14="http://schemas.microsoft.com/office/powerpoint/2010/main" val="130543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FFFFFF"/>
                </a:solidFill>
                <a:effectLst/>
                <a:latin typeface="Arial" panose="020B0604020202020204" pitchFamily="34" charset="0"/>
                <a:ea typeface="Calibri" panose="020F0502020204030204" pitchFamily="34" charset="0"/>
              </a:rPr>
              <a:t>For at I som lærerteam kan følge elevens progression, er det vigtigt, at I løbende er opmærksomme på, hvordan eleven udvikler sig i forhold til de aftaler, I har beskrevet i handleplanen.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FFFFFF"/>
                </a:solidFill>
                <a:effectLst/>
                <a:latin typeface="Arial" panose="020B0604020202020204" pitchFamily="34" charset="0"/>
                <a:ea typeface="Calibri" panose="020F0502020204030204" pitchFamily="34" charset="0"/>
              </a:rPr>
              <a:t>Læringsmiljøet har stor betydning for, at eleven i matematikvanskeligheder kan motiveres og udvikler sig i alle fag. Det kan i den individuelle handleplan f.eks. være en beskrivelse af tilrettelæggelsen af aktiviteter i undervisningen herunder klasseundervisning, selvstændigt arbejde, makkerøvelser og gruppearbejde.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0E08B4AB-8FE4-4A9D-A5D1-8B8E564FEA1F}" type="slidenum">
              <a:rPr lang="da-DK" smtClean="0"/>
              <a:t>12</a:t>
            </a:fld>
            <a:endParaRPr lang="da-DK"/>
          </a:p>
        </p:txBody>
      </p:sp>
    </p:spTree>
    <p:extLst>
      <p:ext uri="{BB962C8B-B14F-4D97-AF65-F5344CB8AC3E}">
        <p14:creationId xmlns:p14="http://schemas.microsoft.com/office/powerpoint/2010/main" val="294167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Når I laver handleplanen med eleven og forældrene, skal den bestå af realistiske mål med konkrete milepæle. På den måde bidrager I som lærere til en øget overskuelighed for eleven. Det er ofte en stor hjælp for eleven i matematikvanskeligheder at få hjælp til struktur, som både kan være med de daglige opgaver samt længere læringsmål.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 undervisningen af eleven er der forskellige handlemuligheder i forhold til "regnehuller". Billedligt udtrykt kan man fylde hullet op, det vil sige prøve at få etableret underliggende viden og færdigheder. Man kan også bygge bro hen over, det vil sige prøve at få etableret kompenserende elementer. Man kan også vælge at gå udenom, det vil sige at forlade området for at arbejde i andre dele af det matematiske landskab for eventuelt at vende tilbage på et senere tidspunkt.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sz="1800">
                <a:solidFill>
                  <a:srgbClr val="20314F"/>
                </a:solidFill>
                <a:effectLst/>
                <a:latin typeface="Arial" panose="020B0604020202020204" pitchFamily="34" charset="0"/>
                <a:ea typeface="Calibri" panose="020F0502020204030204" pitchFamily="34" charset="0"/>
                <a:cs typeface="Arial" panose="020B0604020202020204" pitchFamily="34" charset="0"/>
              </a:rPr>
              <a:t>Altså hvilke matematiske områder skal eleven deltage i, i samarbejde med klassekammeraterne og hvilke hjælpemidler er der så eventuelt brug for?</a:t>
            </a:r>
            <a:endParaRPr lang="da-DK" sz="1800">
              <a:solidFill>
                <a:srgbClr val="20314F"/>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a:solidFill>
                <a:srgbClr val="FFFFFF"/>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a:solidFill>
                  <a:srgbClr val="FFFFFF"/>
                </a:solidFill>
                <a:effectLst/>
                <a:latin typeface="Arial" panose="020B0604020202020204" pitchFamily="34" charset="0"/>
              </a:rPr>
              <a:t>Opmærksomhed på ”kernepunkter” der skal udfyldes  - dvs. at der er punkter, som ikke kræver så meget opmærksomhed ved genbesøg.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solidFill>
                  <a:srgbClr val="FFFFFF"/>
                </a:solidFill>
                <a:effectLst/>
                <a:latin typeface="Arial" panose="020B0604020202020204" pitchFamily="34" charset="0"/>
              </a:rPr>
              <a:t>Begrebet regnehuller stammer fra Michael Wahl og Lena </a:t>
            </a:r>
            <a:r>
              <a:rPr lang="da-DK" sz="1200" err="1">
                <a:solidFill>
                  <a:srgbClr val="FFFFFF"/>
                </a:solidFill>
                <a:effectLst/>
                <a:latin typeface="Arial" panose="020B0604020202020204" pitchFamily="34" charset="0"/>
              </a:rPr>
              <a:t>Lindenskogs</a:t>
            </a:r>
            <a:r>
              <a:rPr lang="da-DK" sz="1200">
                <a:solidFill>
                  <a:srgbClr val="FFFFFF"/>
                </a:solidFill>
                <a:effectLst/>
                <a:latin typeface="Arial" panose="020B0604020202020204" pitchFamily="34" charset="0"/>
              </a:rPr>
              <a:t> ”Matematikvaskeligheder”</a:t>
            </a:r>
            <a:endParaRPr lang="da-DK"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0E08B4AB-8FE4-4A9D-A5D1-8B8E564FEA1F}" type="slidenum">
              <a:rPr lang="da-DK" smtClean="0"/>
              <a:t>13</a:t>
            </a:fld>
            <a:endParaRPr lang="da-DK"/>
          </a:p>
        </p:txBody>
      </p:sp>
    </p:spTree>
    <p:extLst>
      <p:ext uri="{BB962C8B-B14F-4D97-AF65-F5344CB8AC3E}">
        <p14:creationId xmlns:p14="http://schemas.microsoft.com/office/powerpoint/2010/main" val="426197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1: </a:t>
            </a:r>
            <a:r>
              <a:rPr lang="en-US" err="1"/>
              <a:t>Udfyldelse</a:t>
            </a:r>
            <a:r>
              <a:rPr lang="en-US"/>
              <a:t> </a:t>
            </a:r>
            <a:r>
              <a:rPr lang="en-US" err="1"/>
              <a:t>af</a:t>
            </a:r>
            <a:r>
              <a:rPr lang="en-US"/>
              <a:t> elevens </a:t>
            </a:r>
            <a:r>
              <a:rPr lang="en-US" err="1"/>
              <a:t>oplysninger</a:t>
            </a:r>
            <a:r>
              <a:rPr lang="en-US"/>
              <a:t> </a:t>
            </a:r>
            <a:r>
              <a:rPr lang="en-US" err="1"/>
              <a:t>samt</a:t>
            </a:r>
            <a:r>
              <a:rPr lang="en-US"/>
              <a:t> </a:t>
            </a:r>
            <a:r>
              <a:rPr lang="en-US" err="1"/>
              <a:t>hvem</a:t>
            </a:r>
            <a:r>
              <a:rPr lang="en-US"/>
              <a:t> der har </a:t>
            </a:r>
            <a:r>
              <a:rPr lang="en-US" err="1"/>
              <a:t>udarbejdet</a:t>
            </a:r>
            <a:r>
              <a:rPr lang="en-US"/>
              <a:t> </a:t>
            </a:r>
            <a:r>
              <a:rPr lang="en-US" err="1"/>
              <a:t>handleplanen</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err="1"/>
              <a:t>Punktet</a:t>
            </a:r>
            <a:r>
              <a:rPr lang="en-US" b="1"/>
              <a:t> </a:t>
            </a:r>
            <a:r>
              <a:rPr lang="en-US" b="1" err="1"/>
              <a:t>udgår</a:t>
            </a:r>
            <a:r>
              <a:rPr lang="en-US" b="1"/>
              <a:t> dog </a:t>
            </a:r>
            <a:r>
              <a:rPr lang="en-US" b="1" err="1"/>
              <a:t>snarest</a:t>
            </a:r>
            <a:r>
              <a:rPr lang="en-US" b="1"/>
              <a:t>, da den </a:t>
            </a:r>
            <a:r>
              <a:rPr lang="en-US" b="1" err="1"/>
              <a:t>individuelle</a:t>
            </a:r>
            <a:r>
              <a:rPr lang="en-US" b="1"/>
              <a:t> </a:t>
            </a:r>
            <a:r>
              <a:rPr lang="en-US" b="1" err="1"/>
              <a:t>handleplan</a:t>
            </a:r>
            <a:r>
              <a:rPr lang="en-US" b="1"/>
              <a:t> </a:t>
            </a:r>
            <a:r>
              <a:rPr lang="en-US" b="1" err="1"/>
              <a:t>erstattes</a:t>
            </a:r>
            <a:r>
              <a:rPr lang="en-US" b="1"/>
              <a:t> med </a:t>
            </a:r>
            <a:r>
              <a:rPr lang="en-US" b="1" err="1"/>
              <a:t>en</a:t>
            </a:r>
            <a:r>
              <a:rPr lang="en-US" b="1"/>
              <a:t> digital </a:t>
            </a:r>
            <a:r>
              <a:rPr lang="en-US" b="1" err="1"/>
              <a:t>løsning</a:t>
            </a:r>
            <a:r>
              <a:rPr lang="en-US" b="1"/>
              <a:t> </a:t>
            </a:r>
            <a:r>
              <a:rPr lang="en-US" b="1" err="1"/>
              <a:t>i</a:t>
            </a:r>
            <a:r>
              <a:rPr lang="en-US" b="1"/>
              <a:t> </a:t>
            </a:r>
            <a:r>
              <a:rPr lang="en-US" b="1" err="1"/>
              <a:t>skoleåret</a:t>
            </a:r>
            <a:r>
              <a:rPr lang="en-US" b="1"/>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Opmærksomhed</a:t>
            </a:r>
            <a:r>
              <a:rPr lang="en-US"/>
              <a:t> </a:t>
            </a:r>
            <a:r>
              <a:rPr lang="en-US" err="1"/>
              <a:t>på</a:t>
            </a:r>
            <a:r>
              <a:rPr lang="en-US"/>
              <a:t> at </a:t>
            </a:r>
            <a:r>
              <a:rPr lang="en-US" err="1"/>
              <a:t>forældre</a:t>
            </a:r>
            <a:r>
              <a:rPr lang="en-US"/>
              <a:t> </a:t>
            </a:r>
            <a:r>
              <a:rPr lang="en-US" err="1"/>
              <a:t>og</a:t>
            </a:r>
            <a:r>
              <a:rPr lang="en-US"/>
              <a:t> </a:t>
            </a:r>
            <a:r>
              <a:rPr lang="en-US" err="1"/>
              <a:t>elev</a:t>
            </a:r>
            <a:r>
              <a:rPr lang="en-US"/>
              <a:t> </a:t>
            </a:r>
            <a:r>
              <a:rPr lang="en-US" err="1"/>
              <a:t>skal</a:t>
            </a:r>
            <a:r>
              <a:rPr lang="en-US"/>
              <a:t> </a:t>
            </a:r>
            <a:r>
              <a:rPr lang="en-US" err="1"/>
              <a:t>kunne</a:t>
            </a:r>
            <a:r>
              <a:rPr lang="en-US"/>
              <a:t> </a:t>
            </a:r>
            <a:r>
              <a:rPr lang="en-US" err="1"/>
              <a:t>læse</a:t>
            </a:r>
            <a:r>
              <a:rPr lang="en-US"/>
              <a:t> </a:t>
            </a:r>
            <a:r>
              <a:rPr lang="en-US" err="1"/>
              <a:t>handleplanen</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Overvej</a:t>
            </a:r>
            <a:r>
              <a:rPr lang="en-US"/>
              <a:t> </a:t>
            </a:r>
            <a:r>
              <a:rPr lang="en-US" err="1"/>
              <a:t>balancen</a:t>
            </a:r>
            <a:r>
              <a:rPr lang="en-US"/>
              <a:t> </a:t>
            </a:r>
            <a:r>
              <a:rPr lang="en-US" err="1"/>
              <a:t>mellem</a:t>
            </a:r>
            <a:r>
              <a:rPr lang="en-US"/>
              <a:t> det </a:t>
            </a:r>
            <a:r>
              <a:rPr lang="en-US" err="1"/>
              <a:t>faglige</a:t>
            </a:r>
            <a:r>
              <a:rPr lang="en-US"/>
              <a:t> sprog I </a:t>
            </a:r>
            <a:r>
              <a:rPr lang="en-US" err="1"/>
              <a:t>bruger</a:t>
            </a:r>
            <a:r>
              <a:rPr lang="en-US"/>
              <a:t> </a:t>
            </a:r>
            <a:r>
              <a:rPr lang="en-US" err="1"/>
              <a:t>og</a:t>
            </a:r>
            <a:r>
              <a:rPr lang="en-US"/>
              <a:t> </a:t>
            </a:r>
            <a:r>
              <a:rPr lang="en-US" err="1"/>
              <a:t>forståeligheden</a:t>
            </a:r>
            <a:r>
              <a:rPr lang="en-US"/>
              <a:t> hos </a:t>
            </a:r>
            <a:r>
              <a:rPr lang="en-US" err="1"/>
              <a:t>forældre</a:t>
            </a:r>
            <a:r>
              <a:rPr lang="en-US"/>
              <a:t>/</a:t>
            </a:r>
            <a:r>
              <a:rPr lang="en-US" err="1"/>
              <a:t>elev</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Skriv</a:t>
            </a:r>
            <a:r>
              <a:rPr lang="en-US"/>
              <a:t> </a:t>
            </a:r>
            <a:r>
              <a:rPr lang="en-US" err="1"/>
              <a:t>kort</a:t>
            </a:r>
            <a:r>
              <a:rPr lang="en-US"/>
              <a:t>, </a:t>
            </a:r>
            <a:r>
              <a:rPr lang="en-US" err="1"/>
              <a:t>klart</a:t>
            </a:r>
            <a:r>
              <a:rPr lang="en-US"/>
              <a:t> </a:t>
            </a:r>
            <a:r>
              <a:rPr lang="en-US" err="1"/>
              <a:t>og</a:t>
            </a:r>
            <a:r>
              <a:rPr lang="en-US"/>
              <a:t> </a:t>
            </a:r>
            <a:r>
              <a:rPr lang="en-US" err="1"/>
              <a:t>præcist</a:t>
            </a:r>
            <a:endParaRPr lang="en-US"/>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Til</a:t>
            </a:r>
            <a:r>
              <a:rPr lang="en-US"/>
              <a:t> </a:t>
            </a:r>
            <a:r>
              <a:rPr lang="en-US" err="1"/>
              <a:t>nogle</a:t>
            </a:r>
            <a:r>
              <a:rPr lang="en-US"/>
              <a:t> </a:t>
            </a:r>
            <a:r>
              <a:rPr lang="en-US" err="1"/>
              <a:t>af</a:t>
            </a:r>
            <a:r>
              <a:rPr lang="en-US"/>
              <a:t> </a:t>
            </a:r>
            <a:r>
              <a:rPr lang="en-US" err="1"/>
              <a:t>slides’ne</a:t>
            </a:r>
            <a:r>
              <a:rPr lang="en-US"/>
              <a:t> </a:t>
            </a:r>
            <a:r>
              <a:rPr lang="en-US" err="1"/>
              <a:t>vil</a:t>
            </a:r>
            <a:r>
              <a:rPr lang="en-US"/>
              <a:t> der </a:t>
            </a:r>
            <a:r>
              <a:rPr lang="en-US" err="1"/>
              <a:t>være</a:t>
            </a:r>
            <a:r>
              <a:rPr lang="en-US"/>
              <a:t> </a:t>
            </a:r>
            <a:r>
              <a:rPr lang="en-US" err="1"/>
              <a:t>eksempler</a:t>
            </a:r>
            <a:r>
              <a:rPr lang="en-US"/>
              <a:t> </a:t>
            </a:r>
            <a:r>
              <a:rPr lang="en-US" err="1"/>
              <a:t>på</a:t>
            </a:r>
            <a:r>
              <a:rPr lang="en-US"/>
              <a:t> </a:t>
            </a:r>
            <a:r>
              <a:rPr lang="en-US" err="1"/>
              <a:t>udfyldelsen</a:t>
            </a:r>
            <a:r>
              <a:rPr lang="en-US"/>
              <a:t>.</a:t>
            </a:r>
          </a:p>
        </p:txBody>
      </p:sp>
      <p:sp>
        <p:nvSpPr>
          <p:cNvPr id="4" name="Pladsholder til slidenummer 3"/>
          <p:cNvSpPr>
            <a:spLocks noGrp="1"/>
          </p:cNvSpPr>
          <p:nvPr>
            <p:ph type="sldNum" sz="quarter" idx="5"/>
          </p:nvPr>
        </p:nvSpPr>
        <p:spPr/>
        <p:txBody>
          <a:bodyPr/>
          <a:lstStyle/>
          <a:p>
            <a:fld id="{0E08B4AB-8FE4-4A9D-A5D1-8B8E564FEA1F}" type="slidenum">
              <a:rPr lang="da-DK" smtClean="0"/>
              <a:t>15</a:t>
            </a:fld>
            <a:endParaRPr lang="da-DK"/>
          </a:p>
        </p:txBody>
      </p:sp>
    </p:spTree>
    <p:extLst>
      <p:ext uri="{BB962C8B-B14F-4D97-AF65-F5344CB8AC3E}">
        <p14:creationId xmlns:p14="http://schemas.microsoft.com/office/powerpoint/2010/main" val="335030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2: </a:t>
            </a:r>
            <a:r>
              <a:rPr lang="en-US" err="1"/>
              <a:t>Udfyldelse</a:t>
            </a:r>
            <a:r>
              <a:rPr lang="en-US"/>
              <a:t> </a:t>
            </a:r>
            <a:r>
              <a:rPr lang="en-US" err="1"/>
              <a:t>af</a:t>
            </a:r>
            <a:r>
              <a:rPr lang="en-US"/>
              <a:t> </a:t>
            </a:r>
            <a:r>
              <a:rPr lang="en-US" err="1"/>
              <a:t>stamdata</a:t>
            </a:r>
            <a:r>
              <a:rPr lang="en-US"/>
              <a:t> </a:t>
            </a:r>
            <a:r>
              <a:rPr lang="en-US" err="1"/>
              <a:t>dvs</a:t>
            </a:r>
            <a:r>
              <a:rPr lang="en-US"/>
              <a:t>. </a:t>
            </a:r>
            <a:r>
              <a:rPr lang="en-US" err="1"/>
              <a:t>Lærere</a:t>
            </a:r>
            <a:r>
              <a:rPr lang="en-US"/>
              <a:t> </a:t>
            </a:r>
            <a:r>
              <a:rPr lang="en-US" err="1"/>
              <a:t>tilknyttet</a:t>
            </a:r>
            <a:r>
              <a:rPr lang="en-US"/>
              <a:t> elevens fag </a:t>
            </a:r>
            <a:r>
              <a:rPr lang="en-US" err="1"/>
              <a:t>samt</a:t>
            </a:r>
            <a:r>
              <a:rPr lang="en-US"/>
              <a:t> </a:t>
            </a:r>
            <a:r>
              <a:rPr lang="en-US" err="1"/>
              <a:t>tovholder</a:t>
            </a:r>
            <a:r>
              <a:rPr lang="en-US"/>
              <a:t> </a:t>
            </a:r>
            <a:r>
              <a:rPr lang="en-US" err="1"/>
              <a:t>på</a:t>
            </a:r>
            <a:r>
              <a:rPr lang="en-US"/>
              <a:t> </a:t>
            </a:r>
            <a:r>
              <a:rPr lang="en-US" err="1"/>
              <a:t>handleplanen</a:t>
            </a:r>
            <a:endParaRPr lang="en-US"/>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Udvælgelse</a:t>
            </a:r>
            <a:r>
              <a:rPr lang="en-US"/>
              <a:t> </a:t>
            </a:r>
            <a:r>
              <a:rPr lang="en-US" err="1"/>
              <a:t>af</a:t>
            </a:r>
            <a:r>
              <a:rPr lang="en-US"/>
              <a:t> </a:t>
            </a:r>
            <a:r>
              <a:rPr lang="en-US" err="1"/>
              <a:t>tovholder</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Hvem</a:t>
            </a:r>
            <a:r>
              <a:rPr lang="en-US"/>
              <a:t> </a:t>
            </a:r>
            <a:r>
              <a:rPr lang="en-US" err="1"/>
              <a:t>taget</a:t>
            </a:r>
            <a:r>
              <a:rPr lang="en-US"/>
              <a:t> </a:t>
            </a:r>
            <a:r>
              <a:rPr lang="en-US" err="1"/>
              <a:t>initiativer</a:t>
            </a:r>
            <a:r>
              <a:rPr lang="en-US"/>
              <a:t> </a:t>
            </a:r>
            <a:r>
              <a:rPr lang="en-US" err="1"/>
              <a:t>til</a:t>
            </a:r>
            <a:r>
              <a:rPr lang="en-US"/>
              <a:t> </a:t>
            </a:r>
            <a:r>
              <a:rPr lang="en-US" err="1"/>
              <a:t>møder</a:t>
            </a:r>
            <a:r>
              <a:rPr lang="en-US"/>
              <a:t> (</a:t>
            </a:r>
            <a:r>
              <a:rPr lang="en-US" err="1"/>
              <a:t>internt</a:t>
            </a:r>
            <a:r>
              <a:rPr lang="en-US"/>
              <a:t> I </a:t>
            </a:r>
            <a:r>
              <a:rPr lang="en-US" err="1"/>
              <a:t>teamet</a:t>
            </a:r>
            <a:r>
              <a:rPr lang="en-US"/>
              <a:t> </a:t>
            </a:r>
            <a:r>
              <a:rPr lang="en-US" err="1"/>
              <a:t>og</a:t>
            </a:r>
            <a:r>
              <a:rPr lang="en-US"/>
              <a:t> </a:t>
            </a:r>
            <a:r>
              <a:rPr lang="en-US" err="1"/>
              <a:t>sammen</a:t>
            </a:r>
            <a:r>
              <a:rPr lang="en-US"/>
              <a:t> med </a:t>
            </a:r>
            <a:r>
              <a:rPr lang="en-US" err="1"/>
              <a:t>forældre</a:t>
            </a:r>
            <a:r>
              <a:rPr lang="en-US"/>
              <a:t>/</a:t>
            </a:r>
            <a:r>
              <a:rPr lang="en-US" err="1"/>
              <a:t>elev</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Justeringer</a:t>
            </a:r>
            <a:r>
              <a:rPr lang="en-US"/>
              <a:t> </a:t>
            </a:r>
            <a:r>
              <a:rPr lang="en-US" err="1"/>
              <a:t>af</a:t>
            </a:r>
            <a:r>
              <a:rPr lang="en-US"/>
              <a:t> </a:t>
            </a:r>
            <a:r>
              <a:rPr lang="en-US" err="1"/>
              <a:t>planen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Indsamler</a:t>
            </a:r>
            <a:r>
              <a:rPr lang="en-US"/>
              <a:t> data </a:t>
            </a:r>
            <a:r>
              <a:rPr lang="en-US" err="1"/>
              <a:t>feks</a:t>
            </a:r>
            <a:r>
              <a:rPr lang="en-US"/>
              <a:t>. </a:t>
            </a:r>
            <a:r>
              <a:rPr lang="en-US" err="1"/>
              <a:t>Testresultater</a:t>
            </a:r>
            <a:r>
              <a:rPr lang="en-US"/>
              <a:t>, </a:t>
            </a:r>
            <a:r>
              <a:rPr lang="en-US" err="1"/>
              <a:t>observationer</a:t>
            </a:r>
            <a:r>
              <a:rPr lang="en-US"/>
              <a:t> </a:t>
            </a:r>
            <a:r>
              <a:rPr lang="en-US" err="1"/>
              <a:t>m.m.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Har den </a:t>
            </a:r>
            <a:r>
              <a:rPr lang="en-US" err="1"/>
              <a:t>primære</a:t>
            </a:r>
            <a:r>
              <a:rPr lang="en-US"/>
              <a:t> </a:t>
            </a:r>
            <a:r>
              <a:rPr lang="en-US" err="1"/>
              <a:t>kontakt</a:t>
            </a:r>
            <a:r>
              <a:rPr lang="en-US"/>
              <a:t> </a:t>
            </a:r>
            <a:r>
              <a:rPr lang="en-US" err="1"/>
              <a:t>til</a:t>
            </a:r>
            <a:r>
              <a:rPr lang="en-US"/>
              <a:t> </a:t>
            </a:r>
            <a:r>
              <a:rPr lang="en-US" err="1"/>
              <a:t>forældre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16</a:t>
            </a:fld>
            <a:endParaRPr lang="da-DK"/>
          </a:p>
        </p:txBody>
      </p:sp>
    </p:spTree>
    <p:extLst>
      <p:ext uri="{BB962C8B-B14F-4D97-AF65-F5344CB8AC3E}">
        <p14:creationId xmlns:p14="http://schemas.microsoft.com/office/powerpoint/2010/main" val="1105417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2: </a:t>
            </a: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Har der været en særlig opmærksomhed på elevens tidlige matematikfaglige udvikling? Det kan være viden fra dagtilbud angående elevens matematiske opmærksomhed f.eks. brug af tal eller matematisk sprog herunder </a:t>
            </a:r>
            <a:r>
              <a:rPr lang="da-DK" sz="1200" err="1">
                <a:solidFill>
                  <a:srgbClr val="20314F"/>
                </a:solidFill>
                <a:effectLst/>
                <a:latin typeface="Arial" panose="020B0604020202020204" pitchFamily="34" charset="0"/>
                <a:ea typeface="Calibri" panose="020F0502020204030204" pitchFamily="34" charset="0"/>
                <a:cs typeface="Arial" panose="020B0604020202020204" pitchFamily="34" charset="0"/>
              </a:rPr>
              <a:t>førfaglige</a:t>
            </a: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 udtryk f.eks. nederst, bagved, før, efter osv. Desuden angives viden fra observationer, tiltag eller lignende i 0.-3. klasse.</a:t>
            </a:r>
            <a:endParaRPr lang="da-DK"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17</a:t>
            </a:fld>
            <a:endParaRPr lang="da-DK"/>
          </a:p>
        </p:txBody>
      </p:sp>
    </p:spTree>
    <p:extLst>
      <p:ext uri="{BB962C8B-B14F-4D97-AF65-F5344CB8AC3E}">
        <p14:creationId xmlns:p14="http://schemas.microsoft.com/office/powerpoint/2010/main" val="367230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2: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rPr>
              <a:t>Hvordan er elevens matematiske kompetencer både aktuelt og siden sidste individuelle handleplan?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rgbClr val="FFFFFF"/>
                </a:solidFill>
                <a:effectLst/>
                <a:latin typeface="Arial" panose="020B0604020202020204" pitchFamily="34" charset="0"/>
                <a:ea typeface="Calibri" panose="020F0502020204030204" pitchFamily="34" charset="0"/>
              </a:rPr>
              <a:t>Tidligere tiltag for eleven</a:t>
            </a:r>
            <a:br>
              <a:rPr lang="da-DK" sz="1200">
                <a:solidFill>
                  <a:srgbClr val="FFFFFF"/>
                </a:solidFill>
                <a:effectLst/>
                <a:latin typeface="Arial" panose="020B0604020202020204" pitchFamily="34" charset="0"/>
                <a:ea typeface="Calibri" panose="020F0502020204030204" pitchFamily="34" charset="0"/>
              </a:rPr>
            </a:b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Hvilke tiltag har været iværksat for eleven i klasseundervisningen og evt. på særlige hold? Derudover kan det indeholde beskrivelser af, hvordan eleven bruger hjælpemidler, eller hvad der har indgået i klasserummet og konkrete undervisningssammenhænge.</a:t>
            </a:r>
            <a:endParaRPr lang="da-DK"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rgbClr val="FFFFFF"/>
                </a:solidFill>
                <a:effectLst/>
                <a:latin typeface="Arial" panose="020B0604020202020204" pitchFamily="34" charset="0"/>
              </a:rPr>
              <a:t>Elevens udbytte ift. tiltag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err="1"/>
              <a:t>Punktet</a:t>
            </a:r>
            <a:r>
              <a:rPr lang="en-US" i="0"/>
              <a:t> er </a:t>
            </a:r>
            <a:r>
              <a:rPr lang="en-US" i="0" err="1"/>
              <a:t>tænkt</a:t>
            </a:r>
            <a:r>
              <a:rPr lang="en-US" i="0"/>
              <a:t> </a:t>
            </a:r>
            <a:r>
              <a:rPr lang="en-US" i="0" err="1"/>
              <a:t>som</a:t>
            </a:r>
            <a:r>
              <a:rPr lang="en-US" i="0"/>
              <a:t> et </a:t>
            </a:r>
            <a:r>
              <a:rPr lang="en-US" i="0" err="1"/>
              <a:t>evaluerings</a:t>
            </a:r>
            <a:r>
              <a:rPr lang="en-US" i="0"/>
              <a:t>- </a:t>
            </a:r>
            <a:r>
              <a:rPr lang="en-US" i="0" err="1"/>
              <a:t>eller</a:t>
            </a:r>
            <a:r>
              <a:rPr lang="en-US" i="0"/>
              <a:t> </a:t>
            </a:r>
            <a:r>
              <a:rPr lang="en-US" i="0" err="1"/>
              <a:t>opsamlingspunkt</a:t>
            </a:r>
            <a:r>
              <a:rPr lang="en-US" i="0"/>
              <a:t> </a:t>
            </a:r>
            <a:r>
              <a:rPr lang="en-US" i="0" err="1"/>
              <a:t>siden</a:t>
            </a:r>
            <a:r>
              <a:rPr lang="en-US" i="0"/>
              <a:t> </a:t>
            </a:r>
            <a:r>
              <a:rPr lang="en-US" i="0" err="1"/>
              <a:t>sidste</a:t>
            </a:r>
            <a:r>
              <a:rPr lang="en-US" i="0"/>
              <a:t> </a:t>
            </a:r>
            <a:r>
              <a:rPr lang="en-US" i="0" err="1"/>
              <a:t>individuelle</a:t>
            </a:r>
            <a:r>
              <a:rPr lang="en-US" i="0"/>
              <a:t> </a:t>
            </a:r>
            <a:r>
              <a:rPr lang="en-US" i="0" err="1"/>
              <a:t>handleplan</a:t>
            </a: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1" err="1"/>
              <a:t>Aktuelle</a:t>
            </a:r>
            <a:r>
              <a:rPr lang="en-US" i="1"/>
              <a:t> </a:t>
            </a:r>
            <a:r>
              <a:rPr lang="en-US" i="1" err="1"/>
              <a:t>matematikfaglige</a:t>
            </a:r>
            <a:r>
              <a:rPr lang="en-US" i="1"/>
              <a:t>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err="1"/>
              <a:t>Angivelse</a:t>
            </a:r>
            <a:r>
              <a:rPr lang="en-US" i="0"/>
              <a:t> </a:t>
            </a:r>
            <a:r>
              <a:rPr lang="en-US" i="0" err="1"/>
              <a:t>af</a:t>
            </a:r>
            <a:r>
              <a:rPr lang="en-US" i="0"/>
              <a:t> </a:t>
            </a:r>
            <a:r>
              <a:rPr lang="da-DK" sz="1200">
                <a:solidFill>
                  <a:srgbClr val="20314F"/>
                </a:solidFill>
                <a:effectLst/>
                <a:latin typeface="Arial" panose="020B0604020202020204" pitchFamily="34" charset="0"/>
                <a:ea typeface="Calibri" panose="020F0502020204030204" pitchFamily="34" charset="0"/>
              </a:rPr>
              <a:t>hvilke matematikfaglige test som er udført, datoen for testen samt evt. resultater. Desuden kan I også beskrive mere kvalitative evalueringsredskaber, såsom observationer i undervisningen, skriftlige opgaver eller andre aktiviteter, hvor matematikfagligheden kommer til syne.</a:t>
            </a:r>
            <a:endParaRPr lang="en-US" i="0"/>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i="0">
                <a:solidFill>
                  <a:srgbClr val="20314F"/>
                </a:solidFill>
                <a:effectLst/>
                <a:latin typeface="Arial" panose="020B0604020202020204" pitchFamily="34" charset="0"/>
              </a:rPr>
              <a:t>Overvejelser: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err="1"/>
              <a:t>Hvilken</a:t>
            </a:r>
            <a:r>
              <a:rPr lang="en-US" i="0"/>
              <a:t> </a:t>
            </a:r>
            <a:r>
              <a:rPr lang="en-US" i="0" err="1"/>
              <a:t>rolle</a:t>
            </a:r>
            <a:r>
              <a:rPr lang="en-US" i="0"/>
              <a:t> har </a:t>
            </a:r>
            <a:r>
              <a:rPr lang="en-US" i="0" err="1"/>
              <a:t>matematikvejleder</a:t>
            </a:r>
            <a:r>
              <a:rPr lang="en-US" i="0"/>
              <a:t> I </a:t>
            </a:r>
            <a:r>
              <a:rPr lang="en-US" i="0" err="1"/>
              <a:t>en</a:t>
            </a:r>
            <a:r>
              <a:rPr lang="en-US" i="0"/>
              <a:t> </a:t>
            </a:r>
            <a:r>
              <a:rPr lang="en-US" i="0" err="1"/>
              <a:t>evt</a:t>
            </a:r>
            <a:r>
              <a:rPr lang="en-US" i="0"/>
              <a:t>. </a:t>
            </a:r>
            <a:r>
              <a:rPr lang="en-US" i="0" err="1"/>
              <a:t>testning</a:t>
            </a:r>
            <a:r>
              <a:rPr lang="en-US" i="0"/>
              <a:t> </a:t>
            </a:r>
            <a:r>
              <a:rPr lang="en-US" i="0" err="1"/>
              <a:t>af</a:t>
            </a:r>
            <a:r>
              <a:rPr lang="en-US" i="0"/>
              <a:t> eleven?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err="1"/>
              <a:t>Hvordan</a:t>
            </a:r>
            <a:r>
              <a:rPr lang="en-US" i="0"/>
              <a:t> </a:t>
            </a:r>
            <a:r>
              <a:rPr lang="en-US" i="0" err="1"/>
              <a:t>hænger</a:t>
            </a:r>
            <a:r>
              <a:rPr lang="en-US" i="0"/>
              <a:t> det </a:t>
            </a:r>
            <a:r>
              <a:rPr lang="en-US" i="0" err="1"/>
              <a:t>sammen</a:t>
            </a:r>
            <a:r>
              <a:rPr lang="en-US" i="0"/>
              <a:t> med </a:t>
            </a:r>
            <a:r>
              <a:rPr lang="en-US" i="0" err="1"/>
              <a:t>vores</a:t>
            </a:r>
            <a:r>
              <a:rPr lang="en-US" i="0"/>
              <a:t> </a:t>
            </a:r>
            <a:r>
              <a:rPr lang="en-US" i="0" err="1"/>
              <a:t>testrække</a:t>
            </a:r>
            <a:r>
              <a:rPr lang="en-US" i="0"/>
              <a:t>/</a:t>
            </a:r>
            <a:r>
              <a:rPr lang="en-US" i="0" err="1"/>
              <a:t>testhjul</a:t>
            </a:r>
            <a:r>
              <a:rPr lang="en-US" i="0"/>
              <a:t> </a:t>
            </a:r>
            <a:r>
              <a:rPr lang="en-US" i="0" err="1"/>
              <a:t>på</a:t>
            </a:r>
            <a:r>
              <a:rPr lang="en-US" i="0"/>
              <a:t> </a:t>
            </a:r>
            <a:r>
              <a:rPr lang="en-US" i="0" err="1"/>
              <a:t>skolen</a:t>
            </a:r>
            <a:r>
              <a:rPr lang="en-US" i="0"/>
              <a:t>? </a:t>
            </a: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18</a:t>
            </a:fld>
            <a:endParaRPr lang="da-DK"/>
          </a:p>
        </p:txBody>
      </p:sp>
    </p:spTree>
    <p:extLst>
      <p:ext uri="{BB962C8B-B14F-4D97-AF65-F5344CB8AC3E}">
        <p14:creationId xmlns:p14="http://schemas.microsoft.com/office/powerpoint/2010/main" val="138755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err="1">
                <a:solidFill>
                  <a:srgbClr val="FFFFFF"/>
                </a:solidFill>
                <a:effectLst/>
                <a:latin typeface="Arial" panose="020B0604020202020204" pitchFamily="34" charset="0"/>
                <a:ea typeface="Calibri" panose="020F0502020204030204" pitchFamily="34" charset="0"/>
              </a:rPr>
              <a:t>Matematikfaglige</a:t>
            </a:r>
            <a:r>
              <a:rPr lang="en-US" sz="1200" i="1">
                <a:solidFill>
                  <a:srgbClr val="FFFFFF"/>
                </a:solidFill>
                <a:effectLst/>
                <a:latin typeface="Arial" panose="020B0604020202020204" pitchFamily="34" charset="0"/>
                <a:ea typeface="Calibri" panose="020F0502020204030204" pitchFamily="34" charset="0"/>
              </a:rPr>
              <a:t> </a:t>
            </a:r>
            <a:r>
              <a:rPr lang="en-US" sz="1200" i="1" err="1">
                <a:solidFill>
                  <a:srgbClr val="FFFFFF"/>
                </a:solidFill>
                <a:effectLst/>
                <a:latin typeface="Arial" panose="020B0604020202020204" pitchFamily="34" charset="0"/>
                <a:ea typeface="Calibri" panose="020F0502020204030204" pitchFamily="34" charset="0"/>
              </a:rPr>
              <a:t>udvikling</a:t>
            </a:r>
            <a:endParaRPr lang="en-US" sz="1200" i="1">
              <a:solidFill>
                <a:srgbClr val="FFFFFF"/>
              </a:solidFill>
              <a:effectLst/>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Her beskrives kort, hvilke strategier eleven anvender og arbejder med på forskellige matematiske områder, samt hvilke styrkefelter eleven har i forhold til matematik f.eks. særlige sproglige styrker eller evner inden for at tegne. Det kan også være indenfor andre fagområder, i forhold til vedholdenhed, opmærksomhed på en opgave eller noget fjerde.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rgbClr val="20314F"/>
                </a:solidFill>
                <a:effectLst/>
                <a:latin typeface="Arial" panose="020B0604020202020204" pitchFamily="34" charset="0"/>
                <a:ea typeface="Calibri" panose="020F0502020204030204" pitchFamily="34" charset="0"/>
                <a:cs typeface="Arial" panose="020B0604020202020204" pitchFamily="34" charset="0"/>
              </a:rPr>
              <a:t>Hjælpemidler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rPr>
              <a:t>Anvendes der hjælpemidler, i hvilke situationer anvendes de og til hvad? Herunder lommeregner (hvilken?), taltavle, tallinje, tællematerialer, tabeller, IT til højtlæsning eller skrivning.</a:t>
            </a:r>
            <a:endParaRPr lang="da-DK" sz="1200" i="1">
              <a:solidFill>
                <a:srgbClr val="20314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rgbClr val="20314F"/>
                </a:solidFill>
                <a:effectLst/>
                <a:latin typeface="Arial" panose="020B0604020202020204" pitchFamily="34" charset="0"/>
                <a:ea typeface="Calibri" panose="020F0502020204030204" pitchFamily="34" charset="0"/>
                <a:cs typeface="Arial" panose="020B0604020202020204" pitchFamily="34" charset="0"/>
              </a:rPr>
              <a:t>Status i andre fag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Hvordan håndterer eleven tal og matematiske aktiviteter i andre fag? Det kunne f.eks. være måling, tabeller, grafer m.m.</a:t>
            </a:r>
            <a:endParaRPr lang="da-DK"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effectLst/>
              <a:latin typeface="Calibri" panose="020F0502020204030204" pitchFamily="34" charset="0"/>
              <a:ea typeface="Calibri" panose="020F0502020204030204" pitchFamily="34" charset="0"/>
              <a:cs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19</a:t>
            </a:fld>
            <a:endParaRPr lang="da-DK"/>
          </a:p>
        </p:txBody>
      </p:sp>
    </p:spTree>
    <p:extLst>
      <p:ext uri="{BB962C8B-B14F-4D97-AF65-F5344CB8AC3E}">
        <p14:creationId xmlns:p14="http://schemas.microsoft.com/office/powerpoint/2010/main" val="272061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FFFFFF"/>
                </a:solidFill>
                <a:effectLst/>
                <a:latin typeface="Arial" panose="020B0604020202020204" pitchFamily="34" charset="0"/>
                <a:ea typeface="Calibri" panose="020F0502020204030204" pitchFamily="34" charset="0"/>
              </a:rPr>
              <a:t>Elevens </a:t>
            </a:r>
            <a:r>
              <a:rPr lang="en-US" sz="1200" i="1" err="1">
                <a:solidFill>
                  <a:srgbClr val="FFFFFF"/>
                </a:solidFill>
                <a:effectLst/>
                <a:latin typeface="Arial" panose="020B0604020202020204" pitchFamily="34" charset="0"/>
                <a:ea typeface="Calibri" panose="020F0502020204030204" pitchFamily="34" charset="0"/>
              </a:rPr>
              <a:t>ressourcer</a:t>
            </a:r>
            <a:endParaRPr lang="en-US" sz="1200" i="1">
              <a:solidFill>
                <a:srgbClr val="FFFFFF"/>
              </a:solidFill>
              <a:effectLst/>
              <a:latin typeface="Arial" panose="020B0604020202020204" pitchFamily="34" charset="0"/>
              <a:ea typeface="Calibri" panose="020F0502020204030204" pitchFamily="34" charset="0"/>
            </a:endParaRPr>
          </a:p>
          <a:p>
            <a:pPr algn="just">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Elevens trivsel og selvforståelse i forhold til matematikvanskeligheder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Hvorledes har eleven erkendt sine matematikvanskeligheder? </a:t>
            </a:r>
            <a:r>
              <a:rPr lang="da-DK" sz="1200">
                <a:solidFill>
                  <a:srgbClr val="20314F"/>
                </a:solidFill>
                <a:effectLst/>
                <a:latin typeface="Calibri" panose="020F0502020204030204" pitchFamily="34" charset="0"/>
                <a:ea typeface="Calibri" panose="020F0502020204030204" pitchFamily="34" charset="0"/>
                <a:cs typeface="Arial" panose="020B0604020202020204" pitchFamily="34" charset="0"/>
              </a:rPr>
              <a:t>Det omfatter både, hvordan eleven opfatter sig selv ift. matematikfaget, hvordan han oplever at kunne indgå i klasserumsundervisningen, men også hvor langt eleven er i at erkende, at han har brug for strategier og hjælpemidler, som andre elever ikke behøver at bruge</a:t>
            </a:r>
          </a:p>
          <a:p>
            <a:pPr algn="just">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rPr>
              <a:t>Elevens beskrivelse af styrker og vanskeligheder i forbindelse med matematikvanskeligheder</a:t>
            </a:r>
          </a:p>
          <a:p>
            <a:pPr algn="just">
              <a:lnSpc>
                <a:spcPct val="107000"/>
              </a:lnSpc>
              <a:spcAft>
                <a:spcPts val="800"/>
              </a:spcAft>
            </a:pPr>
            <a:r>
              <a:rPr lang="da-DK" sz="1200" i="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Se beskrivelse på slideshowet.</a:t>
            </a:r>
          </a:p>
        </p:txBody>
      </p:sp>
      <p:sp>
        <p:nvSpPr>
          <p:cNvPr id="4" name="Pladsholder til slidenummer 3"/>
          <p:cNvSpPr>
            <a:spLocks noGrp="1"/>
          </p:cNvSpPr>
          <p:nvPr>
            <p:ph type="sldNum" sz="quarter" idx="5"/>
          </p:nvPr>
        </p:nvSpPr>
        <p:spPr/>
        <p:txBody>
          <a:bodyPr/>
          <a:lstStyle/>
          <a:p>
            <a:fld id="{0E08B4AB-8FE4-4A9D-A5D1-8B8E564FEA1F}" type="slidenum">
              <a:rPr lang="da-DK" smtClean="0"/>
              <a:t>20</a:t>
            </a:fld>
            <a:endParaRPr lang="da-DK"/>
          </a:p>
        </p:txBody>
      </p:sp>
    </p:spTree>
    <p:extLst>
      <p:ext uri="{BB962C8B-B14F-4D97-AF65-F5344CB8AC3E}">
        <p14:creationId xmlns:p14="http://schemas.microsoft.com/office/powerpoint/2010/main" val="242891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FFFFFF"/>
                </a:solidFill>
                <a:effectLst/>
                <a:latin typeface="Arial" panose="020B0604020202020204" pitchFamily="34" charset="0"/>
                <a:ea typeface="Calibri" panose="020F0502020204030204" pitchFamily="34" charset="0"/>
              </a:rPr>
              <a:t>Elevens </a:t>
            </a:r>
            <a:r>
              <a:rPr lang="en-US" sz="1200" i="1" err="1">
                <a:solidFill>
                  <a:srgbClr val="FFFFFF"/>
                </a:solidFill>
                <a:effectLst/>
                <a:latin typeface="Arial" panose="020B0604020202020204" pitchFamily="34" charset="0"/>
                <a:ea typeface="Calibri" panose="020F0502020204030204" pitchFamily="34" charset="0"/>
              </a:rPr>
              <a:t>ressourcer</a:t>
            </a:r>
            <a:endParaRPr lang="en-US" sz="1200" i="1">
              <a:solidFill>
                <a:srgbClr val="FFFFFF"/>
              </a:solidFill>
              <a:effectLst/>
              <a:latin typeface="Arial" panose="020B0604020202020204" pitchFamily="34" charset="0"/>
              <a:ea typeface="Calibri" panose="020F0502020204030204" pitchFamily="34" charset="0"/>
            </a:endParaRPr>
          </a:p>
          <a:p>
            <a:pPr algn="just">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Hvilke behov har eleven ift. matematikvanskeligheder`?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Når man er i matematikvanskeligheder, kan man opleve udfordringer på en række områder. Det kan både handle helt konkret om, hvordan eleven i matematikundervisningen kan løse opgaver, men det kan også være, at man har særligt brug for hjælpemidler eller fokus på at kompensere for vanskeligheden i andre fag.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Spørgsmålene ovenfor kan være en hjælp til at belyse elevens forudsætninger, ønsker og behov. </a:t>
            </a:r>
            <a:endParaRPr lang="da-DK" sz="1200">
              <a:effectLst/>
              <a:latin typeface="Calibri" panose="020F0502020204030204" pitchFamily="34" charset="0"/>
              <a:ea typeface="Calibri" panose="020F0502020204030204" pitchFamily="34" charset="0"/>
              <a:cs typeface="Arial" panose="020B0604020202020204" pitchFamily="34" charset="0"/>
            </a:endParaRPr>
          </a:p>
          <a:p>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21</a:t>
            </a:fld>
            <a:endParaRPr lang="da-DK"/>
          </a:p>
        </p:txBody>
      </p:sp>
    </p:spTree>
    <p:extLst>
      <p:ext uri="{BB962C8B-B14F-4D97-AF65-F5344CB8AC3E}">
        <p14:creationId xmlns:p14="http://schemas.microsoft.com/office/powerpoint/2010/main" val="39371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FFFFFF"/>
                </a:solidFill>
                <a:effectLst/>
                <a:latin typeface="Arial" panose="020B0604020202020204" pitchFamily="34" charset="0"/>
                <a:ea typeface="Calibri" panose="020F0502020204030204" pitchFamily="34" charset="0"/>
              </a:rPr>
              <a:t>Elevens </a:t>
            </a:r>
            <a:r>
              <a:rPr lang="en-US" sz="1200" i="1" err="1">
                <a:solidFill>
                  <a:srgbClr val="FFFFFF"/>
                </a:solidFill>
                <a:effectLst/>
                <a:latin typeface="Arial" panose="020B0604020202020204" pitchFamily="34" charset="0"/>
                <a:ea typeface="Calibri" panose="020F0502020204030204" pitchFamily="34" charset="0"/>
              </a:rPr>
              <a:t>ressourcer</a:t>
            </a:r>
            <a:endParaRPr lang="en-US" sz="1200" i="1">
              <a:solidFill>
                <a:srgbClr val="FFFFFF"/>
              </a:solidFill>
              <a:effectLst/>
              <a:latin typeface="Arial" panose="020B0604020202020204" pitchFamily="34" charset="0"/>
              <a:ea typeface="Calibri" panose="020F0502020204030204" pitchFamily="34" charset="0"/>
            </a:endParaRPr>
          </a:p>
          <a:p>
            <a:pPr algn="just">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Hvilke behov har eleven ift. matematikvanskeligheder`?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Når man er i matematikvanskeligheder, kan man opleve udfordringer på en række områder. Det kan både handle helt konkret om, hvordan eleven i matematikundervisningen kan løse opgaver, men det kan også være, at man har særligt brug for hjælpemidler eller fokus på at kompensere for vanskeligheden i andre fag.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0314F"/>
                </a:solidFill>
                <a:effectLst/>
                <a:latin typeface="Arial" panose="020B0604020202020204" pitchFamily="34" charset="0"/>
                <a:ea typeface="Calibri" panose="020F0502020204030204" pitchFamily="34" charset="0"/>
                <a:cs typeface="Arial" panose="020B0604020202020204" pitchFamily="34" charset="0"/>
              </a:rPr>
              <a:t>Spørgsmålene ovenfor kan være en hjælp til at belyse elevens forudsætninger, ønsker og behov. </a:t>
            </a:r>
            <a:endParaRPr lang="da-DK" sz="1200">
              <a:effectLst/>
              <a:latin typeface="Calibri" panose="020F0502020204030204" pitchFamily="34" charset="0"/>
              <a:ea typeface="Calibri" panose="020F0502020204030204" pitchFamily="34" charset="0"/>
              <a:cs typeface="Arial" panose="020B0604020202020204" pitchFamily="34" charset="0"/>
            </a:endParaRPr>
          </a:p>
          <a:p>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22</a:t>
            </a:fld>
            <a:endParaRPr lang="da-DK"/>
          </a:p>
        </p:txBody>
      </p:sp>
    </p:spTree>
    <p:extLst>
      <p:ext uri="{BB962C8B-B14F-4D97-AF65-F5344CB8AC3E}">
        <p14:creationId xmlns:p14="http://schemas.microsoft.com/office/powerpoint/2010/main" val="15109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07000"/>
              </a:lnSpc>
              <a:spcAft>
                <a:spcPts val="800"/>
              </a:spcAft>
            </a:pPr>
            <a:r>
              <a:rPr lang="da-DK" sz="1800" i="1">
                <a:solidFill>
                  <a:srgbClr val="20314F"/>
                </a:solidFill>
                <a:effectLst/>
                <a:latin typeface="Arial" panose="020B0604020202020204" pitchFamily="34" charset="0"/>
                <a:ea typeface="Calibri" panose="020F0502020204030204" pitchFamily="34" charset="0"/>
              </a:rPr>
              <a:t>Afholdelse af møde mellem forældre, elev og lærer</a:t>
            </a:r>
            <a:endParaRPr lang="da-DK" sz="1800">
              <a:solidFill>
                <a:srgbClr val="FFFFFF"/>
              </a:solidFill>
              <a:effectLst/>
              <a:latin typeface="Arial" panose="020B0604020202020204" pitchFamily="34" charset="0"/>
              <a:ea typeface="Calibri" panose="020F0502020204030204" pitchFamily="34" charset="0"/>
            </a:endParaRPr>
          </a:p>
          <a:p>
            <a:pPr algn="just">
              <a:lnSpc>
                <a:spcPct val="107000"/>
              </a:lnSpc>
              <a:spcAft>
                <a:spcPts val="800"/>
              </a:spcAft>
            </a:pPr>
            <a:r>
              <a:rPr lang="da-DK" sz="1800">
                <a:solidFill>
                  <a:srgbClr val="20314F"/>
                </a:solidFill>
                <a:effectLst/>
                <a:latin typeface="Arial" panose="020B0604020202020204" pitchFamily="34" charset="0"/>
                <a:ea typeface="Calibri" panose="020F0502020204030204" pitchFamily="34" charset="0"/>
              </a:rPr>
              <a:t>I forbindelse med opstart af møderne, er det vigtigt at gøre eleven og forældrene klar over, hvad afsættet for mødet er, men også det fremadrettede arbejde: den individuelle handleplan skal genbesøges mindst en gang om året. Der bør opfordres til, at forældrene har en løbende dialog med matematiklæreren.</a:t>
            </a:r>
            <a:endParaRPr lang="da-DK" sz="1800">
              <a:solidFill>
                <a:srgbClr val="FFFFFF"/>
              </a:solidFill>
              <a:effectLst/>
              <a:latin typeface="Arial" panose="020B060402020202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4</a:t>
            </a:fld>
            <a:endParaRPr lang="da-DK"/>
          </a:p>
        </p:txBody>
      </p:sp>
    </p:spTree>
    <p:extLst>
      <p:ext uri="{BB962C8B-B14F-4D97-AF65-F5344CB8AC3E}">
        <p14:creationId xmlns:p14="http://schemas.microsoft.com/office/powerpoint/2010/main" val="247628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4: </a:t>
            </a:r>
          </a:p>
          <a:p>
            <a:pPr algn="just">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Fremadrettede tiltag i forhold til eleven</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Hvilke mål skal der arbejdes med i den kommende periode? Hvad skal konkret gøres, for at eleven kan nå både de korte, mellemlange og lange mål? Tiltagene kan f.eks. skrives i punktform.</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Aftaler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I skolen</a:t>
            </a:r>
            <a:endParaRPr lang="da-DK" sz="1200" i="1">
              <a:solidFill>
                <a:srgbClr val="20314F"/>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Herunder beskrives tiltag som foregår i klassen, og dem som foregår på hold eller som særlige forløb. </a:t>
            </a:r>
            <a:r>
              <a:rPr lang="da-DK" sz="1200">
                <a:solidFill>
                  <a:srgbClr val="20314F"/>
                </a:solidFill>
                <a:effectLst/>
                <a:latin typeface="Arial" panose="020B0604020202020204" pitchFamily="34" charset="0"/>
                <a:ea typeface="Calibri" panose="020F0502020204030204" pitchFamily="34" charset="0"/>
              </a:rPr>
              <a:t>Desuden aftaler om anvendelse af hjælpemidler i de enkelte fag samt differentiering af tid og opgaver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23</a:t>
            </a:fld>
            <a:endParaRPr lang="da-DK"/>
          </a:p>
        </p:txBody>
      </p:sp>
    </p:spTree>
    <p:extLst>
      <p:ext uri="{BB962C8B-B14F-4D97-AF65-F5344CB8AC3E}">
        <p14:creationId xmlns:p14="http://schemas.microsoft.com/office/powerpoint/2010/main" val="416576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5: </a:t>
            </a:r>
          </a:p>
          <a:p>
            <a:pPr algn="just">
              <a:lnSpc>
                <a:spcPct val="107000"/>
              </a:lnSpc>
              <a:spcAft>
                <a:spcPts val="800"/>
              </a:spcAft>
            </a:pPr>
            <a:endPar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Aftaler (fortsat)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Symbol" panose="05050102010706020507" pitchFamily="18" charset="2"/>
              <a:buNone/>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Forældre</a:t>
            </a:r>
            <a:b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br>
            <a:r>
              <a:rPr lang="da-DK" sz="1200">
                <a:solidFill>
                  <a:srgbClr val="20314F"/>
                </a:solidFill>
                <a:effectLst/>
                <a:latin typeface="Arial" panose="020B0604020202020204" pitchFamily="34" charset="0"/>
                <a:ea typeface="Calibri" panose="020F0502020204030204" pitchFamily="34" charset="0"/>
              </a:rPr>
              <a:t>Er der behov for viden om matematikvanskeligheder hos forældre eller forslag til matematikrelevante aktiviteter derhjemme f.eks. madlavning eller bagning? Hvem varetager opgaver i forhold til lektielæsning i hjemmet? Beskrivelsen kan også indebære, hvad forældrene skal hjælpe eleven med at huske på.</a:t>
            </a:r>
          </a:p>
          <a:p>
            <a:pPr marL="0" lvl="0" indent="0" algn="l">
              <a:lnSpc>
                <a:spcPct val="107000"/>
              </a:lnSpc>
              <a:spcAft>
                <a:spcPts val="800"/>
              </a:spcAft>
              <a:buFont typeface="Symbol" panose="05050102010706020507" pitchFamily="18" charset="2"/>
              <a:buNone/>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Eleven</a:t>
            </a:r>
            <a:b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b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Hvilke fokuspunkter ønsker eleven indtil næste gang? Hvilke områder er i fokus? Det kan f.eks. være fokus på et bestemt program, arbejdsgange eller særlige tiltag i et bestemt fag.</a:t>
            </a:r>
            <a:endParaRPr lang="da-DK" sz="1200">
              <a:solidFill>
                <a:srgbClr val="20314F"/>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Næste mødetidspunkt</a:t>
            </a:r>
            <a:endParaRPr lang="da-DK" sz="1200" i="1">
              <a:solidFill>
                <a:srgbClr val="20314F"/>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Tidspunktet for næste møde afhænger af behovet hos den enkelte elev, og det som I oplever, der er behov for.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24</a:t>
            </a:fld>
            <a:endParaRPr lang="da-DK"/>
          </a:p>
        </p:txBody>
      </p:sp>
    </p:spTree>
    <p:extLst>
      <p:ext uri="{BB962C8B-B14F-4D97-AF65-F5344CB8AC3E}">
        <p14:creationId xmlns:p14="http://schemas.microsoft.com/office/powerpoint/2010/main" val="287144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Side 5: </a:t>
            </a:r>
          </a:p>
          <a:p>
            <a:pPr algn="just">
              <a:lnSpc>
                <a:spcPct val="107000"/>
              </a:lnSpc>
              <a:spcAft>
                <a:spcPts val="800"/>
              </a:spcAft>
            </a:pPr>
            <a:endPar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i="1">
                <a:solidFill>
                  <a:srgbClr val="20314F"/>
                </a:solidFill>
                <a:effectLst/>
                <a:latin typeface="Arial" panose="020B0604020202020204" pitchFamily="34" charset="0"/>
                <a:ea typeface="Calibri" panose="020F0502020204030204" pitchFamily="34" charset="0"/>
                <a:cs typeface="Times New Roman" panose="02020603050405020304" pitchFamily="18" charset="0"/>
              </a:rPr>
              <a:t>Særligt i forhold til overgange til andet skoletilbud, ungdomsuddannelse eller lignende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I overgangen til et andet skoletilbud anbefales det, at den individuelle handleplan bliver tilgængelig for den nye skole eller ungdomsuddannelse. Forældrene skal give tilladelse til dette.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a-DK" sz="1200">
                <a:solidFill>
                  <a:srgbClr val="20314F"/>
                </a:solidFill>
                <a:effectLst/>
                <a:latin typeface="Arial" panose="020B0604020202020204" pitchFamily="34" charset="0"/>
                <a:ea typeface="Calibri" panose="020F0502020204030204" pitchFamily="34" charset="0"/>
                <a:cs typeface="Times New Roman" panose="02020603050405020304" pitchFamily="18" charset="0"/>
              </a:rPr>
              <a:t>Det er forældrenes ansvar at videregive oplysninger, hvorfor det skal fremgå på det sidste møde.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25</a:t>
            </a:fld>
            <a:endParaRPr lang="da-DK"/>
          </a:p>
        </p:txBody>
      </p:sp>
    </p:spTree>
    <p:extLst>
      <p:ext uri="{BB962C8B-B14F-4D97-AF65-F5344CB8AC3E}">
        <p14:creationId xmlns:p14="http://schemas.microsoft.com/office/powerpoint/2010/main" val="251886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Desuden er der vedlagt et bilag i vejledningen til den individuelle handleplan.</a:t>
            </a:r>
          </a:p>
          <a:p>
            <a:endParaRPr lang="da-DK"/>
          </a:p>
          <a:p>
            <a:r>
              <a:rPr lang="da-DK"/>
              <a:t>Det angiver opmærksomhedspunkter i undervisningen fra Fælles Mål, og hvordan der kan arbejdes med dem på de enkelte klassetrin. </a:t>
            </a:r>
          </a:p>
          <a:p>
            <a:r>
              <a:rPr lang="da-DK" err="1"/>
              <a:t>Slidet</a:t>
            </a:r>
            <a:r>
              <a:rPr lang="da-DK"/>
              <a:t> er et eksempel fra 3. klasse med opmærksomhedspunkt, observationer, test og indsats. </a:t>
            </a:r>
          </a:p>
        </p:txBody>
      </p:sp>
      <p:sp>
        <p:nvSpPr>
          <p:cNvPr id="4" name="Pladsholder til slidenummer 3"/>
          <p:cNvSpPr>
            <a:spLocks noGrp="1"/>
          </p:cNvSpPr>
          <p:nvPr>
            <p:ph type="sldNum" sz="quarter" idx="5"/>
          </p:nvPr>
        </p:nvSpPr>
        <p:spPr/>
        <p:txBody>
          <a:bodyPr/>
          <a:lstStyle/>
          <a:p>
            <a:fld id="{0E08B4AB-8FE4-4A9D-A5D1-8B8E564FEA1F}" type="slidenum">
              <a:rPr lang="da-DK" smtClean="0"/>
              <a:t>26</a:t>
            </a:fld>
            <a:endParaRPr lang="da-DK"/>
          </a:p>
        </p:txBody>
      </p:sp>
    </p:spTree>
    <p:extLst>
      <p:ext uri="{BB962C8B-B14F-4D97-AF65-F5344CB8AC3E}">
        <p14:creationId xmlns:p14="http://schemas.microsoft.com/office/powerpoint/2010/main" val="55557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Besvarelse af alle </a:t>
            </a:r>
            <a:r>
              <a:rPr lang="da-DK" err="1"/>
              <a:t>hv</a:t>
            </a:r>
            <a:r>
              <a:rPr lang="da-DK"/>
              <a:t>-spørgsmålene: Hvad er en individuel handleplan? Hvorfor skal de laves? Hvem skal lave dem? Hvordan gør man det? Hvad består den af?</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Hvem kan vi få hjælp af? </a:t>
            </a:r>
          </a:p>
        </p:txBody>
      </p:sp>
      <p:sp>
        <p:nvSpPr>
          <p:cNvPr id="4" name="Pladsholder til slidenummer 3"/>
          <p:cNvSpPr>
            <a:spLocks noGrp="1"/>
          </p:cNvSpPr>
          <p:nvPr>
            <p:ph type="sldNum" sz="quarter" idx="5"/>
          </p:nvPr>
        </p:nvSpPr>
        <p:spPr/>
        <p:txBody>
          <a:bodyPr/>
          <a:lstStyle/>
          <a:p>
            <a:fld id="{0E08B4AB-8FE4-4A9D-A5D1-8B8E564FEA1F}" type="slidenum">
              <a:rPr lang="da-DK" smtClean="0"/>
              <a:t>5</a:t>
            </a:fld>
            <a:endParaRPr lang="da-DK"/>
          </a:p>
        </p:txBody>
      </p:sp>
    </p:spTree>
    <p:extLst>
      <p:ext uri="{BB962C8B-B14F-4D97-AF65-F5344CB8AC3E}">
        <p14:creationId xmlns:p14="http://schemas.microsoft.com/office/powerpoint/2010/main" val="21486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Det pædagogiske argument: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De individuelle handleplaner er et pædagogisk værktøj, som skal hjælpe elever i matematikvanskeligheder til at opleve lige deltagelsesmuligheder i deres skolegang.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Først og fremmest er de individuelle handleplaner lærerteamets værktøj til at samarbejde og have en fælles opmærksomhed på den matematiske udvikling i alle fag hos elever i matematikvanskeligheder. Dvs. at handleplanen er et fælles ansvar for teamet. De kan sammen aftale hvordan eleven understøttes i forskellige undervisningssituationer og hvilke hjælpemidler elever har brug for hvornår.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Den individuelle handleplan er et værktøj til at følge op på elevens progression, og det er derfor afgørende, at I som team aktivt bruger den i det daglige arbejde med eleven. I de enkelte fag er det vigtigt, at faglærerne tager stilling til, hvilke hensyn eleven i matematikvanskeligheder fordrer. Faglærerne skal derfor inddrages og være en aktiv del af handleplanen, også når den udarbejdes.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Den skal hjælpe til at understøtte samarbejdet med forældre og eleven om, hvad der er vigtigst lige nu og hvordan vi sammen gør det.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Den skal skabe overblik over hvordan vi arbejder med eleven og hjælpe ham/hende bedst muligt videre til en ungdomsuddannelse.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Den skal hjælpe os som lærere til at skabe den differentierede undervisning som tilgodeser netop denne elev bedst muligt.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Den individuelle handleplan tager afsæt i et ressourcesyn på eleven for at vise, at han/hun løbende udvikler sig  - også når det sker i små skridt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Det politiske argument: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rgbClr val="FFFFFF"/>
                </a:solidFill>
                <a:effectLst/>
                <a:latin typeface="Arial" panose="020B0604020202020204" pitchFamily="34" charset="0"/>
                <a:ea typeface="Calibri" panose="020F0502020204030204" pitchFamily="34" charset="0"/>
              </a:rPr>
              <a:t>Aarhus Kommunes byråd har besluttet, at alle talblinde elever skal have en individuel handleplan på linje med alle ordblinde elever.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Indtil gruppen af talblinde elever fastlægges og nærmere defineres af Undervisningsministeriet med den nationale talblindetest, vil målgruppen for de individuelle handleplaner omfatte de elever, som skolen beskriver, der er i matematikvanskeligheder.</a:t>
            </a:r>
            <a:endParaRPr lang="da-DK" sz="1800" b="1">
              <a:effectLst/>
              <a:latin typeface="Calibri" panose="020F0502020204030204" pitchFamily="34" charset="0"/>
              <a:ea typeface="Calibri" panose="020F0502020204030204" pitchFamily="34" charset="0"/>
              <a:cs typeface="Times New Roman" panose="02020603050405020304" pitchFamily="18" charset="0"/>
            </a:endParaRPr>
          </a:p>
          <a:p>
            <a:endParaRPr lang="da-DK" sz="1800">
              <a:solidFill>
                <a:srgbClr val="FFFFFF"/>
              </a:solidFill>
              <a:effectLst/>
              <a:latin typeface="Arial" panose="020B0604020202020204" pitchFamily="34" charset="0"/>
              <a:ea typeface="Calibri" panose="020F0502020204030204" pitchFamily="34" charset="0"/>
            </a:endParaRPr>
          </a:p>
          <a:p>
            <a:r>
              <a:rPr lang="da-DK" sz="1800">
                <a:solidFill>
                  <a:srgbClr val="FFFFFF"/>
                </a:solidFill>
                <a:effectLst/>
                <a:latin typeface="Arial" panose="020B0604020202020204" pitchFamily="34" charset="0"/>
                <a:ea typeface="Calibri" panose="020F0502020204030204" pitchFamily="34" charset="0"/>
              </a:rPr>
              <a:t>Formålet med matematikindsatsen i Aarhus Kommune er at styrke en systematisk, foregribende og fokuseret indsats for børn og unge i matematikvanskeligheder for at skabe lige deltagelsesmuligheder for alle elever. Forskning viser nemlig, at børns matematiske evner er en af de bedste indikatorer for senere succes i uddannelsessystemet. Det er derfor vigtigt at være særligt opmærksomme på de elever, som har de største vanskeligheder i matematik. </a:t>
            </a:r>
          </a:p>
          <a:p>
            <a:endParaRPr lang="da-DK" sz="1800">
              <a:solidFill>
                <a:srgbClr val="FFFFFF"/>
              </a:solidFill>
              <a:effectLst/>
              <a:latin typeface="Arial" panose="020B0604020202020204" pitchFamily="34" charset="0"/>
            </a:endParaRPr>
          </a:p>
          <a:p>
            <a:r>
              <a:rPr lang="da-DK" sz="1800">
                <a:solidFill>
                  <a:srgbClr val="FFFFFF"/>
                </a:solidFill>
                <a:effectLst/>
                <a:latin typeface="Arial" panose="020B0604020202020204" pitchFamily="34" charset="0"/>
              </a:rPr>
              <a:t>Ved at have fokus på</a:t>
            </a:r>
            <a:r>
              <a:rPr lang="da-DK" sz="1800">
                <a:solidFill>
                  <a:srgbClr val="FFFFFF"/>
                </a:solidFill>
                <a:effectLst/>
                <a:latin typeface="Arial" panose="020B0604020202020204" pitchFamily="34" charset="0"/>
                <a:ea typeface="Calibri" panose="020F0502020204030204" pitchFamily="34" charset="0"/>
              </a:rPr>
              <a:t> eleven i matematikvanskeligheder med en individuel handleplan kan det derfor forøge elevens muligheder på både kort og langt sigt.</a:t>
            </a:r>
          </a:p>
          <a:p>
            <a:r>
              <a:rPr lang="da-DK" sz="1800">
                <a:solidFill>
                  <a:srgbClr val="FFFFFF"/>
                </a:solidFill>
                <a:effectLst/>
                <a:latin typeface="Arial" panose="020B0604020202020204" pitchFamily="34" charset="0"/>
                <a:ea typeface="Calibri" panose="020F0502020204030204" pitchFamily="34" charset="0"/>
              </a:rPr>
              <a:t>Det er her vi sikrer, at der er aftaler omkring elevens læring: </a:t>
            </a:r>
          </a:p>
          <a:p>
            <a:r>
              <a:rPr lang="da-DK" sz="1800">
                <a:solidFill>
                  <a:srgbClr val="FFFFFF"/>
                </a:solidFill>
                <a:effectLst/>
                <a:latin typeface="Arial" panose="020B0604020202020204" pitchFamily="34" charset="0"/>
                <a:ea typeface="Calibri" panose="020F0502020204030204" pitchFamily="34" charset="0"/>
              </a:rPr>
              <a:t>At vi løbende følger op på dem </a:t>
            </a:r>
          </a:p>
          <a:p>
            <a:r>
              <a:rPr lang="da-DK" sz="1800">
                <a:solidFill>
                  <a:srgbClr val="FFFFFF"/>
                </a:solidFill>
                <a:effectLst/>
                <a:latin typeface="Arial" panose="020B0604020202020204" pitchFamily="34" charset="0"/>
                <a:ea typeface="Calibri" panose="020F0502020204030204" pitchFamily="34" charset="0"/>
              </a:rPr>
              <a:t>At vi løbende justerer på de aftaler og indsatser, vi har sat i værk</a:t>
            </a:r>
            <a:endParaRPr lang="da-DK" sz="1200">
              <a:solidFill>
                <a:srgbClr val="FFFFFF"/>
              </a:solidFill>
              <a:effectLst/>
              <a:latin typeface="Arial" panose="020B0604020202020204" pitchFamily="34" charset="0"/>
            </a:endParaRPr>
          </a:p>
          <a:p>
            <a:endParaRPr lang="da-DK" sz="1200">
              <a:solidFill>
                <a:srgbClr val="FFFFFF"/>
              </a:solidFill>
              <a:effectLst/>
              <a:latin typeface="Arial" panose="020B060402020202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0E08B4AB-8FE4-4A9D-A5D1-8B8E564FEA1F}" type="slidenum">
              <a:rPr lang="da-DK" smtClean="0"/>
              <a:t>6</a:t>
            </a:fld>
            <a:endParaRPr lang="da-DK"/>
          </a:p>
        </p:txBody>
      </p:sp>
    </p:spTree>
    <p:extLst>
      <p:ext uri="{BB962C8B-B14F-4D97-AF65-F5344CB8AC3E}">
        <p14:creationId xmlns:p14="http://schemas.microsoft.com/office/powerpoint/2010/main" val="155224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a:solidFill>
                  <a:srgbClr val="FFFFFF"/>
                </a:solidFill>
                <a:effectLst/>
                <a:latin typeface="Arial" panose="020B0604020202020204" pitchFamily="34" charset="0"/>
                <a:ea typeface="Calibri" panose="020F0502020204030204" pitchFamily="34" charset="0"/>
              </a:rPr>
              <a:t>Udfyldes første gang når eleven er testet for matematikvanskeligheder </a:t>
            </a:r>
            <a:r>
              <a:rPr lang="da-DK" sz="1200" u="sng">
                <a:solidFill>
                  <a:srgbClr val="FFFFFF"/>
                </a:solidFill>
                <a:effectLst/>
                <a:latin typeface="Arial" panose="020B0604020202020204" pitchFamily="34" charset="0"/>
                <a:ea typeface="Calibri" panose="020F0502020204030204" pitchFamily="34" charset="0"/>
              </a:rPr>
              <a:t>eller</a:t>
            </a:r>
            <a:r>
              <a:rPr lang="da-DK" sz="1200">
                <a:solidFill>
                  <a:srgbClr val="FFFFFF"/>
                </a:solidFill>
                <a:effectLst/>
                <a:latin typeface="Arial" panose="020B0604020202020204" pitchFamily="34" charset="0"/>
                <a:ea typeface="Calibri" panose="020F0502020204030204" pitchFamily="34" charset="0"/>
              </a:rPr>
              <a:t> når lærerteamet vurderer at en ikke-testet elev kan have brug for en individuel handleplan. Det kan f.eks. være en elev med andre vanskeligheder, f.eks. opmærksomhed, eller en elev i indskolingen, som vi har en særlig opmærksomhed på. </a:t>
            </a:r>
          </a:p>
          <a:p>
            <a:endParaRPr lang="da-DK" sz="1200">
              <a:solidFill>
                <a:srgbClr val="FFFFFF"/>
              </a:solidFill>
              <a:effectLst/>
              <a:latin typeface="Arial" panose="020B0604020202020204" pitchFamily="34" charset="0"/>
              <a:ea typeface="Calibri" panose="020F0502020204030204" pitchFamily="34" charset="0"/>
            </a:endParaRPr>
          </a:p>
          <a:p>
            <a:r>
              <a:rPr lang="da-DK" sz="1200">
                <a:solidFill>
                  <a:srgbClr val="FFFFFF"/>
                </a:solidFill>
                <a:effectLst/>
                <a:latin typeface="Arial" panose="020B0604020202020204" pitchFamily="34" charset="0"/>
                <a:ea typeface="Calibri" panose="020F0502020204030204" pitchFamily="34" charset="0"/>
              </a:rPr>
              <a:t>Handleplanen skal udfyldes umiddelbart efter, at eleven er testet for matematikvanskeligheder og derefter hvert år igennem resten af skoleforløbet. </a:t>
            </a:r>
          </a:p>
          <a:p>
            <a:endParaRPr lang="da-DK" sz="1200">
              <a:solidFill>
                <a:srgbClr val="FFFFFF"/>
              </a:solidFill>
              <a:effectLst/>
              <a:latin typeface="Arial" panose="020B0604020202020204" pitchFamily="34" charset="0"/>
              <a:ea typeface="Calibri" panose="020F0502020204030204" pitchFamily="34" charset="0"/>
            </a:endParaRPr>
          </a:p>
          <a:p>
            <a:r>
              <a:rPr lang="da-DK" sz="1200">
                <a:solidFill>
                  <a:srgbClr val="FFFFFF"/>
                </a:solidFill>
                <a:effectLst/>
                <a:latin typeface="Arial" panose="020B0604020202020204" pitchFamily="34" charset="0"/>
                <a:ea typeface="Calibri" panose="020F0502020204030204" pitchFamily="34" charset="0"/>
              </a:rPr>
              <a:t>Når I skal i gang med at udfylde den individuelle handleplan, er I som lærerteam drivkraften bag, men den skal udarbejdes i samarbejde med den enkelte elev og forældrene. Den individuelle handleplan genbesøges og justeres </a:t>
            </a:r>
            <a:r>
              <a:rPr lang="da-DK" sz="1200" b="1">
                <a:solidFill>
                  <a:srgbClr val="FFFFFF"/>
                </a:solidFill>
                <a:effectLst/>
                <a:latin typeface="Arial" panose="020B0604020202020204" pitchFamily="34" charset="0"/>
                <a:ea typeface="Calibri" panose="020F0502020204030204" pitchFamily="34" charset="0"/>
              </a:rPr>
              <a:t>mindst en gang årligt </a:t>
            </a:r>
            <a:r>
              <a:rPr lang="da-DK" sz="1200">
                <a:solidFill>
                  <a:srgbClr val="FFFFFF"/>
                </a:solidFill>
                <a:effectLst/>
                <a:latin typeface="Arial" panose="020B0604020202020204" pitchFamily="34" charset="0"/>
                <a:ea typeface="Calibri" panose="020F0502020204030204" pitchFamily="34" charset="0"/>
              </a:rPr>
              <a:t>sammen med elev og forældre gennem resten af skoleforløbet. </a:t>
            </a:r>
          </a:p>
          <a:p>
            <a:endParaRPr lang="da-DK" sz="1200">
              <a:solidFill>
                <a:srgbClr val="FFFFFF"/>
              </a:solidFill>
              <a:effectLst/>
              <a:latin typeface="Arial" panose="020B0604020202020204" pitchFamily="34" charset="0"/>
            </a:endParaRPr>
          </a:p>
          <a:p>
            <a:r>
              <a:rPr lang="da-DK" sz="1200">
                <a:solidFill>
                  <a:srgbClr val="FFFFFF"/>
                </a:solidFill>
                <a:effectLst/>
                <a:latin typeface="Arial" panose="020B0604020202020204" pitchFamily="34" charset="0"/>
              </a:rPr>
              <a:t>I skoleåret 20/21 udarbejdes handleplanen i en analog/</a:t>
            </a:r>
            <a:r>
              <a:rPr lang="da-DK" sz="1200" err="1">
                <a:solidFill>
                  <a:srgbClr val="FFFFFF"/>
                </a:solidFill>
                <a:effectLst/>
                <a:latin typeface="Arial" panose="020B0604020202020204" pitchFamily="34" charset="0"/>
              </a:rPr>
              <a:t>wordform</a:t>
            </a:r>
            <a:r>
              <a:rPr lang="da-DK" sz="1200">
                <a:solidFill>
                  <a:srgbClr val="FFFFFF"/>
                </a:solidFill>
                <a:effectLst/>
                <a:latin typeface="Arial" panose="020B0604020202020204" pitchFamily="34" charset="0"/>
              </a:rPr>
              <a:t>, men fremadrettet vil det være i en digital løsning, hvor man skriver ind i de samme kategorier, som den ”analoge” skabelon har. </a:t>
            </a:r>
          </a:p>
          <a:p>
            <a:endParaRPr lang="da-DK" sz="1200">
              <a:solidFill>
                <a:srgbClr val="FFFFFF"/>
              </a:solidFill>
              <a:effectLst/>
              <a:latin typeface="Arial" panose="020B0604020202020204" pitchFamily="34" charset="0"/>
            </a:endParaRPr>
          </a:p>
          <a:p>
            <a:r>
              <a:rPr lang="da-DK" sz="1200" b="1">
                <a:solidFill>
                  <a:srgbClr val="FFFFFF"/>
                </a:solidFill>
                <a:effectLst/>
                <a:latin typeface="Arial" panose="020B0604020202020204" pitchFamily="34" charset="0"/>
              </a:rPr>
              <a:t>Overvejelse: </a:t>
            </a:r>
            <a:endParaRPr lang="da-DK" sz="1200">
              <a:solidFill>
                <a:srgbClr val="FFFFFF"/>
              </a:solidFill>
              <a:effectLst/>
              <a:latin typeface="Arial" panose="020B0604020202020204" pitchFamily="34" charset="0"/>
            </a:endParaRPr>
          </a:p>
          <a:p>
            <a:r>
              <a:rPr lang="da-DK" sz="1200">
                <a:solidFill>
                  <a:srgbClr val="FFFFFF"/>
                </a:solidFill>
                <a:effectLst/>
                <a:latin typeface="Arial" panose="020B0604020202020204" pitchFamily="34" charset="0"/>
              </a:rPr>
              <a:t>Har skolen fora hvor det er tænkt at lærerteamet skal arbejde med de individuelle handleplaner f.eks.. teammøder, klassekonferencer, pædagogiske dage eller andet</a:t>
            </a:r>
          </a:p>
          <a:p>
            <a:r>
              <a:rPr lang="da-DK" sz="1200">
                <a:solidFill>
                  <a:srgbClr val="FFFFFF"/>
                </a:solidFill>
                <a:effectLst/>
                <a:latin typeface="Arial" panose="020B0604020202020204" pitchFamily="34" charset="0"/>
              </a:rPr>
              <a:t>Hvilken rolle har matematikvejlederen? </a:t>
            </a:r>
          </a:p>
          <a:p>
            <a:r>
              <a:rPr lang="da-DK" sz="1200">
                <a:solidFill>
                  <a:srgbClr val="FFFFFF"/>
                </a:solidFill>
                <a:effectLst/>
                <a:latin typeface="Arial" panose="020B0604020202020204" pitchFamily="34" charset="0"/>
              </a:rPr>
              <a:t>Deltager han/hun på møder med forældre? </a:t>
            </a:r>
          </a:p>
          <a:p>
            <a:r>
              <a:rPr lang="da-DK" sz="1200">
                <a:solidFill>
                  <a:srgbClr val="FFFFFF"/>
                </a:solidFill>
                <a:effectLst/>
                <a:latin typeface="Arial" panose="020B0604020202020204" pitchFamily="34" charset="0"/>
              </a:rPr>
              <a:t>Tilbyder han/hun sparring til teamet ift. udfyldelse? </a:t>
            </a:r>
          </a:p>
          <a:p>
            <a:r>
              <a:rPr lang="da-DK" sz="1200">
                <a:solidFill>
                  <a:srgbClr val="FFFFFF"/>
                </a:solidFill>
                <a:effectLst/>
                <a:latin typeface="Arial" panose="020B0604020202020204" pitchFamily="34" charset="0"/>
              </a:rPr>
              <a:t>Laver han/hun matematikfaglige test forud for den årlige justering? </a:t>
            </a:r>
          </a:p>
          <a:p>
            <a:r>
              <a:rPr lang="da-DK" sz="1200">
                <a:solidFill>
                  <a:srgbClr val="FFFFFF"/>
                </a:solidFill>
                <a:effectLst/>
                <a:latin typeface="Arial" panose="020B0604020202020204" pitchFamily="34" charset="0"/>
              </a:rPr>
              <a:t>Tilbyder han/hun understøttende tiltag for eleven? </a:t>
            </a:r>
          </a:p>
          <a:p>
            <a:r>
              <a:rPr lang="da-DK" sz="1200">
                <a:solidFill>
                  <a:srgbClr val="FFFFFF"/>
                </a:solidFill>
                <a:effectLst/>
                <a:latin typeface="Arial" panose="020B0604020202020204" pitchFamily="34" charset="0"/>
              </a:rPr>
              <a:t>Har han/hun kontakt til forældre?</a:t>
            </a:r>
            <a:endParaRPr lang="da-DK" sz="1200">
              <a:solidFill>
                <a:srgbClr val="FFFFFF"/>
              </a:solidFill>
              <a:effectLst/>
              <a:latin typeface="Arial" panose="020B060402020202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7</a:t>
            </a:fld>
            <a:endParaRPr lang="da-DK"/>
          </a:p>
        </p:txBody>
      </p:sp>
    </p:spTree>
    <p:extLst>
      <p:ext uri="{BB962C8B-B14F-4D97-AF65-F5344CB8AC3E}">
        <p14:creationId xmlns:p14="http://schemas.microsoft.com/office/powerpoint/2010/main" val="274687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FFFFFF"/>
                </a:solidFill>
                <a:effectLst/>
                <a:latin typeface="Arial" panose="020B0604020202020204" pitchFamily="34" charset="0"/>
                <a:ea typeface="Calibri" panose="020F0502020204030204" pitchFamily="34" charset="0"/>
              </a:rPr>
              <a:t>Pga. stor variation i elevgruppen </a:t>
            </a:r>
            <a:r>
              <a:rPr lang="da-DK"/>
              <a:t>er det derfor vigtigt at tage udgangspunkt i det enkelte barns styrker og svagheder i matematikken, da talblinde elever </a:t>
            </a:r>
            <a:br>
              <a:rPr lang="da-DK"/>
            </a:br>
            <a:r>
              <a:rPr lang="da-DK"/>
              <a:t>også har styrkeområder.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Link til forskningsoversigten:</a:t>
            </a:r>
          </a:p>
          <a:p>
            <a:r>
              <a:rPr lang="da-DK" sz="1200">
                <a:solidFill>
                  <a:srgbClr val="FFFFFF"/>
                </a:solidFill>
                <a:effectLst/>
                <a:latin typeface="Arial" panose="020B0604020202020204" pitchFamily="34" charset="0"/>
                <a:ea typeface="Calibri" panose="020F0502020204030204" pitchFamily="34" charset="0"/>
              </a:rPr>
              <a:t>https://emu.dk/grundskole/saerlige-elevgrupper/talblindhed/viden-fra-forskning-om-talblindhed</a:t>
            </a:r>
          </a:p>
          <a:p>
            <a:r>
              <a:rPr lang="da-DK" sz="1200">
                <a:solidFill>
                  <a:srgbClr val="FFFFFF"/>
                </a:solidFill>
                <a:effectLst/>
                <a:latin typeface="Arial" panose="020B0604020202020204" pitchFamily="34" charset="0"/>
                <a:ea typeface="Calibri" panose="020F0502020204030204" pitchFamily="34" charset="0"/>
              </a:rPr>
              <a:t>De følgende slides tager desuden udgangspunkt i denne forskningsoversigt. </a:t>
            </a:r>
          </a:p>
        </p:txBody>
      </p:sp>
      <p:sp>
        <p:nvSpPr>
          <p:cNvPr id="4" name="Pladsholder til slidenummer 3"/>
          <p:cNvSpPr>
            <a:spLocks noGrp="1"/>
          </p:cNvSpPr>
          <p:nvPr>
            <p:ph type="sldNum" sz="quarter" idx="5"/>
          </p:nvPr>
        </p:nvSpPr>
        <p:spPr/>
        <p:txBody>
          <a:bodyPr/>
          <a:lstStyle/>
          <a:p>
            <a:fld id="{0E08B4AB-8FE4-4A9D-A5D1-8B8E564FEA1F}" type="slidenum">
              <a:rPr lang="da-DK" smtClean="0"/>
              <a:t>8</a:t>
            </a:fld>
            <a:endParaRPr lang="da-DK"/>
          </a:p>
        </p:txBody>
      </p:sp>
    </p:spTree>
    <p:extLst>
      <p:ext uri="{BB962C8B-B14F-4D97-AF65-F5344CB8AC3E}">
        <p14:creationId xmlns:p14="http://schemas.microsoft.com/office/powerpoint/2010/main" val="232422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07000"/>
              </a:lnSpc>
              <a:spcAft>
                <a:spcPts val="800"/>
              </a:spcAft>
            </a:pPr>
            <a:r>
              <a:rPr lang="da-DK" sz="1200">
                <a:solidFill>
                  <a:srgbClr val="20314F"/>
                </a:solidFill>
                <a:effectLst/>
                <a:latin typeface="Arial" panose="020B0604020202020204" pitchFamily="34" charset="0"/>
              </a:rPr>
              <a:t>Dette slide er tiltænkt til at skabe refleksion hos lærerne ift. hvilke elever det kunne være relevant for at have en individuel handleplan.</a:t>
            </a:r>
            <a:endParaRPr lang="da-DK" sz="1200">
              <a:solidFill>
                <a:srgbClr val="FFFFFF"/>
              </a:solidFill>
              <a:effectLst/>
              <a:latin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9</a:t>
            </a:fld>
            <a:endParaRPr lang="da-DK"/>
          </a:p>
        </p:txBody>
      </p:sp>
    </p:spTree>
    <p:extLst>
      <p:ext uri="{BB962C8B-B14F-4D97-AF65-F5344CB8AC3E}">
        <p14:creationId xmlns:p14="http://schemas.microsoft.com/office/powerpoint/2010/main" val="351100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7000"/>
              </a:lnSpc>
              <a:spcAft>
                <a:spcPts val="800"/>
              </a:spcAft>
            </a:pPr>
            <a:r>
              <a:rPr lang="da-DK" sz="1200">
                <a:solidFill>
                  <a:srgbClr val="20314F"/>
                </a:solidFill>
                <a:effectLst/>
                <a:latin typeface="Calibri" panose="020F0502020204030204" pitchFamily="34" charset="0"/>
                <a:ea typeface="Calibri" panose="020F0502020204030204" pitchFamily="34" charset="0"/>
                <a:cs typeface="Arial" panose="020B0604020202020204" pitchFamily="34" charset="0"/>
              </a:rPr>
              <a:t>Til at belyse vanskelighederne er det afgørende, at I som lærerteam benytter jer af f.eks. test og observationer. Desuden er en løbende dialog med forældrene om elevens faglige udvikling og vanskeligheder central i forhold til at støtte bedst muligt op om elevens udvikling og læring.</a:t>
            </a:r>
          </a:p>
          <a:p>
            <a:pPr algn="l">
              <a:lnSpc>
                <a:spcPct val="107000"/>
              </a:lnSpc>
              <a:spcAft>
                <a:spcPts val="800"/>
              </a:spcAft>
            </a:pPr>
            <a:endParaRPr lang="da-DK" sz="1200">
              <a:solidFill>
                <a:srgbClr val="20314F"/>
              </a:solidFill>
              <a:effectLst/>
              <a:latin typeface="Calibri" panose="020F0502020204030204" pitchFamily="34" charset="0"/>
              <a:cs typeface="Arial" panose="020B0604020202020204" pitchFamily="34" charset="0"/>
            </a:endParaRPr>
          </a:p>
          <a:p>
            <a:pPr algn="l">
              <a:lnSpc>
                <a:spcPct val="107000"/>
              </a:lnSpc>
              <a:spcAft>
                <a:spcPts val="800"/>
              </a:spcAft>
            </a:pPr>
            <a:r>
              <a:rPr lang="da-DK" sz="1800" b="0" i="0" u="none" strike="noStrike" baseline="0">
                <a:solidFill>
                  <a:srgbClr val="000000"/>
                </a:solidFill>
                <a:latin typeface="Arial" panose="020B0604020202020204" pitchFamily="34" charset="0"/>
              </a:rPr>
              <a:t>En stærk hukommelse er en god forudsætning for læring generelt. Arbejdshukommelsen kan opfattes som et mellemled for de informationer, barnet lærer, inden de lagres i langtidshukommelsen (Forskningsoversigten 2020, side 30). </a:t>
            </a:r>
            <a:endParaRPr lang="da-DK"/>
          </a:p>
        </p:txBody>
      </p:sp>
      <p:sp>
        <p:nvSpPr>
          <p:cNvPr id="4" name="Pladsholder til slidenummer 3"/>
          <p:cNvSpPr>
            <a:spLocks noGrp="1"/>
          </p:cNvSpPr>
          <p:nvPr>
            <p:ph type="sldNum" sz="quarter" idx="5"/>
          </p:nvPr>
        </p:nvSpPr>
        <p:spPr/>
        <p:txBody>
          <a:bodyPr/>
          <a:lstStyle/>
          <a:p>
            <a:fld id="{0E08B4AB-8FE4-4A9D-A5D1-8B8E564FEA1F}" type="slidenum">
              <a:rPr lang="da-DK" smtClean="0"/>
              <a:t>10</a:t>
            </a:fld>
            <a:endParaRPr lang="da-DK"/>
          </a:p>
        </p:txBody>
      </p:sp>
    </p:spTree>
    <p:extLst>
      <p:ext uri="{BB962C8B-B14F-4D97-AF65-F5344CB8AC3E}">
        <p14:creationId xmlns:p14="http://schemas.microsoft.com/office/powerpoint/2010/main" val="347324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7000"/>
              </a:lnSpc>
              <a:spcAft>
                <a:spcPts val="800"/>
              </a:spcAft>
            </a:pPr>
            <a:r>
              <a:rPr lang="da-DK"/>
              <a:t>Det er en myte, at nogle elever er dårlige til al matematik, og at de derfor ikke kan lære (dele af) det. </a:t>
            </a:r>
          </a:p>
          <a:p>
            <a:pPr algn="l">
              <a:lnSpc>
                <a:spcPct val="107000"/>
              </a:lnSpc>
              <a:spcAft>
                <a:spcPts val="800"/>
              </a:spcAft>
            </a:pPr>
            <a:r>
              <a:rPr lang="da-DK"/>
              <a:t>”I vores familie er vi bare dårlige til matematik” er ikke en hensigtsmæssig forklaring på elevens vanskeligheder, idet den forhindrer en mere dynamisk forståelse af læring på trods af vanskeligheder.</a:t>
            </a:r>
          </a:p>
          <a:p>
            <a:pPr algn="l">
              <a:lnSpc>
                <a:spcPct val="107000"/>
              </a:lnSpc>
              <a:spcAft>
                <a:spcPts val="800"/>
              </a:spcAft>
            </a:pPr>
            <a:r>
              <a:rPr lang="da-DK"/>
              <a:t>Uanset forklaringsårsager til elevens vanskeligheder, kræver det handling og interventioner fra læreren og skolens side. </a:t>
            </a:r>
          </a:p>
          <a:p>
            <a:pPr algn="l">
              <a:lnSpc>
                <a:spcPct val="107000"/>
              </a:lnSpc>
              <a:spcAft>
                <a:spcPts val="800"/>
              </a:spcAft>
            </a:pPr>
            <a:endParaRPr lang="da-DK"/>
          </a:p>
          <a:p>
            <a:pPr algn="l">
              <a:lnSpc>
                <a:spcPct val="107000"/>
              </a:lnSpc>
              <a:spcAft>
                <a:spcPts val="800"/>
              </a:spcAft>
            </a:pPr>
            <a:r>
              <a:rPr lang="da-DK"/>
              <a:t>I forhold til Folkeskolens formålet: matematik bidrager til demokratisk dannelse af alle elever, også dem i matematikvanskeligheder, som skal kunne indgå i et fællesskab på lige fod med klassekammeraten.</a:t>
            </a:r>
          </a:p>
        </p:txBody>
      </p:sp>
      <p:sp>
        <p:nvSpPr>
          <p:cNvPr id="4" name="Pladsholder til slidenummer 3"/>
          <p:cNvSpPr>
            <a:spLocks noGrp="1"/>
          </p:cNvSpPr>
          <p:nvPr>
            <p:ph type="sldNum" sz="quarter" idx="5"/>
          </p:nvPr>
        </p:nvSpPr>
        <p:spPr/>
        <p:txBody>
          <a:bodyPr/>
          <a:lstStyle/>
          <a:p>
            <a:fld id="{0E08B4AB-8FE4-4A9D-A5D1-8B8E564FEA1F}" type="slidenum">
              <a:rPr lang="da-DK" smtClean="0"/>
              <a:t>11</a:t>
            </a:fld>
            <a:endParaRPr lang="da-DK"/>
          </a:p>
        </p:txBody>
      </p:sp>
    </p:spTree>
    <p:extLst>
      <p:ext uri="{BB962C8B-B14F-4D97-AF65-F5344CB8AC3E}">
        <p14:creationId xmlns:p14="http://schemas.microsoft.com/office/powerpoint/2010/main" val="3096245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3D1A2-82FF-49C8-8E4A-04C8495A251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1252F35-A34E-4F8D-B896-888079539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6C67175-567E-44AB-A644-7E604988D847}"/>
              </a:ext>
            </a:extLst>
          </p:cNvPr>
          <p:cNvSpPr>
            <a:spLocks noGrp="1"/>
          </p:cNvSpPr>
          <p:nvPr>
            <p:ph type="dt" sz="half" idx="10"/>
          </p:nvPr>
        </p:nvSpPr>
        <p:spPr/>
        <p:txBody>
          <a:bodyPr/>
          <a:lstStyle/>
          <a:p>
            <a:fld id="{5A9985D4-2921-4573-AFE5-93FA0FB630B1}" type="datetimeFigureOut">
              <a:rPr lang="da-DK" smtClean="0"/>
              <a:t>05-01-2021</a:t>
            </a:fld>
            <a:endParaRPr lang="da-DK"/>
          </a:p>
        </p:txBody>
      </p:sp>
      <p:sp>
        <p:nvSpPr>
          <p:cNvPr id="5" name="Pladsholder til sidefod 4">
            <a:extLst>
              <a:ext uri="{FF2B5EF4-FFF2-40B4-BE49-F238E27FC236}">
                <a16:creationId xmlns:a16="http://schemas.microsoft.com/office/drawing/2014/main" id="{E000621E-34AF-49F2-A86A-D324A999893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4E67A4-3CC9-41E3-A2ED-F110D42E2148}"/>
              </a:ext>
            </a:extLst>
          </p:cNvPr>
          <p:cNvSpPr>
            <a:spLocks noGrp="1"/>
          </p:cNvSpPr>
          <p:nvPr>
            <p:ph type="sldNum" sz="quarter" idx="12"/>
          </p:nvPr>
        </p:nvSpPr>
        <p:spPr/>
        <p:txBody>
          <a:bodyPr/>
          <a:lstStyle/>
          <a:p>
            <a:fld id="{80A07DD2-5C02-4800-9F55-BE2A6A3DE1C6}" type="slidenum">
              <a:rPr lang="da-DK" smtClean="0"/>
              <a:t>‹nr.›</a:t>
            </a:fld>
            <a:endParaRPr lang="da-DK"/>
          </a:p>
        </p:txBody>
      </p:sp>
      <p:pic>
        <p:nvPicPr>
          <p:cNvPr id="8" name="Billede 7">
            <a:extLst>
              <a:ext uri="{FF2B5EF4-FFF2-40B4-BE49-F238E27FC236}">
                <a16:creationId xmlns:a16="http://schemas.microsoft.com/office/drawing/2014/main" id="{2A61352B-2E9A-4C05-856A-90C3C123D7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9611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7E569-3938-4E83-A4E0-7DC4C89774E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C3243D5-8A3D-4B7F-9EE1-7B82C0A1CD3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56AA25C-CAF6-4537-B577-7DFE77536AC2}"/>
              </a:ext>
            </a:extLst>
          </p:cNvPr>
          <p:cNvSpPr>
            <a:spLocks noGrp="1"/>
          </p:cNvSpPr>
          <p:nvPr>
            <p:ph type="dt" sz="half" idx="10"/>
          </p:nvPr>
        </p:nvSpPr>
        <p:spPr/>
        <p:txBody>
          <a:bodyPr/>
          <a:lstStyle/>
          <a:p>
            <a:fld id="{5A9985D4-2921-4573-AFE5-93FA0FB630B1}" type="datetimeFigureOut">
              <a:rPr lang="da-DK" smtClean="0"/>
              <a:t>05-01-2021</a:t>
            </a:fld>
            <a:endParaRPr lang="da-DK"/>
          </a:p>
        </p:txBody>
      </p:sp>
      <p:sp>
        <p:nvSpPr>
          <p:cNvPr id="5" name="Pladsholder til sidefod 4">
            <a:extLst>
              <a:ext uri="{FF2B5EF4-FFF2-40B4-BE49-F238E27FC236}">
                <a16:creationId xmlns:a16="http://schemas.microsoft.com/office/drawing/2014/main" id="{BB2C1DC0-9770-4DBD-A062-9365EC680EB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9083E8-F400-47AA-A32F-6005F8115700}"/>
              </a:ext>
            </a:extLst>
          </p:cNvPr>
          <p:cNvSpPr>
            <a:spLocks noGrp="1"/>
          </p:cNvSpPr>
          <p:nvPr>
            <p:ph type="sldNum" sz="quarter" idx="12"/>
          </p:nvPr>
        </p:nvSpPr>
        <p:spPr/>
        <p:txBody>
          <a:bodyPr/>
          <a:lstStyle/>
          <a:p>
            <a:fld id="{80A07DD2-5C02-4800-9F55-BE2A6A3DE1C6}" type="slidenum">
              <a:rPr lang="da-DK" smtClean="0"/>
              <a:t>‹nr.›</a:t>
            </a:fld>
            <a:endParaRPr lang="da-DK"/>
          </a:p>
        </p:txBody>
      </p:sp>
    </p:spTree>
    <p:extLst>
      <p:ext uri="{BB962C8B-B14F-4D97-AF65-F5344CB8AC3E}">
        <p14:creationId xmlns:p14="http://schemas.microsoft.com/office/powerpoint/2010/main" val="98684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16AE678-935F-436B-BFC3-B44674DA5F7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36E6FF9-A59C-4D9A-877F-C4356DC601E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64984F2-4B2D-437E-AB14-4575AE1F3896}"/>
              </a:ext>
            </a:extLst>
          </p:cNvPr>
          <p:cNvSpPr>
            <a:spLocks noGrp="1"/>
          </p:cNvSpPr>
          <p:nvPr>
            <p:ph type="dt" sz="half" idx="10"/>
          </p:nvPr>
        </p:nvSpPr>
        <p:spPr/>
        <p:txBody>
          <a:bodyPr/>
          <a:lstStyle/>
          <a:p>
            <a:fld id="{5A9985D4-2921-4573-AFE5-93FA0FB630B1}" type="datetimeFigureOut">
              <a:rPr lang="da-DK" smtClean="0"/>
              <a:t>05-01-2021</a:t>
            </a:fld>
            <a:endParaRPr lang="da-DK"/>
          </a:p>
        </p:txBody>
      </p:sp>
      <p:sp>
        <p:nvSpPr>
          <p:cNvPr id="5" name="Pladsholder til sidefod 4">
            <a:extLst>
              <a:ext uri="{FF2B5EF4-FFF2-40B4-BE49-F238E27FC236}">
                <a16:creationId xmlns:a16="http://schemas.microsoft.com/office/drawing/2014/main" id="{8E928AA8-2452-4C67-8AE9-C488AE2933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5F31548-A54C-433E-9BE7-162B46B523A2}"/>
              </a:ext>
            </a:extLst>
          </p:cNvPr>
          <p:cNvSpPr>
            <a:spLocks noGrp="1"/>
          </p:cNvSpPr>
          <p:nvPr>
            <p:ph type="sldNum" sz="quarter" idx="12"/>
          </p:nvPr>
        </p:nvSpPr>
        <p:spPr/>
        <p:txBody>
          <a:bodyPr/>
          <a:lstStyle/>
          <a:p>
            <a:fld id="{80A07DD2-5C02-4800-9F55-BE2A6A3DE1C6}" type="slidenum">
              <a:rPr lang="da-DK" smtClean="0"/>
              <a:t>‹nr.›</a:t>
            </a:fld>
            <a:endParaRPr lang="da-DK"/>
          </a:p>
        </p:txBody>
      </p:sp>
    </p:spTree>
    <p:extLst>
      <p:ext uri="{BB962C8B-B14F-4D97-AF65-F5344CB8AC3E}">
        <p14:creationId xmlns:p14="http://schemas.microsoft.com/office/powerpoint/2010/main" val="212407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98EDCF90-6BEB-4792-8F3F-FF038641B0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2689E4-73DA-49D0-BB56-7300CAD6A3BF}"/>
              </a:ext>
            </a:extLst>
          </p:cNvPr>
          <p:cNvSpPr>
            <a:spLocks noGrp="1"/>
          </p:cNvSpPr>
          <p:nvPr>
            <p:ph type="title"/>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E9D0313-46A7-4DD2-BFC6-692297CA1736}"/>
              </a:ext>
            </a:extLst>
          </p:cNvPr>
          <p:cNvSpPr>
            <a:spLocks noGrp="1"/>
          </p:cNvSpPr>
          <p:nvPr>
            <p:ph idx="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a:defRPr>
                <a:solidFill>
                  <a:srgbClr val="1F304E"/>
                </a:solidFill>
                <a:latin typeface="Arial" panose="020B0604020202020204" pitchFamily="34" charset="0"/>
                <a:cs typeface="Arial" panose="020B0604020202020204" pitchFamily="34" charset="0"/>
              </a:defRPr>
            </a:lvl2pPr>
            <a:lvl3pPr>
              <a:defRPr>
                <a:solidFill>
                  <a:srgbClr val="1F304E"/>
                </a:solidFill>
                <a:latin typeface="Arial" panose="020B0604020202020204" pitchFamily="34" charset="0"/>
                <a:cs typeface="Arial" panose="020B0604020202020204" pitchFamily="34" charset="0"/>
              </a:defRPr>
            </a:lvl3pPr>
            <a:lvl4pPr>
              <a:defRPr>
                <a:solidFill>
                  <a:srgbClr val="1F304E"/>
                </a:solidFill>
                <a:latin typeface="Arial" panose="020B0604020202020204" pitchFamily="34" charset="0"/>
                <a:cs typeface="Arial" panose="020B0604020202020204" pitchFamily="34" charset="0"/>
              </a:defRPr>
            </a:lvl4pPr>
            <a:lvl5pPr>
              <a:defRPr>
                <a:solidFill>
                  <a:srgbClr val="1F304E"/>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212358-5FEF-4EE6-90E5-9A6DDE0ACD8F}"/>
              </a:ext>
            </a:extLst>
          </p:cNvPr>
          <p:cNvSpPr>
            <a:spLocks noGrp="1"/>
          </p:cNvSpPr>
          <p:nvPr>
            <p:ph type="dt" sz="half" idx="10"/>
          </p:nvPr>
        </p:nvSpPr>
        <p:spPr/>
        <p:txBody>
          <a:bodyPr/>
          <a:lstStyle/>
          <a:p>
            <a:fld id="{5A9985D4-2921-4573-AFE5-93FA0FB630B1}" type="datetimeFigureOut">
              <a:rPr lang="da-DK" smtClean="0"/>
              <a:t>05-01-2021</a:t>
            </a:fld>
            <a:endParaRPr lang="da-DK"/>
          </a:p>
        </p:txBody>
      </p:sp>
    </p:spTree>
    <p:extLst>
      <p:ext uri="{BB962C8B-B14F-4D97-AF65-F5344CB8AC3E}">
        <p14:creationId xmlns:p14="http://schemas.microsoft.com/office/powerpoint/2010/main" val="39838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582A3A2-DF72-4A4D-8F41-2EDA58DCC3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8A60F108-7DFC-4EFF-A36F-39DA66C758E2}"/>
              </a:ext>
            </a:extLst>
          </p:cNvPr>
          <p:cNvSpPr>
            <a:spLocks noGrp="1"/>
          </p:cNvSpPr>
          <p:nvPr>
            <p:ph type="title"/>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10" name="Pladsholder til indhold 2">
            <a:extLst>
              <a:ext uri="{FF2B5EF4-FFF2-40B4-BE49-F238E27FC236}">
                <a16:creationId xmlns:a16="http://schemas.microsoft.com/office/drawing/2014/main" id="{D6E08462-BC5C-40D9-945A-343D12266877}"/>
              </a:ext>
            </a:extLst>
          </p:cNvPr>
          <p:cNvSpPr>
            <a:spLocks noGrp="1"/>
          </p:cNvSpPr>
          <p:nvPr>
            <p:ph idx="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a:defRPr>
                <a:solidFill>
                  <a:srgbClr val="1F304E"/>
                </a:solidFill>
                <a:latin typeface="Arial" panose="020B0604020202020204" pitchFamily="34" charset="0"/>
                <a:cs typeface="Arial" panose="020B0604020202020204" pitchFamily="34" charset="0"/>
              </a:defRPr>
            </a:lvl2pPr>
            <a:lvl3pPr>
              <a:defRPr>
                <a:solidFill>
                  <a:srgbClr val="1F304E"/>
                </a:solidFill>
                <a:latin typeface="Arial" panose="020B0604020202020204" pitchFamily="34" charset="0"/>
                <a:cs typeface="Arial" panose="020B0604020202020204" pitchFamily="34" charset="0"/>
              </a:defRPr>
            </a:lvl3pPr>
            <a:lvl4pPr>
              <a:defRPr>
                <a:solidFill>
                  <a:srgbClr val="1F304E"/>
                </a:solidFill>
                <a:latin typeface="Arial" panose="020B0604020202020204" pitchFamily="34" charset="0"/>
                <a:cs typeface="Arial" panose="020B0604020202020204" pitchFamily="34" charset="0"/>
              </a:defRPr>
            </a:lvl4pPr>
            <a:lvl5pPr>
              <a:defRPr>
                <a:solidFill>
                  <a:srgbClr val="1F304E"/>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7052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C0737942-4BB7-4BBB-9988-F43C2B5E3F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el 1">
            <a:extLst>
              <a:ext uri="{FF2B5EF4-FFF2-40B4-BE49-F238E27FC236}">
                <a16:creationId xmlns:a16="http://schemas.microsoft.com/office/drawing/2014/main" id="{B649885D-E601-426F-8696-12502015748C}"/>
              </a:ext>
            </a:extLst>
          </p:cNvPr>
          <p:cNvSpPr>
            <a:spLocks noGrp="1"/>
          </p:cNvSpPr>
          <p:nvPr>
            <p:ph type="title"/>
          </p:nvPr>
        </p:nvSpPr>
        <p:spPr>
          <a:xfrm>
            <a:off x="838200" y="952954"/>
            <a:ext cx="10515600" cy="1325563"/>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12" name="Pladsholder til indhold 2">
            <a:extLst>
              <a:ext uri="{FF2B5EF4-FFF2-40B4-BE49-F238E27FC236}">
                <a16:creationId xmlns:a16="http://schemas.microsoft.com/office/drawing/2014/main" id="{9E9439DB-A25D-4072-8C4F-0A433ECBFB70}"/>
              </a:ext>
            </a:extLst>
          </p:cNvPr>
          <p:cNvSpPr>
            <a:spLocks noGrp="1"/>
          </p:cNvSpPr>
          <p:nvPr>
            <p:ph idx="1"/>
          </p:nvPr>
        </p:nvSpPr>
        <p:spPr>
          <a:xfrm>
            <a:off x="838200" y="2211355"/>
            <a:ext cx="10515600" cy="396560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46472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23077C4F-AD34-4D5B-9B0C-050BAC0340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8455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C29A1D0-5759-4342-BBB0-AA84CC3048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el 1">
            <a:extLst>
              <a:ext uri="{FF2B5EF4-FFF2-40B4-BE49-F238E27FC236}">
                <a16:creationId xmlns:a16="http://schemas.microsoft.com/office/drawing/2014/main" id="{4BF2E8E4-6F6D-4422-B2E0-71A5A2317A63}"/>
              </a:ext>
            </a:extLst>
          </p:cNvPr>
          <p:cNvSpPr>
            <a:spLocks noGrp="1"/>
          </p:cNvSpPr>
          <p:nvPr>
            <p:ph type="title"/>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9" name="Pladsholder til indhold 2">
            <a:extLst>
              <a:ext uri="{FF2B5EF4-FFF2-40B4-BE49-F238E27FC236}">
                <a16:creationId xmlns:a16="http://schemas.microsoft.com/office/drawing/2014/main" id="{E959C05A-DC2E-4785-AD7E-432A564CA998}"/>
              </a:ext>
            </a:extLst>
          </p:cNvPr>
          <p:cNvSpPr>
            <a:spLocks noGrp="1"/>
          </p:cNvSpPr>
          <p:nvPr>
            <p:ph idx="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a:defRPr>
                <a:solidFill>
                  <a:srgbClr val="1F304E"/>
                </a:solidFill>
                <a:latin typeface="Arial" panose="020B0604020202020204" pitchFamily="34" charset="0"/>
                <a:cs typeface="Arial" panose="020B0604020202020204" pitchFamily="34" charset="0"/>
              </a:defRPr>
            </a:lvl2pPr>
            <a:lvl3pPr>
              <a:defRPr>
                <a:solidFill>
                  <a:srgbClr val="1F304E"/>
                </a:solidFill>
                <a:latin typeface="Arial" panose="020B0604020202020204" pitchFamily="34" charset="0"/>
                <a:cs typeface="Arial" panose="020B0604020202020204" pitchFamily="34" charset="0"/>
              </a:defRPr>
            </a:lvl3pPr>
            <a:lvl4pPr>
              <a:defRPr>
                <a:solidFill>
                  <a:srgbClr val="1F304E"/>
                </a:solidFill>
                <a:latin typeface="Arial" panose="020B0604020202020204" pitchFamily="34" charset="0"/>
                <a:cs typeface="Arial" panose="020B0604020202020204" pitchFamily="34" charset="0"/>
              </a:defRPr>
            </a:lvl4pPr>
            <a:lvl5pPr>
              <a:defRPr>
                <a:solidFill>
                  <a:srgbClr val="1F304E"/>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7622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34C1A25-E88F-4A72-9ABD-3FB2F86D92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el 1">
            <a:extLst>
              <a:ext uri="{FF2B5EF4-FFF2-40B4-BE49-F238E27FC236}">
                <a16:creationId xmlns:a16="http://schemas.microsoft.com/office/drawing/2014/main" id="{3F1B4828-23F5-4B2C-9DE7-C4C3CF332824}"/>
              </a:ext>
            </a:extLst>
          </p:cNvPr>
          <p:cNvSpPr>
            <a:spLocks noGrp="1"/>
          </p:cNvSpPr>
          <p:nvPr>
            <p:ph type="title"/>
          </p:nvPr>
        </p:nvSpPr>
        <p:spPr>
          <a:xfrm>
            <a:off x="838200" y="952954"/>
            <a:ext cx="10515600" cy="1325563"/>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1DC1ABF2-0458-4C76-AA20-9718E9A811A2}"/>
              </a:ext>
            </a:extLst>
          </p:cNvPr>
          <p:cNvSpPr>
            <a:spLocks noGrp="1"/>
          </p:cNvSpPr>
          <p:nvPr>
            <p:ph idx="1"/>
          </p:nvPr>
        </p:nvSpPr>
        <p:spPr>
          <a:xfrm>
            <a:off x="838200" y="2211355"/>
            <a:ext cx="10515600" cy="396560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226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1A7408C-F069-4140-8F36-492FC75C36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2309DB4E-D3C7-4CF2-90BC-6D0C4B0F6D62}"/>
              </a:ext>
            </a:extLst>
          </p:cNvPr>
          <p:cNvSpPr>
            <a:spLocks noGrp="1"/>
          </p:cNvSpPr>
          <p:nvPr>
            <p:ph type="title"/>
          </p:nvPr>
        </p:nvSpPr>
        <p:spPr>
          <a:xfrm>
            <a:off x="838200" y="952954"/>
            <a:ext cx="10515600" cy="1325563"/>
          </a:xfrm>
        </p:spPr>
        <p:txBody>
          <a:bodyPr>
            <a:normAutofit/>
          </a:bodyPr>
          <a:lstStyle>
            <a:lvl1pPr>
              <a:defRPr sz="3600">
                <a:solidFill>
                  <a:srgbClr val="1F304E"/>
                </a:solidFill>
                <a:latin typeface="Arial" panose="020B0604020202020204" pitchFamily="34" charset="0"/>
                <a:cs typeface="Arial" panose="020B0604020202020204" pitchFamily="34" charset="0"/>
              </a:defRPr>
            </a:lvl1pPr>
          </a:lstStyle>
          <a:p>
            <a:r>
              <a:rPr lang="da-DK"/>
              <a:t>Klik for at redigere titeltypografien i masteren</a:t>
            </a:r>
          </a:p>
        </p:txBody>
      </p:sp>
      <p:sp>
        <p:nvSpPr>
          <p:cNvPr id="11" name="Pladsholder til indhold 2">
            <a:extLst>
              <a:ext uri="{FF2B5EF4-FFF2-40B4-BE49-F238E27FC236}">
                <a16:creationId xmlns:a16="http://schemas.microsoft.com/office/drawing/2014/main" id="{DA72F1AC-45B4-4609-97DD-F9AB48C36D57}"/>
              </a:ext>
            </a:extLst>
          </p:cNvPr>
          <p:cNvSpPr>
            <a:spLocks noGrp="1"/>
          </p:cNvSpPr>
          <p:nvPr>
            <p:ph idx="1"/>
          </p:nvPr>
        </p:nvSpPr>
        <p:spPr>
          <a:xfrm>
            <a:off x="838200" y="2211355"/>
            <a:ext cx="10515600" cy="3965608"/>
          </a:xfrm>
        </p:spPr>
        <p:txBody>
          <a:bodyPr/>
          <a:lstStyle>
            <a:lvl1pPr>
              <a:defRPr>
                <a:solidFill>
                  <a:srgbClr val="1F304E"/>
                </a:solidFill>
                <a:latin typeface="Arial" panose="020B0604020202020204" pitchFamily="34" charset="0"/>
                <a:cs typeface="Arial" panose="020B0604020202020204" pitchFamily="34" charset="0"/>
              </a:defRPr>
            </a:lvl1pPr>
            <a:lvl2pPr>
              <a:defRPr>
                <a:solidFill>
                  <a:srgbClr val="1F304E"/>
                </a:solidFill>
                <a:latin typeface="Arial" panose="020B0604020202020204" pitchFamily="34" charset="0"/>
                <a:cs typeface="Arial" panose="020B0604020202020204" pitchFamily="34" charset="0"/>
              </a:defRPr>
            </a:lvl2pPr>
            <a:lvl3pPr>
              <a:defRPr>
                <a:solidFill>
                  <a:srgbClr val="1F304E"/>
                </a:solidFill>
                <a:latin typeface="Arial" panose="020B0604020202020204" pitchFamily="34" charset="0"/>
                <a:cs typeface="Arial" panose="020B0604020202020204" pitchFamily="34" charset="0"/>
              </a:defRPr>
            </a:lvl3pPr>
            <a:lvl4pPr>
              <a:defRPr>
                <a:solidFill>
                  <a:srgbClr val="1F304E"/>
                </a:solidFill>
                <a:latin typeface="Arial" panose="020B0604020202020204" pitchFamily="34" charset="0"/>
                <a:cs typeface="Arial" panose="020B0604020202020204" pitchFamily="34" charset="0"/>
              </a:defRPr>
            </a:lvl4pPr>
            <a:lvl5pPr>
              <a:defRPr>
                <a:solidFill>
                  <a:srgbClr val="1F304E"/>
                </a:solidFill>
                <a:latin typeface="Arial" panose="020B0604020202020204" pitchFamily="34" charset="0"/>
                <a:cs typeface="Arial" panose="020B06040202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7923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DB413-8E3E-4BEA-B5B0-9D7B67848D6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34C75D4-9AEC-414B-A8E9-3895FF980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74EC758-8236-466B-8770-C69467B68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0750B13-997E-4FA4-94A4-16E6783AFF96}"/>
              </a:ext>
            </a:extLst>
          </p:cNvPr>
          <p:cNvSpPr>
            <a:spLocks noGrp="1"/>
          </p:cNvSpPr>
          <p:nvPr>
            <p:ph type="dt" sz="half" idx="10"/>
          </p:nvPr>
        </p:nvSpPr>
        <p:spPr/>
        <p:txBody>
          <a:bodyPr/>
          <a:lstStyle/>
          <a:p>
            <a:fld id="{5A9985D4-2921-4573-AFE5-93FA0FB630B1}" type="datetimeFigureOut">
              <a:rPr lang="da-DK" smtClean="0"/>
              <a:t>05-01-2021</a:t>
            </a:fld>
            <a:endParaRPr lang="da-DK"/>
          </a:p>
        </p:txBody>
      </p:sp>
      <p:sp>
        <p:nvSpPr>
          <p:cNvPr id="6" name="Pladsholder til sidefod 5">
            <a:extLst>
              <a:ext uri="{FF2B5EF4-FFF2-40B4-BE49-F238E27FC236}">
                <a16:creationId xmlns:a16="http://schemas.microsoft.com/office/drawing/2014/main" id="{54D8C624-143C-4739-99E6-5D16596CBDA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24B248-17F3-434B-9C2A-DFDB9F97D16A}"/>
              </a:ext>
            </a:extLst>
          </p:cNvPr>
          <p:cNvSpPr>
            <a:spLocks noGrp="1"/>
          </p:cNvSpPr>
          <p:nvPr>
            <p:ph type="sldNum" sz="quarter" idx="12"/>
          </p:nvPr>
        </p:nvSpPr>
        <p:spPr/>
        <p:txBody>
          <a:bodyPr/>
          <a:lstStyle/>
          <a:p>
            <a:fld id="{80A07DD2-5C02-4800-9F55-BE2A6A3DE1C6}" type="slidenum">
              <a:rPr lang="da-DK" smtClean="0"/>
              <a:t>‹nr.›</a:t>
            </a:fld>
            <a:endParaRPr lang="da-DK"/>
          </a:p>
        </p:txBody>
      </p:sp>
    </p:spTree>
    <p:extLst>
      <p:ext uri="{BB962C8B-B14F-4D97-AF65-F5344CB8AC3E}">
        <p14:creationId xmlns:p14="http://schemas.microsoft.com/office/powerpoint/2010/main" val="123320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E91362E-27CD-4DCA-AD1E-AD6A8D71A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5AB52E1-ED65-4066-9795-C0E9F3E31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6E860F4-0F93-44B0-9B2B-09FAC2ED9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985D4-2921-4573-AFE5-93FA0FB630B1}" type="datetimeFigureOut">
              <a:rPr lang="da-DK" smtClean="0"/>
              <a:t>05-01-2021</a:t>
            </a:fld>
            <a:endParaRPr lang="da-DK"/>
          </a:p>
        </p:txBody>
      </p:sp>
      <p:sp>
        <p:nvSpPr>
          <p:cNvPr id="5" name="Pladsholder til sidefod 4">
            <a:extLst>
              <a:ext uri="{FF2B5EF4-FFF2-40B4-BE49-F238E27FC236}">
                <a16:creationId xmlns:a16="http://schemas.microsoft.com/office/drawing/2014/main" id="{FCE1B528-A8F7-4C3B-BEBF-A3E0F260B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B4B5BD3-05B7-457E-880F-2FAC2663D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7DD2-5C02-4800-9F55-BE2A6A3DE1C6}" type="slidenum">
              <a:rPr lang="da-DK" smtClean="0"/>
              <a:t>‹nr.›</a:t>
            </a:fld>
            <a:endParaRPr lang="da-DK"/>
          </a:p>
        </p:txBody>
      </p:sp>
    </p:spTree>
    <p:extLst>
      <p:ext uri="{BB962C8B-B14F-4D97-AF65-F5344CB8AC3E}">
        <p14:creationId xmlns:p14="http://schemas.microsoft.com/office/powerpoint/2010/main" val="255912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mu.dk/grundskole/matematik/form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mu.dk/grundskole/saerlige-elevgrupper/talblindhed/viden-fra-forskning-om-talblindh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Afgrænsning af målgruppen</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fontScale="92500" lnSpcReduction="20000"/>
          </a:bodyPr>
          <a:lstStyle/>
          <a:p>
            <a:pPr marL="342900" indent="-342900">
              <a:lnSpc>
                <a:spcPct val="107000"/>
              </a:lnSpc>
              <a:spcAft>
                <a:spcPts val="800"/>
              </a:spcAft>
              <a:buFont typeface="Symbol" panose="05050102010706020507" pitchFamily="18" charset="2"/>
              <a:buChar char=""/>
            </a:pPr>
            <a:r>
              <a:rPr lang="da-DK" sz="1800">
                <a:solidFill>
                  <a:srgbClr val="20314F"/>
                </a:solidFill>
                <a:effectLst/>
                <a:ea typeface="Calibri" panose="020F0502020204030204" pitchFamily="34" charset="0"/>
              </a:rPr>
              <a:t>(…fortsat) </a:t>
            </a:r>
            <a:r>
              <a:rPr lang="da-DK" sz="3000">
                <a:solidFill>
                  <a:srgbClr val="20314F"/>
                </a:solidFill>
                <a:effectLst/>
                <a:latin typeface="Arial" panose="020B0604020202020204" pitchFamily="34" charset="0"/>
                <a:ea typeface="Calibri" panose="020F0502020204030204" pitchFamily="34" charset="0"/>
              </a:rPr>
              <a:t>Udvikler sig ikke fagligt som forventet med afsæt i </a:t>
            </a:r>
            <a:br>
              <a:rPr lang="da-DK" sz="3000">
                <a:solidFill>
                  <a:srgbClr val="20314F"/>
                </a:solidFill>
                <a:effectLst/>
                <a:latin typeface="Arial" panose="020B0604020202020204" pitchFamily="34" charset="0"/>
                <a:ea typeface="Calibri" panose="020F0502020204030204" pitchFamily="34" charset="0"/>
              </a:rPr>
            </a:br>
            <a:r>
              <a:rPr lang="da-DK" sz="3000">
                <a:solidFill>
                  <a:srgbClr val="20314F"/>
                </a:solidFill>
                <a:effectLst/>
                <a:latin typeface="Arial" panose="020B0604020202020204" pitchFamily="34" charset="0"/>
                <a:ea typeface="Calibri" panose="020F0502020204030204" pitchFamily="34" charset="0"/>
              </a:rPr>
              <a:t>opmærksomhedspunkterne fra Fælles Mål</a:t>
            </a:r>
          </a:p>
          <a:p>
            <a:pPr marL="0" lvl="0" indent="0">
              <a:lnSpc>
                <a:spcPct val="107000"/>
              </a:lnSpc>
              <a:spcAft>
                <a:spcPts val="800"/>
              </a:spcAft>
              <a:buNone/>
            </a:pPr>
            <a:r>
              <a:rPr lang="da-DK" sz="3000">
                <a:solidFill>
                  <a:srgbClr val="20314F"/>
                </a:solidFill>
                <a:effectLst/>
                <a:latin typeface="Arial" panose="020B0604020202020204" pitchFamily="34" charset="0"/>
                <a:ea typeface="Calibri" panose="020F0502020204030204" pitchFamily="34" charset="0"/>
              </a:rPr>
              <a:t>Samt flere af de mere generelle aspekter er typisk også tilstede: </a:t>
            </a:r>
          </a:p>
          <a:p>
            <a:pPr marL="800100" lvl="1" indent="-342900">
              <a:lnSpc>
                <a:spcPct val="107000"/>
              </a:lnSpc>
              <a:spcAft>
                <a:spcPts val="800"/>
              </a:spcAft>
              <a:buFont typeface="Symbol" panose="05050102010706020507" pitchFamily="18" charset="2"/>
              <a:buChar char=""/>
            </a:pPr>
            <a:r>
              <a:rPr lang="da-DK" sz="2600">
                <a:solidFill>
                  <a:srgbClr val="20314F"/>
                </a:solidFill>
                <a:effectLst/>
                <a:latin typeface="Arial" panose="020B0604020202020204" pitchFamily="34" charset="0"/>
                <a:ea typeface="Calibri" panose="020F0502020204030204" pitchFamily="34" charset="0"/>
              </a:rPr>
              <a:t>Laver få eller mangelfulde matematiske logiske slutninger og har svært ved at genkende mønstre</a:t>
            </a:r>
            <a:endParaRPr lang="da-DK" sz="2600">
              <a:solidFill>
                <a:srgbClr val="FFFFFF"/>
              </a:solidFill>
              <a:effectLst/>
              <a:latin typeface="Arial" panose="020B0604020202020204" pitchFamily="34" charset="0"/>
              <a:ea typeface="Calibri" panose="020F0502020204030204" pitchFamily="34" charset="0"/>
            </a:endParaRPr>
          </a:p>
          <a:p>
            <a:pPr marL="800100" lvl="1" indent="-342900">
              <a:lnSpc>
                <a:spcPct val="107000"/>
              </a:lnSpc>
              <a:spcAft>
                <a:spcPts val="800"/>
              </a:spcAft>
              <a:buFont typeface="Symbol" panose="05050102010706020507" pitchFamily="18" charset="2"/>
              <a:buChar char=""/>
            </a:pPr>
            <a:r>
              <a:rPr lang="da-DK" sz="2600">
                <a:solidFill>
                  <a:srgbClr val="20314F"/>
                </a:solidFill>
                <a:effectLst/>
                <a:latin typeface="Arial" panose="020B0604020202020204" pitchFamily="34" charset="0"/>
                <a:ea typeface="Calibri" panose="020F0502020204030204" pitchFamily="34" charset="0"/>
              </a:rPr>
              <a:t>Arbejder meget langsomt ved håndtering af tal og ved opgave-</a:t>
            </a:r>
            <a:br>
              <a:rPr lang="da-DK" sz="2600">
                <a:solidFill>
                  <a:srgbClr val="20314F"/>
                </a:solidFill>
                <a:effectLst/>
                <a:latin typeface="Arial" panose="020B0604020202020204" pitchFamily="34" charset="0"/>
                <a:ea typeface="Calibri" panose="020F0502020204030204" pitchFamily="34" charset="0"/>
              </a:rPr>
            </a:br>
            <a:r>
              <a:rPr lang="da-DK" sz="2600">
                <a:solidFill>
                  <a:srgbClr val="20314F"/>
                </a:solidFill>
                <a:effectLst/>
                <a:latin typeface="Arial" panose="020B0604020202020204" pitchFamily="34" charset="0"/>
                <a:ea typeface="Calibri" panose="020F0502020204030204" pitchFamily="34" charset="0"/>
              </a:rPr>
              <a:t>løsning</a:t>
            </a:r>
          </a:p>
          <a:p>
            <a:pPr marL="800100" lvl="1" indent="-342900">
              <a:lnSpc>
                <a:spcPct val="107000"/>
              </a:lnSpc>
              <a:spcAft>
                <a:spcPts val="800"/>
              </a:spcAft>
              <a:buFont typeface="Symbol" panose="05050102010706020507" pitchFamily="18" charset="2"/>
              <a:buChar char=""/>
            </a:pPr>
            <a:r>
              <a:rPr lang="da-DK" sz="2600">
                <a:effectLst/>
                <a:latin typeface="Arial" panose="020B0604020202020204" pitchFamily="34" charset="0"/>
                <a:ea typeface="Calibri" panose="020F0502020204030204" pitchFamily="34" charset="0"/>
              </a:rPr>
              <a:t>Har svært ved at fastholde og bearbejde informationer i arbejdshukommelsen</a:t>
            </a:r>
          </a:p>
          <a:p>
            <a:pPr marL="0" lvl="0" indent="0">
              <a:lnSpc>
                <a:spcPct val="107000"/>
              </a:lnSpc>
              <a:spcAft>
                <a:spcPts val="800"/>
              </a:spcAft>
              <a:buNone/>
            </a:pPr>
            <a:endParaRPr lang="da-DK" sz="1800">
              <a:solidFill>
                <a:srgbClr val="FFFFFF"/>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3888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normAutofit/>
          </a:bodyPr>
          <a:lstStyle/>
          <a:p>
            <a:r>
              <a:rPr lang="da-DK" sz="3200" strike="sngStrike"/>
              <a:t>Eleven kan ikke lære matematik, fordi han/hun er talblind</a:t>
            </a:r>
            <a:endParaRPr lang="da-DK" sz="3200"/>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lnSpcReduction="10000"/>
          </a:bodyPr>
          <a:lstStyle/>
          <a:p>
            <a:pPr marL="342900" lvl="0" indent="-342900">
              <a:lnSpc>
                <a:spcPct val="107000"/>
              </a:lnSpc>
              <a:spcAft>
                <a:spcPts val="800"/>
              </a:spcAft>
              <a:buFont typeface="Symbol" panose="05050102010706020507" pitchFamily="18" charset="2"/>
              <a:buChar char=""/>
            </a:pPr>
            <a:r>
              <a:rPr lang="da-DK">
                <a:effectLst/>
                <a:latin typeface="Arial" panose="020B0604020202020204" pitchFamily="34" charset="0"/>
                <a:ea typeface="Calibri" panose="020F0502020204030204" pitchFamily="34" charset="0"/>
              </a:rPr>
              <a:t>Der er stor variation blandt elever i, hvordan talblindheden kommer til udtryk</a:t>
            </a:r>
          </a:p>
          <a:p>
            <a:pPr marL="342900" lvl="0" indent="-342900">
              <a:lnSpc>
                <a:spcPct val="107000"/>
              </a:lnSpc>
              <a:spcAft>
                <a:spcPts val="800"/>
              </a:spcAft>
              <a:buFont typeface="Symbol" panose="05050102010706020507" pitchFamily="18" charset="2"/>
              <a:buChar char=""/>
            </a:pPr>
            <a:r>
              <a:rPr lang="da-DK">
                <a:effectLst/>
                <a:latin typeface="Arial" panose="020B0604020202020204" pitchFamily="34" charset="0"/>
                <a:ea typeface="Calibri" panose="020F0502020204030204" pitchFamily="34" charset="0"/>
              </a:rPr>
              <a:t>Talblinde elever </a:t>
            </a:r>
            <a:r>
              <a:rPr lang="da-DK">
                <a:ea typeface="Calibri" panose="020F0502020204030204" pitchFamily="34" charset="0"/>
              </a:rPr>
              <a:t>har også styrkeområder i matematik</a:t>
            </a:r>
          </a:p>
          <a:p>
            <a:pPr marL="342900" lvl="0" indent="-342900">
              <a:lnSpc>
                <a:spcPct val="107000"/>
              </a:lnSpc>
              <a:spcAft>
                <a:spcPts val="800"/>
              </a:spcAft>
              <a:buFont typeface="Symbol" panose="05050102010706020507" pitchFamily="18" charset="2"/>
              <a:buChar char=""/>
            </a:pPr>
            <a:r>
              <a:rPr lang="da-DK">
                <a:ea typeface="Calibri" panose="020F0502020204030204" pitchFamily="34" charset="0"/>
              </a:rPr>
              <a:t>Vigtigt at løfte alle elever, også de svageste, så de kan </a:t>
            </a:r>
            <a:br>
              <a:rPr lang="da-DK">
                <a:ea typeface="Calibri" panose="020F0502020204030204" pitchFamily="34" charset="0"/>
              </a:rPr>
            </a:br>
            <a:r>
              <a:rPr lang="da-DK">
                <a:ea typeface="Calibri" panose="020F0502020204030204" pitchFamily="34" charset="0"/>
              </a:rPr>
              <a:t>”forholde sig vurderende til matematikkens anvendelse </a:t>
            </a:r>
            <a:br>
              <a:rPr lang="da-DK">
                <a:ea typeface="Calibri" panose="020F0502020204030204" pitchFamily="34" charset="0"/>
              </a:rPr>
            </a:br>
            <a:r>
              <a:rPr lang="da-DK">
                <a:ea typeface="Calibri" panose="020F0502020204030204" pitchFamily="34" charset="0"/>
              </a:rPr>
              <a:t>mhp. at tage ansvar og øve indflydelse i et demokratisk fællesskab” </a:t>
            </a:r>
            <a:br>
              <a:rPr lang="da-DK">
                <a:ea typeface="Calibri" panose="020F0502020204030204" pitchFamily="34" charset="0"/>
              </a:rPr>
            </a:br>
            <a:r>
              <a:rPr lang="da-DK">
                <a:ea typeface="Calibri" panose="020F0502020204030204" pitchFamily="34" charset="0"/>
              </a:rPr>
              <a:t>§1 Stk. 3. i </a:t>
            </a:r>
            <a:r>
              <a:rPr lang="da-DK">
                <a:ea typeface="Calibri" panose="020F0502020204030204" pitchFamily="34" charset="0"/>
                <a:hlinkClick r:id="rId3"/>
              </a:rPr>
              <a:t>Folkeskolens formål for faget matematik</a:t>
            </a:r>
            <a:endParaRPr lang="da-DK">
              <a:ea typeface="Calibri" panose="020F0502020204030204" pitchFamily="34" charset="0"/>
            </a:endParaRPr>
          </a:p>
        </p:txBody>
      </p:sp>
    </p:spTree>
    <p:extLst>
      <p:ext uri="{BB962C8B-B14F-4D97-AF65-F5344CB8AC3E}">
        <p14:creationId xmlns:p14="http://schemas.microsoft.com/office/powerpoint/2010/main" val="181168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Lærerteamets rolle i den individuelle handleplan</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a:xfrm>
            <a:off x="838200" y="2211355"/>
            <a:ext cx="10515600" cy="3965608"/>
          </a:xfrm>
        </p:spPr>
        <p:txBody>
          <a:bodyPr>
            <a:normAutofit/>
          </a:bodyPr>
          <a:lstStyle/>
          <a:p>
            <a:r>
              <a:rPr lang="da-DK"/>
              <a:t>Løbende opmærksomhed på elevens matematiske udvikling</a:t>
            </a:r>
          </a:p>
          <a:p>
            <a:r>
              <a:rPr lang="da-DK"/>
              <a:t>Beskrivelse af læringsmiljøet</a:t>
            </a:r>
          </a:p>
          <a:p>
            <a:pPr lvl="1"/>
            <a:r>
              <a:rPr lang="da-DK"/>
              <a:t>Aktiviteter i undervisningen</a:t>
            </a:r>
          </a:p>
          <a:p>
            <a:pPr lvl="1"/>
            <a:r>
              <a:rPr lang="da-DK"/>
              <a:t>Klasseundervisning, selvstændigt arbejde, par- og gruppearbejde osv.</a:t>
            </a:r>
          </a:p>
          <a:p>
            <a:pPr lvl="1"/>
            <a:r>
              <a:rPr lang="da-DK"/>
              <a:t>Hvordan understøttes eleven bedst i det enkelte fag eller undervisningssituation?</a:t>
            </a:r>
          </a:p>
          <a:p>
            <a:pPr lvl="1"/>
            <a:r>
              <a:rPr lang="da-DK"/>
              <a:t>Hvordan arbejder eleven med matematik i andre fag?</a:t>
            </a:r>
          </a:p>
          <a:p>
            <a:pPr marL="0" indent="0">
              <a:buNone/>
            </a:pPr>
            <a:endParaRPr lang="da-DK"/>
          </a:p>
        </p:txBody>
      </p:sp>
    </p:spTree>
    <p:extLst>
      <p:ext uri="{BB962C8B-B14F-4D97-AF65-F5344CB8AC3E}">
        <p14:creationId xmlns:p14="http://schemas.microsoft.com/office/powerpoint/2010/main" val="167247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Lærerteamets rolle i den individuelle handleplan</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a:bodyPr>
          <a:lstStyle/>
          <a:p>
            <a:r>
              <a:rPr lang="da-DK"/>
              <a:t>Formulere realistiske mål og konkrete milepæle i samarbejde med eleven og forældrene. Udgangspunkt i følgende:</a:t>
            </a:r>
          </a:p>
          <a:p>
            <a:pPr lvl="1"/>
            <a:r>
              <a:rPr lang="da-DK">
                <a:solidFill>
                  <a:srgbClr val="20314F"/>
                </a:solidFill>
                <a:effectLst/>
                <a:ea typeface="Calibri" panose="020F0502020204030204" pitchFamily="34" charset="0"/>
              </a:rPr>
              <a:t>Hvordan understøttes eleven i forhold til sine ”regnehuller”? Altså hvordan arbejdes der med de områder af matematikken, som eleven har svært ved og som fordrer en særlig indsats?</a:t>
            </a:r>
          </a:p>
          <a:p>
            <a:pPr lvl="1"/>
            <a:r>
              <a:rPr lang="da-DK">
                <a:solidFill>
                  <a:srgbClr val="20314F"/>
                </a:solidFill>
                <a:effectLst/>
                <a:latin typeface="Arial" panose="020B0604020202020204" pitchFamily="34" charset="0"/>
                <a:ea typeface="Calibri" panose="020F0502020204030204" pitchFamily="34" charset="0"/>
              </a:rPr>
              <a:t>Hvordan understøttes eleven i sine deltagelsesmuligheder i </a:t>
            </a:r>
            <a:br>
              <a:rPr lang="da-DK">
                <a:solidFill>
                  <a:srgbClr val="20314F"/>
                </a:solidFill>
                <a:effectLst/>
                <a:latin typeface="Arial" panose="020B0604020202020204" pitchFamily="34" charset="0"/>
                <a:ea typeface="Calibri" panose="020F0502020204030204" pitchFamily="34" charset="0"/>
              </a:rPr>
            </a:br>
            <a:r>
              <a:rPr lang="da-DK">
                <a:solidFill>
                  <a:srgbClr val="20314F"/>
                </a:solidFill>
                <a:effectLst/>
                <a:latin typeface="Arial" panose="020B0604020202020204" pitchFamily="34" charset="0"/>
                <a:ea typeface="Calibri" panose="020F0502020204030204" pitchFamily="34" charset="0"/>
              </a:rPr>
              <a:t>den almindelige undervisning? </a:t>
            </a:r>
            <a:endParaRPr lang="da-DK" sz="2800">
              <a:solidFill>
                <a:srgbClr val="20314F"/>
              </a:solidFill>
              <a:effectLst/>
              <a:ea typeface="Calibri" panose="020F0502020204030204" pitchFamily="34" charset="0"/>
            </a:endParaRPr>
          </a:p>
          <a:p>
            <a:pPr lvl="1"/>
            <a:r>
              <a:rPr lang="da-DK">
                <a:solidFill>
                  <a:srgbClr val="20314F"/>
                </a:solidFill>
                <a:effectLst/>
                <a:latin typeface="Arial" panose="020B0604020202020204" pitchFamily="34" charset="0"/>
                <a:ea typeface="Calibri" panose="020F0502020204030204" pitchFamily="34" charset="0"/>
                <a:cs typeface="Arial" panose="020B0604020202020204" pitchFamily="34" charset="0"/>
              </a:rPr>
              <a:t>Er der områder af matematikken, som er så vanskelige, at </a:t>
            </a:r>
            <a:br>
              <a:rPr lang="da-DK">
                <a:solidFill>
                  <a:srgbClr val="20314F"/>
                </a:solidFill>
                <a:effectLst/>
                <a:latin typeface="Arial" panose="020B0604020202020204" pitchFamily="34" charset="0"/>
                <a:ea typeface="Calibri" panose="020F0502020204030204" pitchFamily="34" charset="0"/>
                <a:cs typeface="Arial" panose="020B0604020202020204" pitchFamily="34" charset="0"/>
              </a:rPr>
            </a:br>
            <a:r>
              <a:rPr lang="da-DK">
                <a:solidFill>
                  <a:srgbClr val="20314F"/>
                </a:solidFill>
                <a:effectLst/>
                <a:latin typeface="Arial" panose="020B0604020202020204" pitchFamily="34" charset="0"/>
                <a:ea typeface="Calibri" panose="020F0502020204030204" pitchFamily="34" charset="0"/>
                <a:cs typeface="Arial" panose="020B0604020202020204" pitchFamily="34" charset="0"/>
              </a:rPr>
              <a:t>I sammen vurderer, at eleven ikke skal deltage eller lave andre </a:t>
            </a:r>
            <a:br>
              <a:rPr lang="da-DK">
                <a:solidFill>
                  <a:srgbClr val="20314F"/>
                </a:solidFill>
                <a:effectLst/>
                <a:latin typeface="Arial" panose="020B0604020202020204" pitchFamily="34" charset="0"/>
                <a:ea typeface="Calibri" panose="020F0502020204030204" pitchFamily="34" charset="0"/>
                <a:cs typeface="Arial" panose="020B0604020202020204" pitchFamily="34" charset="0"/>
              </a:rPr>
            </a:br>
            <a:r>
              <a:rPr lang="da-DK">
                <a:solidFill>
                  <a:srgbClr val="20314F"/>
                </a:solidFill>
                <a:effectLst/>
                <a:latin typeface="Arial" panose="020B0604020202020204" pitchFamily="34" charset="0"/>
                <a:ea typeface="Calibri" panose="020F0502020204030204" pitchFamily="34" charset="0"/>
                <a:cs typeface="Arial" panose="020B0604020202020204" pitchFamily="34" charset="0"/>
              </a:rPr>
              <a:t>faglige aktiviteter?</a:t>
            </a:r>
            <a:endParaRPr lang="da-DK">
              <a:solidFill>
                <a:srgbClr val="20314F"/>
              </a:solidFill>
              <a:effectLst/>
              <a:latin typeface="Calibri" panose="020F0502020204030204" pitchFamily="34" charset="0"/>
              <a:ea typeface="Calibri" panose="020F0502020204030204" pitchFamily="34" charset="0"/>
              <a:cs typeface="Arial" panose="020B0604020202020204" pitchFamily="34" charset="0"/>
            </a:endParaRPr>
          </a:p>
          <a:p>
            <a:pPr lvl="1"/>
            <a:endParaRPr lang="da-DK"/>
          </a:p>
          <a:p>
            <a:endParaRPr lang="da-DK"/>
          </a:p>
        </p:txBody>
      </p:sp>
    </p:spTree>
    <p:extLst>
      <p:ext uri="{BB962C8B-B14F-4D97-AF65-F5344CB8AC3E}">
        <p14:creationId xmlns:p14="http://schemas.microsoft.com/office/powerpoint/2010/main" val="29119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DBF3B-6F20-482A-AC76-FD443E4EDB38}"/>
              </a:ext>
            </a:extLst>
          </p:cNvPr>
          <p:cNvSpPr>
            <a:spLocks noGrp="1"/>
          </p:cNvSpPr>
          <p:nvPr>
            <p:ph type="title"/>
          </p:nvPr>
        </p:nvSpPr>
        <p:spPr/>
        <p:txBody>
          <a:bodyPr/>
          <a:lstStyle/>
          <a:p>
            <a:r>
              <a:rPr lang="da-DK"/>
              <a:t>Opbygningen af den individuelle handleplan</a:t>
            </a:r>
          </a:p>
        </p:txBody>
      </p:sp>
      <p:sp>
        <p:nvSpPr>
          <p:cNvPr id="3" name="Pladsholder til indhold 2">
            <a:extLst>
              <a:ext uri="{FF2B5EF4-FFF2-40B4-BE49-F238E27FC236}">
                <a16:creationId xmlns:a16="http://schemas.microsoft.com/office/drawing/2014/main" id="{2CC99A79-FC49-419C-A9FD-BE9D0F88B6E1}"/>
              </a:ext>
            </a:extLst>
          </p:cNvPr>
          <p:cNvSpPr>
            <a:spLocks noGrp="1"/>
          </p:cNvSpPr>
          <p:nvPr>
            <p:ph idx="1"/>
          </p:nvPr>
        </p:nvSpPr>
        <p:spPr>
          <a:xfrm>
            <a:off x="838200" y="2211354"/>
            <a:ext cx="10515600" cy="4646645"/>
          </a:xfrm>
        </p:spPr>
        <p:txBody>
          <a:bodyPr>
            <a:normAutofit/>
          </a:bodyPr>
          <a:lstStyle/>
          <a:p>
            <a:pPr marL="0" indent="0">
              <a:buNone/>
            </a:pPr>
            <a:r>
              <a:rPr lang="da-DK"/>
              <a:t>•	Tidlig opmærksomhed på eleven</a:t>
            </a:r>
          </a:p>
          <a:p>
            <a:r>
              <a:rPr lang="da-DK"/>
              <a:t>	Status og evaluering (herunder tidligere tiltag, nuværende</a:t>
            </a:r>
            <a:br>
              <a:rPr lang="da-DK"/>
            </a:br>
            <a:r>
              <a:rPr lang="da-DK"/>
              <a:t>	matematikfaglige udvikling samt status i andre fag).</a:t>
            </a:r>
          </a:p>
          <a:p>
            <a:pPr marL="0" indent="0">
              <a:buNone/>
            </a:pPr>
            <a:r>
              <a:rPr lang="da-DK"/>
              <a:t>•	Elevens ressourcer (herunder trivsel og selvforståelse, 	forståelse af behov ved matematikvanskeligheder, 	motivation og forældrenes rolle)</a:t>
            </a:r>
          </a:p>
          <a:p>
            <a:pPr marL="0" indent="0">
              <a:buNone/>
            </a:pPr>
            <a:r>
              <a:rPr lang="da-DK"/>
              <a:t>•	Fremadrettede tiltag i forhold til eleven (herunder </a:t>
            </a:r>
            <a:br>
              <a:rPr lang="da-DK"/>
            </a:br>
            <a:r>
              <a:rPr lang="da-DK"/>
              <a:t>	aftaler i skolen og med forældrene)</a:t>
            </a:r>
          </a:p>
          <a:p>
            <a:pPr marL="0" indent="0">
              <a:buNone/>
            </a:pPr>
            <a:r>
              <a:rPr lang="da-DK"/>
              <a:t>•	Overgang til andet skoletilbud eller </a:t>
            </a:r>
            <a:br>
              <a:rPr lang="da-DK"/>
            </a:br>
            <a:r>
              <a:rPr lang="da-DK"/>
              <a:t>	ungdomsuddannelse</a:t>
            </a:r>
          </a:p>
        </p:txBody>
      </p:sp>
    </p:spTree>
    <p:extLst>
      <p:ext uri="{BB962C8B-B14F-4D97-AF65-F5344CB8AC3E}">
        <p14:creationId xmlns:p14="http://schemas.microsoft.com/office/powerpoint/2010/main" val="41275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E88F5-F477-431C-A8B3-5004FF054894}"/>
              </a:ext>
            </a:extLst>
          </p:cNvPr>
          <p:cNvSpPr>
            <a:spLocks noGrp="1"/>
          </p:cNvSpPr>
          <p:nvPr>
            <p:ph type="title"/>
          </p:nvPr>
        </p:nvSpPr>
        <p:spPr/>
        <p:txBody>
          <a:bodyPr/>
          <a:lstStyle/>
          <a:p>
            <a:r>
              <a:rPr lang="da-DK"/>
              <a:t>Gennemgang af den individuelle handleplan</a:t>
            </a:r>
          </a:p>
        </p:txBody>
      </p:sp>
      <p:pic>
        <p:nvPicPr>
          <p:cNvPr id="5" name="Billede 4">
            <a:extLst>
              <a:ext uri="{FF2B5EF4-FFF2-40B4-BE49-F238E27FC236}">
                <a16:creationId xmlns:a16="http://schemas.microsoft.com/office/drawing/2014/main" id="{602D3F44-81C7-4424-82FD-80C8E489E3F3}"/>
              </a:ext>
            </a:extLst>
          </p:cNvPr>
          <p:cNvPicPr>
            <a:picLocks noChangeAspect="1"/>
          </p:cNvPicPr>
          <p:nvPr/>
        </p:nvPicPr>
        <p:blipFill>
          <a:blip r:embed="rId3"/>
          <a:stretch>
            <a:fillRect/>
          </a:stretch>
        </p:blipFill>
        <p:spPr>
          <a:xfrm>
            <a:off x="4505325" y="1857375"/>
            <a:ext cx="3181350" cy="5000625"/>
          </a:xfrm>
          <a:prstGeom prst="rect">
            <a:avLst/>
          </a:prstGeom>
        </p:spPr>
      </p:pic>
    </p:spTree>
    <p:extLst>
      <p:ext uri="{BB962C8B-B14F-4D97-AF65-F5344CB8AC3E}">
        <p14:creationId xmlns:p14="http://schemas.microsoft.com/office/powerpoint/2010/main" val="195559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0C69C17-8A8B-4040-BB9C-8D0986C34916}"/>
              </a:ext>
            </a:extLst>
          </p:cNvPr>
          <p:cNvPicPr>
            <a:picLocks noChangeAspect="1"/>
          </p:cNvPicPr>
          <p:nvPr/>
        </p:nvPicPr>
        <p:blipFill>
          <a:blip r:embed="rId3"/>
          <a:stretch>
            <a:fillRect/>
          </a:stretch>
        </p:blipFill>
        <p:spPr>
          <a:xfrm>
            <a:off x="1119187" y="2305050"/>
            <a:ext cx="9953625" cy="2247900"/>
          </a:xfrm>
          <a:prstGeom prst="rect">
            <a:avLst/>
          </a:prstGeom>
        </p:spPr>
      </p:pic>
    </p:spTree>
    <p:extLst>
      <p:ext uri="{BB962C8B-B14F-4D97-AF65-F5344CB8AC3E}">
        <p14:creationId xmlns:p14="http://schemas.microsoft.com/office/powerpoint/2010/main" val="36772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D1456D0-993F-4DC6-B860-238F7F4B8D8A}"/>
              </a:ext>
            </a:extLst>
          </p:cNvPr>
          <p:cNvPicPr>
            <a:picLocks noChangeAspect="1"/>
          </p:cNvPicPr>
          <p:nvPr/>
        </p:nvPicPr>
        <p:blipFill>
          <a:blip r:embed="rId3"/>
          <a:stretch>
            <a:fillRect/>
          </a:stretch>
        </p:blipFill>
        <p:spPr>
          <a:xfrm>
            <a:off x="1470000" y="1216191"/>
            <a:ext cx="9252000" cy="4425617"/>
          </a:xfrm>
          <a:prstGeom prst="rect">
            <a:avLst/>
          </a:prstGeom>
        </p:spPr>
      </p:pic>
    </p:spTree>
    <p:extLst>
      <p:ext uri="{BB962C8B-B14F-4D97-AF65-F5344CB8AC3E}">
        <p14:creationId xmlns:p14="http://schemas.microsoft.com/office/powerpoint/2010/main" val="25684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E379381-59F6-4176-B43C-A9ABD56CAC3F}"/>
              </a:ext>
            </a:extLst>
          </p:cNvPr>
          <p:cNvPicPr>
            <a:picLocks noChangeAspect="1"/>
          </p:cNvPicPr>
          <p:nvPr/>
        </p:nvPicPr>
        <p:blipFill>
          <a:blip r:embed="rId3"/>
          <a:stretch>
            <a:fillRect/>
          </a:stretch>
        </p:blipFill>
        <p:spPr>
          <a:xfrm>
            <a:off x="1146000" y="872406"/>
            <a:ext cx="9900000" cy="5113187"/>
          </a:xfrm>
          <a:prstGeom prst="rect">
            <a:avLst/>
          </a:prstGeom>
        </p:spPr>
      </p:pic>
    </p:spTree>
    <p:extLst>
      <p:ext uri="{BB962C8B-B14F-4D97-AF65-F5344CB8AC3E}">
        <p14:creationId xmlns:p14="http://schemas.microsoft.com/office/powerpoint/2010/main" val="32505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ED2909A-B6BB-48C4-AF37-626BDB03C92C}"/>
              </a:ext>
            </a:extLst>
          </p:cNvPr>
          <p:cNvPicPr>
            <a:picLocks noChangeAspect="1"/>
          </p:cNvPicPr>
          <p:nvPr/>
        </p:nvPicPr>
        <p:blipFill>
          <a:blip r:embed="rId3"/>
          <a:stretch>
            <a:fillRect/>
          </a:stretch>
        </p:blipFill>
        <p:spPr>
          <a:xfrm>
            <a:off x="1776000" y="196059"/>
            <a:ext cx="8640000" cy="6465882"/>
          </a:xfrm>
          <a:prstGeom prst="rect">
            <a:avLst/>
          </a:prstGeom>
        </p:spPr>
      </p:pic>
    </p:spTree>
    <p:extLst>
      <p:ext uri="{BB962C8B-B14F-4D97-AF65-F5344CB8AC3E}">
        <p14:creationId xmlns:p14="http://schemas.microsoft.com/office/powerpoint/2010/main" val="148797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3F85D-0725-4CA8-9239-9E7E938DB1F3}"/>
              </a:ext>
            </a:extLst>
          </p:cNvPr>
          <p:cNvSpPr>
            <a:spLocks noGrp="1"/>
          </p:cNvSpPr>
          <p:nvPr>
            <p:ph type="title"/>
          </p:nvPr>
        </p:nvSpPr>
        <p:spPr/>
        <p:txBody>
          <a:bodyPr/>
          <a:lstStyle/>
          <a:p>
            <a:r>
              <a:rPr lang="da-DK"/>
              <a:t>Formålet med slideshowet</a:t>
            </a:r>
          </a:p>
        </p:txBody>
      </p:sp>
      <p:sp>
        <p:nvSpPr>
          <p:cNvPr id="3" name="Pladsholder til indhold 2">
            <a:extLst>
              <a:ext uri="{FF2B5EF4-FFF2-40B4-BE49-F238E27FC236}">
                <a16:creationId xmlns:a16="http://schemas.microsoft.com/office/drawing/2014/main" id="{BDCBC2F0-3A49-42C5-98DD-2D5B23157468}"/>
              </a:ext>
            </a:extLst>
          </p:cNvPr>
          <p:cNvSpPr>
            <a:spLocks noGrp="1"/>
          </p:cNvSpPr>
          <p:nvPr>
            <p:ph idx="1"/>
          </p:nvPr>
        </p:nvSpPr>
        <p:spPr/>
        <p:txBody>
          <a:bodyPr>
            <a:normAutofit/>
          </a:bodyPr>
          <a:lstStyle/>
          <a:p>
            <a:pPr marL="0" indent="0">
              <a:buNone/>
            </a:pPr>
            <a:r>
              <a:rPr lang="da-DK"/>
              <a:t>Slideshowet er tænkt som inspiration til et oplæg til kolleger om den individuelle handleplan til elever i matematikvanskeligheder. Du er derfor meget velkommen til at justere, slette eller tilføje slides til oplægget. Målet er: </a:t>
            </a:r>
          </a:p>
          <a:p>
            <a:r>
              <a:rPr lang="da-DK" sz="2400"/>
              <a:t>At du understøttes i at formidle viden om de individuelle </a:t>
            </a:r>
            <a:br>
              <a:rPr lang="da-DK" sz="2400"/>
            </a:br>
            <a:r>
              <a:rPr lang="da-DK" sz="2400"/>
              <a:t>handleplaner til dine kolleger</a:t>
            </a:r>
          </a:p>
          <a:p>
            <a:r>
              <a:rPr lang="da-DK" sz="2400"/>
              <a:t>At du og din skoleledelse sammen kan aftale, hvordan de skal introduceres hos jer</a:t>
            </a:r>
          </a:p>
          <a:p>
            <a:r>
              <a:rPr lang="da-DK" sz="2400"/>
              <a:t>At du får overblik over din rolle som matematikvejleder i processen</a:t>
            </a:r>
          </a:p>
        </p:txBody>
      </p:sp>
    </p:spTree>
    <p:extLst>
      <p:ext uri="{BB962C8B-B14F-4D97-AF65-F5344CB8AC3E}">
        <p14:creationId xmlns:p14="http://schemas.microsoft.com/office/powerpoint/2010/main" val="260485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C71D2281-D899-46D6-B08F-0063D07DA94E}"/>
              </a:ext>
            </a:extLst>
          </p:cNvPr>
          <p:cNvPicPr>
            <a:picLocks noChangeAspect="1"/>
          </p:cNvPicPr>
          <p:nvPr/>
        </p:nvPicPr>
        <p:blipFill>
          <a:blip r:embed="rId3"/>
          <a:stretch>
            <a:fillRect/>
          </a:stretch>
        </p:blipFill>
        <p:spPr>
          <a:xfrm>
            <a:off x="1744789" y="295808"/>
            <a:ext cx="8692896" cy="5190592"/>
          </a:xfrm>
          <a:prstGeom prst="rect">
            <a:avLst/>
          </a:prstGeom>
        </p:spPr>
      </p:pic>
      <p:pic>
        <p:nvPicPr>
          <p:cNvPr id="3" name="Billede 2">
            <a:extLst>
              <a:ext uri="{FF2B5EF4-FFF2-40B4-BE49-F238E27FC236}">
                <a16:creationId xmlns:a16="http://schemas.microsoft.com/office/drawing/2014/main" id="{5387065B-EA66-41A5-A53A-5EA8FE17E696}"/>
              </a:ext>
            </a:extLst>
          </p:cNvPr>
          <p:cNvPicPr>
            <a:picLocks noChangeAspect="1"/>
          </p:cNvPicPr>
          <p:nvPr/>
        </p:nvPicPr>
        <p:blipFill>
          <a:blip r:embed="rId4"/>
          <a:stretch>
            <a:fillRect/>
          </a:stretch>
        </p:blipFill>
        <p:spPr>
          <a:xfrm>
            <a:off x="1754315" y="5411117"/>
            <a:ext cx="8692896" cy="1312474"/>
          </a:xfrm>
          <a:prstGeom prst="rect">
            <a:avLst/>
          </a:prstGeom>
        </p:spPr>
      </p:pic>
    </p:spTree>
    <p:extLst>
      <p:ext uri="{BB962C8B-B14F-4D97-AF65-F5344CB8AC3E}">
        <p14:creationId xmlns:p14="http://schemas.microsoft.com/office/powerpoint/2010/main" val="165862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6AF1580-6395-493F-8416-47EDC54B0067}"/>
              </a:ext>
            </a:extLst>
          </p:cNvPr>
          <p:cNvPicPr>
            <a:picLocks noChangeAspect="1"/>
          </p:cNvPicPr>
          <p:nvPr/>
        </p:nvPicPr>
        <p:blipFill>
          <a:blip r:embed="rId3"/>
          <a:stretch>
            <a:fillRect/>
          </a:stretch>
        </p:blipFill>
        <p:spPr>
          <a:xfrm>
            <a:off x="1470000" y="1093099"/>
            <a:ext cx="9252000" cy="4671802"/>
          </a:xfrm>
          <a:prstGeom prst="rect">
            <a:avLst/>
          </a:prstGeom>
        </p:spPr>
      </p:pic>
    </p:spTree>
    <p:extLst>
      <p:ext uri="{BB962C8B-B14F-4D97-AF65-F5344CB8AC3E}">
        <p14:creationId xmlns:p14="http://schemas.microsoft.com/office/powerpoint/2010/main" val="67883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77CFD04-BFD5-4197-94E4-299C16E08D06}"/>
              </a:ext>
            </a:extLst>
          </p:cNvPr>
          <p:cNvPicPr>
            <a:picLocks noChangeAspect="1"/>
          </p:cNvPicPr>
          <p:nvPr/>
        </p:nvPicPr>
        <p:blipFill>
          <a:blip r:embed="rId3"/>
          <a:stretch>
            <a:fillRect/>
          </a:stretch>
        </p:blipFill>
        <p:spPr>
          <a:xfrm>
            <a:off x="1470000" y="1346298"/>
            <a:ext cx="9252000" cy="4165403"/>
          </a:xfrm>
          <a:prstGeom prst="rect">
            <a:avLst/>
          </a:prstGeom>
        </p:spPr>
      </p:pic>
    </p:spTree>
    <p:extLst>
      <p:ext uri="{BB962C8B-B14F-4D97-AF65-F5344CB8AC3E}">
        <p14:creationId xmlns:p14="http://schemas.microsoft.com/office/powerpoint/2010/main" val="47906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EFF34CE-583B-494A-BADB-E70E029F8E5C}"/>
              </a:ext>
            </a:extLst>
          </p:cNvPr>
          <p:cNvPicPr>
            <a:picLocks noChangeAspect="1"/>
          </p:cNvPicPr>
          <p:nvPr/>
        </p:nvPicPr>
        <p:blipFill>
          <a:blip r:embed="rId3"/>
          <a:stretch>
            <a:fillRect/>
          </a:stretch>
        </p:blipFill>
        <p:spPr>
          <a:xfrm>
            <a:off x="1470000" y="798895"/>
            <a:ext cx="9252000" cy="5260210"/>
          </a:xfrm>
          <a:prstGeom prst="rect">
            <a:avLst/>
          </a:prstGeom>
        </p:spPr>
      </p:pic>
    </p:spTree>
    <p:extLst>
      <p:ext uri="{BB962C8B-B14F-4D97-AF65-F5344CB8AC3E}">
        <p14:creationId xmlns:p14="http://schemas.microsoft.com/office/powerpoint/2010/main" val="385318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C764B3AF-EED7-4CA6-BD1E-559217BA0E4B}"/>
              </a:ext>
            </a:extLst>
          </p:cNvPr>
          <p:cNvPicPr>
            <a:picLocks noChangeAspect="1"/>
          </p:cNvPicPr>
          <p:nvPr/>
        </p:nvPicPr>
        <p:blipFill rotWithShape="1">
          <a:blip r:embed="rId3"/>
          <a:srcRect t="25632" b="40794"/>
          <a:stretch/>
        </p:blipFill>
        <p:spPr>
          <a:xfrm>
            <a:off x="2046000" y="725683"/>
            <a:ext cx="8100000" cy="1862670"/>
          </a:xfrm>
          <a:prstGeom prst="rect">
            <a:avLst/>
          </a:prstGeom>
        </p:spPr>
      </p:pic>
      <p:pic>
        <p:nvPicPr>
          <p:cNvPr id="2" name="Billede 1">
            <a:extLst>
              <a:ext uri="{FF2B5EF4-FFF2-40B4-BE49-F238E27FC236}">
                <a16:creationId xmlns:a16="http://schemas.microsoft.com/office/drawing/2014/main" id="{1FDD8CEC-15E7-4940-93D8-F4710AD151E9}"/>
              </a:ext>
            </a:extLst>
          </p:cNvPr>
          <p:cNvPicPr>
            <a:picLocks noChangeAspect="1"/>
          </p:cNvPicPr>
          <p:nvPr/>
        </p:nvPicPr>
        <p:blipFill>
          <a:blip r:embed="rId4"/>
          <a:stretch>
            <a:fillRect/>
          </a:stretch>
        </p:blipFill>
        <p:spPr>
          <a:xfrm>
            <a:off x="2045998" y="2812521"/>
            <a:ext cx="8100002" cy="3530770"/>
          </a:xfrm>
          <a:prstGeom prst="rect">
            <a:avLst/>
          </a:prstGeom>
        </p:spPr>
      </p:pic>
    </p:spTree>
    <p:extLst>
      <p:ext uri="{BB962C8B-B14F-4D97-AF65-F5344CB8AC3E}">
        <p14:creationId xmlns:p14="http://schemas.microsoft.com/office/powerpoint/2010/main" val="211078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E77C803-669C-4020-AA76-907FD5F62A95}"/>
              </a:ext>
            </a:extLst>
          </p:cNvPr>
          <p:cNvPicPr>
            <a:picLocks noChangeAspect="1"/>
          </p:cNvPicPr>
          <p:nvPr/>
        </p:nvPicPr>
        <p:blipFill>
          <a:blip r:embed="rId3"/>
          <a:stretch>
            <a:fillRect/>
          </a:stretch>
        </p:blipFill>
        <p:spPr>
          <a:xfrm>
            <a:off x="1485900" y="2243137"/>
            <a:ext cx="9220200" cy="2371725"/>
          </a:xfrm>
          <a:prstGeom prst="rect">
            <a:avLst/>
          </a:prstGeom>
        </p:spPr>
      </p:pic>
    </p:spTree>
    <p:extLst>
      <p:ext uri="{BB962C8B-B14F-4D97-AF65-F5344CB8AC3E}">
        <p14:creationId xmlns:p14="http://schemas.microsoft.com/office/powerpoint/2010/main" val="45344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67477-93FD-4735-8538-1FF8B52E6AB2}"/>
              </a:ext>
            </a:extLst>
          </p:cNvPr>
          <p:cNvSpPr>
            <a:spLocks noGrp="1"/>
          </p:cNvSpPr>
          <p:nvPr>
            <p:ph type="title"/>
          </p:nvPr>
        </p:nvSpPr>
        <p:spPr/>
        <p:txBody>
          <a:bodyPr/>
          <a:lstStyle/>
          <a:p>
            <a:r>
              <a:rPr lang="da-DK"/>
              <a:t>Bilag til vejledningen til den individuelle handleplan</a:t>
            </a:r>
          </a:p>
        </p:txBody>
      </p:sp>
      <p:pic>
        <p:nvPicPr>
          <p:cNvPr id="4" name="Pladsholder til indhold 3">
            <a:extLst>
              <a:ext uri="{FF2B5EF4-FFF2-40B4-BE49-F238E27FC236}">
                <a16:creationId xmlns:a16="http://schemas.microsoft.com/office/drawing/2014/main" id="{2701A856-0D17-429A-ACC5-9A050512D249}"/>
              </a:ext>
            </a:extLst>
          </p:cNvPr>
          <p:cNvPicPr>
            <a:picLocks noGrp="1" noChangeAspect="1"/>
          </p:cNvPicPr>
          <p:nvPr>
            <p:ph idx="1"/>
          </p:nvPr>
        </p:nvPicPr>
        <p:blipFill>
          <a:blip r:embed="rId3"/>
          <a:stretch>
            <a:fillRect/>
          </a:stretch>
        </p:blipFill>
        <p:spPr>
          <a:xfrm>
            <a:off x="3209499" y="1912820"/>
            <a:ext cx="5773001" cy="4820489"/>
          </a:xfrm>
          <a:prstGeom prst="rect">
            <a:avLst/>
          </a:prstGeom>
        </p:spPr>
      </p:pic>
    </p:spTree>
    <p:extLst>
      <p:ext uri="{BB962C8B-B14F-4D97-AF65-F5344CB8AC3E}">
        <p14:creationId xmlns:p14="http://schemas.microsoft.com/office/powerpoint/2010/main" val="321127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6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E8F0F-05DD-4674-871D-306725722EBD}"/>
              </a:ext>
            </a:extLst>
          </p:cNvPr>
          <p:cNvSpPr>
            <a:spLocks noGrp="1"/>
          </p:cNvSpPr>
          <p:nvPr>
            <p:ph type="title"/>
          </p:nvPr>
        </p:nvSpPr>
        <p:spPr/>
        <p:txBody>
          <a:bodyPr/>
          <a:lstStyle/>
          <a:p>
            <a:r>
              <a:rPr lang="da-DK"/>
              <a:t>Forud for slideshowet</a:t>
            </a:r>
            <a:br>
              <a:rPr lang="da-DK"/>
            </a:br>
            <a:r>
              <a:rPr lang="da-DK" sz="2400"/>
              <a:t>Overvej og aftal følgende med din leder:</a:t>
            </a:r>
            <a:endParaRPr lang="da-DK"/>
          </a:p>
        </p:txBody>
      </p:sp>
      <p:sp>
        <p:nvSpPr>
          <p:cNvPr id="3" name="Pladsholder til indhold 2">
            <a:extLst>
              <a:ext uri="{FF2B5EF4-FFF2-40B4-BE49-F238E27FC236}">
                <a16:creationId xmlns:a16="http://schemas.microsoft.com/office/drawing/2014/main" id="{33B6AF00-6625-43B5-89C0-D1A9EC19E0BB}"/>
              </a:ext>
            </a:extLst>
          </p:cNvPr>
          <p:cNvSpPr>
            <a:spLocks noGrp="1"/>
          </p:cNvSpPr>
          <p:nvPr>
            <p:ph idx="1"/>
          </p:nvPr>
        </p:nvSpPr>
        <p:spPr/>
        <p:txBody>
          <a:bodyPr>
            <a:normAutofit/>
          </a:bodyPr>
          <a:lstStyle/>
          <a:p>
            <a:r>
              <a:rPr lang="da-DK"/>
              <a:t>Hvornår skal de individuelle handleplaner introduceres hos os – og hvordan?</a:t>
            </a:r>
          </a:p>
          <a:p>
            <a:r>
              <a:rPr lang="da-DK"/>
              <a:t>Hvilken rolle skal du som matematikvejleder have i implementeringen og udarbejdelsen?</a:t>
            </a:r>
          </a:p>
          <a:p>
            <a:r>
              <a:rPr lang="da-DK"/>
              <a:t>I hvilken rækkefølge skal jeres elever i matematikvanskeligheder have en individuel handleplan?</a:t>
            </a:r>
          </a:p>
          <a:p>
            <a:r>
              <a:rPr lang="da-DK"/>
              <a:t>Hvordan og hvor skal de individuelle handleplaner </a:t>
            </a:r>
            <a:br>
              <a:rPr lang="da-DK"/>
            </a:br>
            <a:r>
              <a:rPr lang="da-DK"/>
              <a:t>opbevares?</a:t>
            </a:r>
          </a:p>
        </p:txBody>
      </p:sp>
    </p:spTree>
    <p:extLst>
      <p:ext uri="{BB962C8B-B14F-4D97-AF65-F5344CB8AC3E}">
        <p14:creationId xmlns:p14="http://schemas.microsoft.com/office/powerpoint/2010/main" val="37650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E8F0F-05DD-4674-871D-306725722EBD}"/>
              </a:ext>
            </a:extLst>
          </p:cNvPr>
          <p:cNvSpPr>
            <a:spLocks noGrp="1"/>
          </p:cNvSpPr>
          <p:nvPr>
            <p:ph type="title"/>
          </p:nvPr>
        </p:nvSpPr>
        <p:spPr/>
        <p:txBody>
          <a:bodyPr>
            <a:normAutofit fontScale="90000"/>
          </a:bodyPr>
          <a:lstStyle/>
          <a:p>
            <a:r>
              <a:rPr lang="da-DK">
                <a:latin typeface="Arial"/>
                <a:cs typeface="Arial"/>
              </a:rPr>
              <a:t>Forud for møder mellem lærerteam, forældre og elev</a:t>
            </a:r>
            <a:br>
              <a:rPr lang="da-DK"/>
            </a:br>
            <a:r>
              <a:rPr lang="da-DK" sz="2400">
                <a:latin typeface="Arial"/>
                <a:cs typeface="Arial"/>
              </a:rPr>
              <a:t>Overvej og aftal med din leder, hvordan I forholder jer til følgende:</a:t>
            </a:r>
            <a:endParaRPr lang="da-DK">
              <a:latin typeface="Arial"/>
              <a:cs typeface="Arial"/>
            </a:endParaRPr>
          </a:p>
        </p:txBody>
      </p:sp>
      <p:sp>
        <p:nvSpPr>
          <p:cNvPr id="3" name="Pladsholder til indhold 2">
            <a:extLst>
              <a:ext uri="{FF2B5EF4-FFF2-40B4-BE49-F238E27FC236}">
                <a16:creationId xmlns:a16="http://schemas.microsoft.com/office/drawing/2014/main" id="{33B6AF00-6625-43B5-89C0-D1A9EC19E0BB}"/>
              </a:ext>
            </a:extLst>
          </p:cNvPr>
          <p:cNvSpPr>
            <a:spLocks noGrp="1"/>
          </p:cNvSpPr>
          <p:nvPr>
            <p:ph idx="1"/>
          </p:nvPr>
        </p:nvSpPr>
        <p:spPr>
          <a:xfrm>
            <a:off x="838200" y="2211355"/>
            <a:ext cx="9235440" cy="3965608"/>
          </a:xfrm>
        </p:spPr>
        <p:txBody>
          <a:bodyPr vert="horz" lIns="91440" tIns="45720" rIns="91440" bIns="45720" rtlCol="0" anchor="t">
            <a:normAutofit lnSpcReduction="10000"/>
          </a:bodyPr>
          <a:lstStyle/>
          <a:p>
            <a:r>
              <a:rPr lang="da-DK">
                <a:latin typeface="Arial"/>
                <a:cs typeface="Arial"/>
              </a:rPr>
              <a:t>Hvad er vores systematik i informationen til forældre forud for mødet? F.eks. Baggrund og intention med mødet, udsendelse af mail eller telefonopkald, mødedeltagere på mødet m.m.</a:t>
            </a:r>
            <a:endParaRPr lang="da-DK"/>
          </a:p>
          <a:p>
            <a:r>
              <a:rPr lang="da-DK">
                <a:latin typeface="Arial"/>
                <a:cs typeface="Arial"/>
              </a:rPr>
              <a:t>Evt. udarbejdelse af fast indledning til møderne på tværs af lærerteams? F.eks. "Vi mødes i dag med det afsæt at...", "Vi mødes igen om ...", "Forud for at x skal til prøve skal vi..."</a:t>
            </a:r>
            <a:endParaRPr lang="da-DK"/>
          </a:p>
          <a:p>
            <a:r>
              <a:rPr lang="da-DK">
                <a:latin typeface="Arial"/>
                <a:cs typeface="Arial"/>
              </a:rPr>
              <a:t>Hvordan har vi en opmærksomhed på, hvad der "fylder" eller bekymrer hos forældrene?</a:t>
            </a:r>
            <a:endParaRPr lang="da-DK" sz="3200"/>
          </a:p>
        </p:txBody>
      </p:sp>
    </p:spTree>
    <p:extLst>
      <p:ext uri="{BB962C8B-B14F-4D97-AF65-F5344CB8AC3E}">
        <p14:creationId xmlns:p14="http://schemas.microsoft.com/office/powerpoint/2010/main" val="337058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390DA-6EBD-4472-A962-2E294316F605}"/>
              </a:ext>
            </a:extLst>
          </p:cNvPr>
          <p:cNvSpPr>
            <a:spLocks noGrp="1"/>
          </p:cNvSpPr>
          <p:nvPr>
            <p:ph type="title"/>
          </p:nvPr>
        </p:nvSpPr>
        <p:spPr/>
        <p:txBody>
          <a:bodyPr/>
          <a:lstStyle/>
          <a:p>
            <a:r>
              <a:rPr lang="da-DK"/>
              <a:t>Dagsorden</a:t>
            </a:r>
          </a:p>
        </p:txBody>
      </p:sp>
      <p:sp>
        <p:nvSpPr>
          <p:cNvPr id="3" name="Pladsholder til indhold 2">
            <a:extLst>
              <a:ext uri="{FF2B5EF4-FFF2-40B4-BE49-F238E27FC236}">
                <a16:creationId xmlns:a16="http://schemas.microsoft.com/office/drawing/2014/main" id="{F8DB7DC6-D6EE-46BC-B26E-2AF0F6DCFD7A}"/>
              </a:ext>
            </a:extLst>
          </p:cNvPr>
          <p:cNvSpPr>
            <a:spLocks noGrp="1"/>
          </p:cNvSpPr>
          <p:nvPr>
            <p:ph idx="1"/>
          </p:nvPr>
        </p:nvSpPr>
        <p:spPr/>
        <p:txBody>
          <a:bodyPr/>
          <a:lstStyle/>
          <a:p>
            <a:r>
              <a:rPr lang="da-DK"/>
              <a:t>Baggrunden for de individuelle handleplaner</a:t>
            </a:r>
          </a:p>
          <a:p>
            <a:r>
              <a:rPr lang="da-DK"/>
              <a:t>Rammen omkring dem</a:t>
            </a:r>
          </a:p>
          <a:p>
            <a:r>
              <a:rPr lang="da-DK"/>
              <a:t>Definition af talblindhed</a:t>
            </a:r>
          </a:p>
          <a:p>
            <a:r>
              <a:rPr lang="da-DK"/>
              <a:t>Afgrænsning af målgruppen</a:t>
            </a:r>
          </a:p>
          <a:p>
            <a:pPr lvl="1"/>
            <a:r>
              <a:rPr lang="da-DK"/>
              <a:t>Hvad betyder talblindhed for den enkelte?</a:t>
            </a:r>
          </a:p>
          <a:p>
            <a:r>
              <a:rPr lang="da-DK"/>
              <a:t>Lærerteamets rolle </a:t>
            </a:r>
          </a:p>
          <a:p>
            <a:r>
              <a:rPr lang="da-DK"/>
              <a:t>Gennemgang af den individuelle handleplan</a:t>
            </a:r>
          </a:p>
          <a:p>
            <a:endParaRPr lang="da-DK"/>
          </a:p>
        </p:txBody>
      </p:sp>
    </p:spTree>
    <p:extLst>
      <p:ext uri="{BB962C8B-B14F-4D97-AF65-F5344CB8AC3E}">
        <p14:creationId xmlns:p14="http://schemas.microsoft.com/office/powerpoint/2010/main" val="348210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Baggrund</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lnSpcReduction="10000"/>
          </a:bodyPr>
          <a:lstStyle/>
          <a:p>
            <a:r>
              <a:rPr lang="da-DK"/>
              <a:t>Den individuelle handleplan er et pædagogisk værktøj til, at alle elever kan opleve lige muligheder for deltagelse i deres skolegang</a:t>
            </a:r>
          </a:p>
          <a:p>
            <a:r>
              <a:rPr lang="da-DK"/>
              <a:t>Byråds beslutning: Alle talblinde elever i Aarhus Kommune skal have en individuel handleplan ved udgangen af skoleåret 20/21</a:t>
            </a:r>
          </a:p>
          <a:p>
            <a:r>
              <a:rPr lang="da-DK"/>
              <a:t>Formål: </a:t>
            </a:r>
          </a:p>
          <a:p>
            <a:pPr lvl="1"/>
            <a:r>
              <a:rPr lang="da-DK"/>
              <a:t>Systematisk opfølgning på elevernes matematiske udvikling</a:t>
            </a:r>
          </a:p>
          <a:p>
            <a:pPr lvl="1"/>
            <a:r>
              <a:rPr lang="da-DK"/>
              <a:t>Synlighed af elevens progression</a:t>
            </a:r>
          </a:p>
          <a:p>
            <a:pPr lvl="1"/>
            <a:r>
              <a:rPr lang="da-DK"/>
              <a:t>Understøtte det tætte samarbejde med forældrene omkring </a:t>
            </a:r>
            <a:br>
              <a:rPr lang="da-DK"/>
            </a:br>
            <a:r>
              <a:rPr lang="da-DK"/>
              <a:t>elevens ressourcer og udfordringer</a:t>
            </a:r>
          </a:p>
          <a:p>
            <a:pPr lvl="1"/>
            <a:endParaRPr lang="da-DK"/>
          </a:p>
        </p:txBody>
      </p:sp>
    </p:spTree>
    <p:extLst>
      <p:ext uri="{BB962C8B-B14F-4D97-AF65-F5344CB8AC3E}">
        <p14:creationId xmlns:p14="http://schemas.microsoft.com/office/powerpoint/2010/main" val="35404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Rammen omkring de individuelle handleplaner</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lstStyle/>
          <a:p>
            <a:r>
              <a:rPr lang="da-DK"/>
              <a:t>Udarbejdes i samarbejde mellem lærerteam, forældre og elev</a:t>
            </a:r>
          </a:p>
          <a:p>
            <a:r>
              <a:rPr lang="da-DK"/>
              <a:t>Udfyldes umiddelbart efter at eleven er testet for matematikvanskeligheder</a:t>
            </a:r>
          </a:p>
          <a:p>
            <a:pPr lvl="1"/>
            <a:r>
              <a:rPr lang="da-DK"/>
              <a:t>Derefter hvert år gennem resten af skoleforløbet</a:t>
            </a:r>
          </a:p>
          <a:p>
            <a:r>
              <a:rPr lang="da-DK"/>
              <a:t>Matematikvejleder som sparringspartner</a:t>
            </a:r>
          </a:p>
          <a:p>
            <a:r>
              <a:rPr lang="da-DK"/>
              <a:t>Hvordan skal arbejdet foregå hos os?</a:t>
            </a:r>
          </a:p>
        </p:txBody>
      </p:sp>
    </p:spTree>
    <p:extLst>
      <p:ext uri="{BB962C8B-B14F-4D97-AF65-F5344CB8AC3E}">
        <p14:creationId xmlns:p14="http://schemas.microsoft.com/office/powerpoint/2010/main" val="256024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Definition af talblindhed</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fontScale="92500"/>
          </a:bodyPr>
          <a:lstStyle/>
          <a:p>
            <a:r>
              <a:rPr lang="da-DK"/>
              <a:t>Definitionen af talblindhed er endnu ikke fastlagt i Danmark</a:t>
            </a:r>
          </a:p>
          <a:p>
            <a:r>
              <a:rPr lang="da-DK"/>
              <a:t>Afprøvning af talblindetesten er i gang - forventes færdig ultimo 2021</a:t>
            </a:r>
          </a:p>
          <a:p>
            <a:r>
              <a:rPr lang="da-DK"/>
              <a:t>Udbredelsen af elever med talblindhed afhænger af definitionen, men ligger på 1-6%</a:t>
            </a:r>
          </a:p>
          <a:p>
            <a:r>
              <a:rPr lang="da-DK"/>
              <a:t>Der er stor variation hos elever i matematikvanskeligheder </a:t>
            </a:r>
            <a:br>
              <a:rPr lang="da-DK"/>
            </a:br>
            <a:r>
              <a:rPr lang="da-DK"/>
              <a:t>eller talblindhed, både hvad angår læringsforudsætninger og egentlige vanskeligheder</a:t>
            </a:r>
          </a:p>
          <a:p>
            <a:r>
              <a:rPr lang="da-DK"/>
              <a:t>Ovenstående læner sig op af forskningsoversigten om </a:t>
            </a:r>
            <a:br>
              <a:rPr lang="da-DK"/>
            </a:br>
            <a:r>
              <a:rPr lang="da-DK"/>
              <a:t>talblindhed fra 2020 (Se </a:t>
            </a:r>
            <a:r>
              <a:rPr lang="da-DK">
                <a:hlinkClick r:id="rId3"/>
              </a:rPr>
              <a:t>link</a:t>
            </a:r>
            <a:r>
              <a:rPr lang="da-DK"/>
              <a:t> for yderligere info)</a:t>
            </a:r>
          </a:p>
        </p:txBody>
      </p:sp>
    </p:spTree>
    <p:extLst>
      <p:ext uri="{BB962C8B-B14F-4D97-AF65-F5344CB8AC3E}">
        <p14:creationId xmlns:p14="http://schemas.microsoft.com/office/powerpoint/2010/main" val="136675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F0FC56-DB33-4680-A6DC-843EB0297CFE}"/>
              </a:ext>
            </a:extLst>
          </p:cNvPr>
          <p:cNvSpPr>
            <a:spLocks noGrp="1"/>
          </p:cNvSpPr>
          <p:nvPr>
            <p:ph type="title"/>
          </p:nvPr>
        </p:nvSpPr>
        <p:spPr/>
        <p:txBody>
          <a:bodyPr/>
          <a:lstStyle/>
          <a:p>
            <a:r>
              <a:rPr lang="da-DK"/>
              <a:t>Afgrænsning af målgruppen</a:t>
            </a:r>
          </a:p>
        </p:txBody>
      </p:sp>
      <p:sp>
        <p:nvSpPr>
          <p:cNvPr id="7" name="Pladsholder til indhold 6">
            <a:extLst>
              <a:ext uri="{FF2B5EF4-FFF2-40B4-BE49-F238E27FC236}">
                <a16:creationId xmlns:a16="http://schemas.microsoft.com/office/drawing/2014/main" id="{320171C4-B43A-4EE7-BC0A-23735CC95683}"/>
              </a:ext>
            </a:extLst>
          </p:cNvPr>
          <p:cNvSpPr>
            <a:spLocks noGrp="1"/>
          </p:cNvSpPr>
          <p:nvPr>
            <p:ph idx="1"/>
          </p:nvPr>
        </p:nvSpPr>
        <p:spPr/>
        <p:txBody>
          <a:bodyPr>
            <a:normAutofit lnSpcReduction="10000"/>
          </a:bodyPr>
          <a:lstStyle/>
          <a:p>
            <a:pPr marL="0" indent="0">
              <a:buNone/>
            </a:pPr>
            <a:r>
              <a:rPr lang="da-DK">
                <a:solidFill>
                  <a:srgbClr val="20314F"/>
                </a:solidFill>
                <a:ea typeface="Calibri" panose="020F0502020204030204" pitchFamily="34" charset="0"/>
              </a:rPr>
              <a:t>Målgruppen for den individuelle handleplan er elever med flere af følgende vanskeligheder:</a:t>
            </a:r>
            <a:endParaRPr lang="da-DK">
              <a:solidFill>
                <a:srgbClr val="20314F"/>
              </a:solidFill>
              <a:effectLst/>
              <a:ea typeface="Calibri" panose="020F0502020204030204" pitchFamily="34" charset="0"/>
            </a:endParaRPr>
          </a:p>
          <a:p>
            <a:r>
              <a:rPr lang="da-DK">
                <a:solidFill>
                  <a:srgbClr val="20314F"/>
                </a:solidFill>
                <a:effectLst/>
                <a:ea typeface="Calibri" panose="020F0502020204030204" pitchFamily="34" charset="0"/>
              </a:rPr>
              <a:t>Har svært ved at huske talord og talsymboler</a:t>
            </a:r>
          </a:p>
          <a:p>
            <a:r>
              <a:rPr lang="da-DK">
                <a:solidFill>
                  <a:srgbClr val="20314F"/>
                </a:solidFill>
                <a:effectLst/>
                <a:ea typeface="Calibri" panose="020F0502020204030204" pitchFamily="34" charset="0"/>
              </a:rPr>
              <a:t>Bruger ikke tal i deres hverdagssprog og har ikke spontan opmærksomhed på tal eller mængder</a:t>
            </a:r>
          </a:p>
          <a:p>
            <a:r>
              <a:rPr lang="da-DK">
                <a:solidFill>
                  <a:srgbClr val="20314F"/>
                </a:solidFill>
                <a:effectLst/>
                <a:ea typeface="Calibri" panose="020F0502020204030204" pitchFamily="34" charset="0"/>
              </a:rPr>
              <a:t>Anvender uhensigtsmæssige regnestrategier f.eks. </a:t>
            </a:r>
            <a:br>
              <a:rPr lang="da-DK">
                <a:solidFill>
                  <a:srgbClr val="20314F"/>
                </a:solidFill>
                <a:effectLst/>
                <a:ea typeface="Calibri" panose="020F0502020204030204" pitchFamily="34" charset="0"/>
              </a:rPr>
            </a:br>
            <a:r>
              <a:rPr lang="da-DK">
                <a:solidFill>
                  <a:srgbClr val="20314F"/>
                </a:solidFill>
                <a:effectLst/>
                <a:ea typeface="Calibri" panose="020F0502020204030204" pitchFamily="34" charset="0"/>
              </a:rPr>
              <a:t>tæller ved at bruge fingrene</a:t>
            </a:r>
          </a:p>
          <a:p>
            <a:r>
              <a:rPr lang="da-DK">
                <a:solidFill>
                  <a:srgbClr val="20314F"/>
                </a:solidFill>
                <a:effectLst/>
                <a:ea typeface="Calibri" panose="020F0502020204030204" pitchFamily="34" charset="0"/>
              </a:rPr>
              <a:t>Får ikke automatiseret regneoperationer</a:t>
            </a:r>
            <a:endParaRPr lang="da-DK">
              <a:solidFill>
                <a:srgbClr val="FFFFFF"/>
              </a:solidFill>
              <a:effectLst/>
              <a:ea typeface="Calibri" panose="020F0502020204030204" pitchFamily="34" charset="0"/>
            </a:endParaRPr>
          </a:p>
          <a:p>
            <a:pPr>
              <a:lnSpc>
                <a:spcPct val="107000"/>
              </a:lnSpc>
            </a:pPr>
            <a:r>
              <a:rPr lang="da-DK">
                <a:solidFill>
                  <a:srgbClr val="20314F"/>
                </a:solidFill>
                <a:effectLst/>
                <a:ea typeface="Calibri" panose="020F0502020204030204" pitchFamily="34" charset="0"/>
              </a:rPr>
              <a:t>Har svært ved at tælle baglæns </a:t>
            </a:r>
            <a:r>
              <a:rPr kumimoji="0" lang="da-DK" sz="2000" b="0" i="0" u="none" strike="noStrike" kern="1200" cap="none" spc="0" normalizeH="0" baseline="0" noProof="0">
                <a:ln>
                  <a:noFill/>
                </a:ln>
                <a:solidFill>
                  <a:srgbClr val="20314F"/>
                </a:solidFill>
                <a:effectLst/>
                <a:uLnTx/>
                <a:uFillTx/>
                <a:latin typeface="Arial" panose="020B0604020202020204" pitchFamily="34" charset="0"/>
                <a:ea typeface="Calibri" panose="020F0502020204030204" pitchFamily="34" charset="0"/>
                <a:cs typeface="Arial" panose="020B0604020202020204" pitchFamily="34" charset="0"/>
              </a:rPr>
              <a:t>(fortsættes…)</a:t>
            </a:r>
            <a:endParaRPr lang="da-DK">
              <a:solidFill>
                <a:srgbClr val="20314F"/>
              </a:solidFill>
              <a:effectLst/>
              <a:ea typeface="Calibri" panose="020F0502020204030204" pitchFamily="34" charset="0"/>
            </a:endParaRPr>
          </a:p>
        </p:txBody>
      </p:sp>
    </p:spTree>
    <p:extLst>
      <p:ext uri="{BB962C8B-B14F-4D97-AF65-F5344CB8AC3E}">
        <p14:creationId xmlns:p14="http://schemas.microsoft.com/office/powerpoint/2010/main" val="33094209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03AAEA9C1E92419AA9F51EB21E9B88" ma:contentTypeVersion="12" ma:contentTypeDescription="Opret et nyt dokument." ma:contentTypeScope="" ma:versionID="0278b1b5116c729e3bc08e4b6799f20b">
  <xsd:schema xmlns:xsd="http://www.w3.org/2001/XMLSchema" xmlns:xs="http://www.w3.org/2001/XMLSchema" xmlns:p="http://schemas.microsoft.com/office/2006/metadata/properties" xmlns:ns2="929f8d7c-42db-4dd1-b52e-ea2e840aa518" xmlns:ns3="89238168-827d-4ca9-b122-e9901ce1bbb4" targetNamespace="http://schemas.microsoft.com/office/2006/metadata/properties" ma:root="true" ma:fieldsID="b974ee6399930884a736215136c1904c" ns2:_="" ns3:_="">
    <xsd:import namespace="929f8d7c-42db-4dd1-b52e-ea2e840aa518"/>
    <xsd:import namespace="89238168-827d-4ca9-b122-e9901ce1bb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f8d7c-42db-4dd1-b52e-ea2e840aa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38168-827d-4ca9-b122-e9901ce1bbb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731DA-1D8C-4167-8EDA-B290AF1280BB}">
  <ds:schemaRefs>
    <ds:schemaRef ds:uri="89238168-827d-4ca9-b122-e9901ce1bbb4"/>
    <ds:schemaRef ds:uri="929f8d7c-42db-4dd1-b52e-ea2e840aa5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C8B8AD-1251-4BB6-8BCF-92F6BBA58F32}">
  <ds:schemaRefs>
    <ds:schemaRef ds:uri="http://schemas.microsoft.com/sharepoint/v3/contenttype/forms"/>
  </ds:schemaRefs>
</ds:datastoreItem>
</file>

<file path=customXml/itemProps3.xml><?xml version="1.0" encoding="utf-8"?>
<ds:datastoreItem xmlns:ds="http://schemas.openxmlformats.org/officeDocument/2006/customXml" ds:itemID="{237ED017-D33D-4269-BE53-16AD38371F5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Widescreen</PresentationFormat>
  <Paragraphs>244</Paragraphs>
  <Slides>27</Slides>
  <Notes>23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Arial</vt:lpstr>
      <vt:lpstr>Calibri</vt:lpstr>
      <vt:lpstr>Calibri Light</vt:lpstr>
      <vt:lpstr>Symbol</vt:lpstr>
      <vt:lpstr>Office-tema</vt:lpstr>
      <vt:lpstr>PowerPoint-præsentation</vt:lpstr>
      <vt:lpstr>Formålet med slideshowet</vt:lpstr>
      <vt:lpstr>Forud for slideshowet Overvej og aftal følgende med din leder:</vt:lpstr>
      <vt:lpstr>Forud for møder mellem lærerteam, forældre og elev Overvej og aftal med din leder, hvordan I forholder jer til følgende:</vt:lpstr>
      <vt:lpstr>Dagsorden</vt:lpstr>
      <vt:lpstr>Baggrund</vt:lpstr>
      <vt:lpstr>Rammen omkring de individuelle handleplaner</vt:lpstr>
      <vt:lpstr>Definition af talblindhed</vt:lpstr>
      <vt:lpstr>Afgrænsning af målgruppen</vt:lpstr>
      <vt:lpstr>Afgrænsning af målgruppen</vt:lpstr>
      <vt:lpstr>Eleven kan ikke lære matematik, fordi han/hun er talblind</vt:lpstr>
      <vt:lpstr>Lærerteamets rolle i den individuelle handleplan</vt:lpstr>
      <vt:lpstr>Lærerteamets rolle i den individuelle handleplan</vt:lpstr>
      <vt:lpstr>Opbygningen af den individuelle handleplan</vt:lpstr>
      <vt:lpstr>Gennemgang af den individuelle handleplan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Bilag til vejledningen til den individuelle handleplan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Sedsel Vestergaard</dc:creator>
  <cp:lastModifiedBy>Camilla Gam Andersen</cp:lastModifiedBy>
  <cp:revision>2</cp:revision>
  <dcterms:created xsi:type="dcterms:W3CDTF">2020-06-29T06:55:16Z</dcterms:created>
  <dcterms:modified xsi:type="dcterms:W3CDTF">2021-01-05T09:53:27Z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0x0101005B03AAEA9C1E92419AA9F51EB21E9B88</vt:lpwstr>
  </property>
</Properties>
</file>