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9" r:id="rId6"/>
    <p:sldId id="262" r:id="rId7"/>
    <p:sldId id="260" r:id="rId8"/>
    <p:sldId id="264" r:id="rId9"/>
    <p:sldId id="261" r:id="rId10"/>
    <p:sldId id="269" r:id="rId11"/>
    <p:sldId id="274" r:id="rId12"/>
    <p:sldId id="278" r:id="rId13"/>
    <p:sldId id="280" r:id="rId14"/>
    <p:sldId id="266" r:id="rId15"/>
    <p:sldId id="272" r:id="rId16"/>
    <p:sldId id="276" r:id="rId17"/>
    <p:sldId id="281" r:id="rId18"/>
    <p:sldId id="282" r:id="rId19"/>
    <p:sldId id="270" r:id="rId20"/>
    <p:sldId id="267" r:id="rId21"/>
    <p:sldId id="271" r:id="rId22"/>
    <p:sldId id="263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659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92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805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82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680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753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691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12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636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05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8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30F1-4879-4F94-BE98-87343035E857}" type="datetimeFigureOut">
              <a:rPr lang="da-DK" smtClean="0"/>
              <a:t>13-01-2023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3BA2-636E-4C3A-96F0-0529AFAE92B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825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molsbje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 b="16020"/>
          <a:stretch/>
        </p:blipFill>
        <p:spPr bwMode="auto">
          <a:xfrm>
            <a:off x="0" y="-5975"/>
            <a:ext cx="12185057" cy="68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8259" y="490070"/>
            <a:ext cx="9144000" cy="969963"/>
          </a:xfrm>
        </p:spPr>
        <p:txBody>
          <a:bodyPr/>
          <a:lstStyle/>
          <a:p>
            <a:r>
              <a:rPr lang="da-DK" dirty="0"/>
              <a:t>Aarhus Bugtens havmiljø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528" y="1460033"/>
            <a:ext cx="9144000" cy="1655762"/>
          </a:xfrm>
        </p:spPr>
        <p:txBody>
          <a:bodyPr>
            <a:noAutofit/>
          </a:bodyPr>
          <a:lstStyle/>
          <a:p>
            <a:r>
              <a:rPr lang="da-DK" dirty="0"/>
              <a:t>Om det nære havmiljøs konkrete tilstand og erfaringer i at designe rev i Danmark – og nye oplysninger og initiativer om havmiljø fra havnen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Professor Peter Grønkjær, Institut for Biologi, Aarhus Universitet</a:t>
            </a:r>
          </a:p>
        </p:txBody>
      </p:sp>
    </p:spTree>
    <p:extLst>
      <p:ext uri="{BB962C8B-B14F-4D97-AF65-F5344CB8AC3E}">
        <p14:creationId xmlns:p14="http://schemas.microsoft.com/office/powerpoint/2010/main" val="4031283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Havmiljøets</a:t>
            </a:r>
            <a:r>
              <a:rPr lang="en-US" dirty="0"/>
              <a:t> </a:t>
            </a:r>
            <a:r>
              <a:rPr lang="en-US" dirty="0" err="1"/>
              <a:t>tilstand</a:t>
            </a:r>
            <a:r>
              <a:rPr lang="en-US" dirty="0"/>
              <a:t> </a:t>
            </a:r>
            <a:r>
              <a:rPr lang="en-DK" dirty="0"/>
              <a:t>–</a:t>
            </a:r>
            <a:r>
              <a:rPr lang="en-US" dirty="0"/>
              <a:t> vi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langt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målet</a:t>
            </a:r>
            <a:r>
              <a:rPr lang="en-US" dirty="0"/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51" t="17664" r="27859" b="7829"/>
          <a:stretch/>
        </p:blipFill>
        <p:spPr>
          <a:xfrm>
            <a:off x="5695727" y="1690688"/>
            <a:ext cx="6120000" cy="4795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2419533"/>
            <a:ext cx="5257800" cy="29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0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3998" r="-19"/>
          <a:stretch/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671" y="3710208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Tiltag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forbedring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biodiversitet</a:t>
            </a:r>
            <a:r>
              <a:rPr lang="en-US" dirty="0">
                <a:solidFill>
                  <a:schemeClr val="bg1"/>
                </a:solidFill>
              </a:rPr>
              <a:t> og </a:t>
            </a:r>
            <a:r>
              <a:rPr lang="en-US" dirty="0" err="1">
                <a:solidFill>
                  <a:schemeClr val="bg1"/>
                </a:solidFill>
              </a:rPr>
              <a:t>havmiljø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omkring</a:t>
            </a:r>
            <a:r>
              <a:rPr lang="en-US" dirty="0">
                <a:solidFill>
                  <a:schemeClr val="bg1"/>
                </a:solidFill>
              </a:rPr>
              <a:t> Aarhus </a:t>
            </a:r>
            <a:r>
              <a:rPr lang="en-US" dirty="0" err="1">
                <a:solidFill>
                  <a:schemeClr val="bg1"/>
                </a:solidFill>
              </a:rPr>
              <a:t>Havn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6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45" y="17362"/>
            <a:ext cx="9286755" cy="68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079" y="17362"/>
            <a:ext cx="5748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/>
              <a:t>Kaj</a:t>
            </a:r>
            <a:r>
              <a:rPr lang="en-US" sz="4800" dirty="0"/>
              <a:t> </a:t>
            </a:r>
            <a:r>
              <a:rPr lang="en-US" sz="4800" dirty="0" err="1"/>
              <a:t>kant</a:t>
            </a:r>
            <a:r>
              <a:rPr lang="en-US" sz="4800" dirty="0"/>
              <a:t> </a:t>
            </a:r>
            <a:r>
              <a:rPr lang="en-US" sz="4800" dirty="0" err="1"/>
              <a:t>i</a:t>
            </a:r>
            <a:r>
              <a:rPr lang="en-US" sz="4800" dirty="0"/>
              <a:t> Aarhus </a:t>
            </a:r>
            <a:r>
              <a:rPr lang="en-US" sz="4800" dirty="0" err="1"/>
              <a:t>Havn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613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3"/>
          <a:stretch>
            <a:fillRect/>
          </a:stretch>
        </p:blipFill>
        <p:spPr bwMode="auto">
          <a:xfrm>
            <a:off x="1524000" y="-4763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919288" y="115888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chemeClr val="bg1"/>
                </a:solidFill>
              </a:rPr>
              <a:t>Stenrev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1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Antal dyr og alger på Mejlgrund og Lillegrund</a:t>
            </a:r>
          </a:p>
        </p:txBody>
      </p:sp>
      <p:pic>
        <p:nvPicPr>
          <p:cNvPr id="41987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58976"/>
            <a:ext cx="8229600" cy="3808413"/>
          </a:xfrm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5951538" y="6289676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Dahl, K., Lundsteen, S. &amp; Tendal, O. S. 2005: Mejlgrund og Lillegrund. En undersøgelse af biologisk diversitet på et lavvandet område med stenrev i Samsø Bælt. Danmarks Miljø-undersøgelser &amp; Århus Amt,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336" y="3658204"/>
            <a:ext cx="5641040" cy="1477328"/>
            <a:chOff x="263712" y="3658204"/>
            <a:chExt cx="5641040" cy="1477328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1810870" y="4332941"/>
              <a:ext cx="4093882" cy="17929"/>
            </a:xfrm>
            <a:prstGeom prst="line">
              <a:avLst/>
            </a:prstGeom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63712" y="3658204"/>
              <a:ext cx="15583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Antal</a:t>
              </a:r>
              <a:r>
                <a:rPr lang="en-US" dirty="0"/>
                <a:t> </a:t>
              </a:r>
              <a:r>
                <a:rPr lang="en-US" dirty="0" err="1"/>
                <a:t>arter</a:t>
              </a:r>
              <a:r>
                <a:rPr lang="en-US" dirty="0"/>
                <a:t> på </a:t>
              </a:r>
              <a:r>
                <a:rPr lang="en-US" dirty="0" err="1"/>
                <a:t>mudderbund</a:t>
              </a:r>
              <a:r>
                <a:rPr lang="en-US" dirty="0"/>
                <a:t> </a:t>
              </a:r>
              <a:r>
                <a:rPr lang="en-US" dirty="0" err="1"/>
                <a:t>i</a:t>
              </a:r>
              <a:r>
                <a:rPr lang="en-US" dirty="0"/>
                <a:t> Aarhus </a:t>
              </a:r>
              <a:r>
                <a:rPr lang="en-US" dirty="0" err="1"/>
                <a:t>Bugt</a:t>
              </a:r>
              <a:r>
                <a:rPr lang="en-US" dirty="0"/>
                <a:t> (62) </a:t>
              </a:r>
              <a:r>
                <a:rPr lang="en-US" altLang="en-US" dirty="0" err="1"/>
                <a:t>Novana</a:t>
              </a:r>
              <a:r>
                <a:rPr lang="en-US" altLang="en-US" dirty="0"/>
                <a:t>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8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3" y="1163238"/>
            <a:ext cx="8120754" cy="4562221"/>
          </a:xfrm>
        </p:spPr>
      </p:pic>
      <p:sp>
        <p:nvSpPr>
          <p:cNvPr id="3" name="TextBox 2"/>
          <p:cNvSpPr txBox="1"/>
          <p:nvPr/>
        </p:nvSpPr>
        <p:spPr>
          <a:xfrm>
            <a:off x="10071846" y="6523572"/>
            <a:ext cx="1381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Foto</a:t>
            </a:r>
            <a:r>
              <a:rPr lang="en-US" sz="1200" dirty="0"/>
              <a:t>: Jon Svendsen</a:t>
            </a:r>
          </a:p>
        </p:txBody>
      </p:sp>
    </p:spTree>
    <p:extLst>
      <p:ext uri="{BB962C8B-B14F-4D97-AF65-F5344CB8AC3E}">
        <p14:creationId xmlns:p14="http://schemas.microsoft.com/office/powerpoint/2010/main" val="4115276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Aarhus </a:t>
            </a:r>
            <a:r>
              <a:rPr lang="en-US" sz="3200" dirty="0" err="1"/>
              <a:t>BlueLine</a:t>
            </a:r>
            <a:r>
              <a:rPr lang="en-US" sz="3200" dirty="0"/>
              <a:t> </a:t>
            </a:r>
            <a:r>
              <a:rPr lang="en-DK" sz="3200" dirty="0"/>
              <a:t>–</a:t>
            </a:r>
            <a:r>
              <a:rPr lang="en-US" sz="3200" dirty="0"/>
              <a:t> </a:t>
            </a:r>
            <a:r>
              <a:rPr lang="en-US" sz="3200" dirty="0" err="1"/>
              <a:t>biodiversitet</a:t>
            </a:r>
            <a:r>
              <a:rPr lang="en-US" sz="3200" dirty="0"/>
              <a:t> og </a:t>
            </a:r>
            <a:r>
              <a:rPr lang="en-US" sz="3200" dirty="0" err="1"/>
              <a:t>rekreative</a:t>
            </a:r>
            <a:r>
              <a:rPr lang="en-US" sz="3200" dirty="0"/>
              <a:t> </a:t>
            </a:r>
            <a:r>
              <a:rPr lang="en-US" sz="3200" dirty="0" err="1"/>
              <a:t>muligheder</a:t>
            </a:r>
            <a:endParaRPr lang="en-US" sz="3200" dirty="0"/>
          </a:p>
        </p:txBody>
      </p:sp>
      <p:pic>
        <p:nvPicPr>
          <p:cNvPr id="3" name="Billede 4">
            <a:extLst>
              <a:ext uri="{FF2B5EF4-FFF2-40B4-BE49-F238E27FC236}">
                <a16:creationId xmlns:a16="http://schemas.microsoft.com/office/drawing/2014/main" id="{6010F8F9-6349-4DA0-8246-FB645B7DD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2" t="15392" r="17225" b="20783"/>
          <a:stretch/>
        </p:blipFill>
        <p:spPr>
          <a:xfrm>
            <a:off x="1370456" y="1409556"/>
            <a:ext cx="9451087" cy="50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6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km </a:t>
            </a:r>
            <a:r>
              <a:rPr lang="en-US" dirty="0" err="1"/>
              <a:t>nye</a:t>
            </a:r>
            <a:r>
              <a:rPr lang="en-US" dirty="0"/>
              <a:t> </a:t>
            </a:r>
            <a:r>
              <a:rPr lang="en-US" dirty="0" err="1"/>
              <a:t>kystnære</a:t>
            </a:r>
            <a:r>
              <a:rPr lang="en-US" dirty="0"/>
              <a:t> </a:t>
            </a:r>
            <a:r>
              <a:rPr lang="en-US" dirty="0" err="1"/>
              <a:t>stenrev</a:t>
            </a:r>
            <a:endParaRPr lang="en-US" dirty="0"/>
          </a:p>
        </p:txBody>
      </p:sp>
      <p:pic>
        <p:nvPicPr>
          <p:cNvPr id="3" name="Billede 3">
            <a:extLst>
              <a:ext uri="{FF2B5EF4-FFF2-40B4-BE49-F238E27FC236}">
                <a16:creationId xmlns:a16="http://schemas.microsoft.com/office/drawing/2014/main" id="{ACA1A1BC-C3DB-4C83-8993-AD53F8FF2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14872" r="2246" b="24955"/>
          <a:stretch/>
        </p:blipFill>
        <p:spPr>
          <a:xfrm>
            <a:off x="163045" y="2199341"/>
            <a:ext cx="11795878" cy="41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8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4607" y="1825625"/>
            <a:ext cx="11248464" cy="4351338"/>
          </a:xfrm>
        </p:spPr>
        <p:txBody>
          <a:bodyPr/>
          <a:lstStyle/>
          <a:p>
            <a:r>
              <a:rPr lang="en-US" dirty="0" err="1"/>
              <a:t>Indsamling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viden</a:t>
            </a:r>
            <a:r>
              <a:rPr lang="en-US" dirty="0"/>
              <a:t> om “best practice” </a:t>
            </a:r>
            <a:r>
              <a:rPr lang="en-US" dirty="0" err="1"/>
              <a:t>vedrørende</a:t>
            </a:r>
            <a:r>
              <a:rPr lang="en-US" dirty="0"/>
              <a:t> </a:t>
            </a:r>
            <a:r>
              <a:rPr lang="en-US" dirty="0" err="1"/>
              <a:t>etablering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stenrev</a:t>
            </a:r>
            <a:r>
              <a:rPr lang="en-US" dirty="0"/>
              <a:t> </a:t>
            </a:r>
            <a:r>
              <a:rPr lang="en-DK" dirty="0"/>
              <a:t>–</a:t>
            </a:r>
            <a:r>
              <a:rPr lang="en-US" dirty="0"/>
              <a:t> </a:t>
            </a: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virker</a:t>
            </a:r>
            <a:r>
              <a:rPr lang="en-US" dirty="0"/>
              <a:t> og </a:t>
            </a: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virker</a:t>
            </a:r>
            <a:r>
              <a:rPr lang="en-US" dirty="0"/>
              <a:t> </a:t>
            </a:r>
            <a:r>
              <a:rPr lang="en-US" dirty="0" err="1"/>
              <a:t>ikke</a:t>
            </a:r>
            <a:endParaRPr lang="en-US" dirty="0"/>
          </a:p>
          <a:p>
            <a:r>
              <a:rPr lang="en-US" dirty="0" err="1"/>
              <a:t>Materiale</a:t>
            </a:r>
            <a:r>
              <a:rPr lang="en-US" dirty="0"/>
              <a:t> </a:t>
            </a: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DK" dirty="0"/>
              <a:t>–</a:t>
            </a:r>
            <a:r>
              <a:rPr lang="en-US" dirty="0"/>
              <a:t> mark </a:t>
            </a:r>
            <a:r>
              <a:rPr lang="en-US" dirty="0" err="1"/>
              <a:t>sten</a:t>
            </a:r>
            <a:r>
              <a:rPr lang="en-US" dirty="0"/>
              <a:t>, </a:t>
            </a:r>
            <a:r>
              <a:rPr lang="en-US" dirty="0" err="1"/>
              <a:t>brudsten</a:t>
            </a:r>
            <a:r>
              <a:rPr lang="en-US" dirty="0"/>
              <a:t>, 3D </a:t>
            </a:r>
            <a:r>
              <a:rPr lang="en-US" dirty="0" err="1"/>
              <a:t>beton</a:t>
            </a:r>
            <a:r>
              <a:rPr lang="en-US" dirty="0"/>
              <a:t> print</a:t>
            </a:r>
            <a:r>
              <a:rPr lang="en-DK" dirty="0"/>
              <a:t>…</a:t>
            </a:r>
            <a:endParaRPr lang="en-US" dirty="0"/>
          </a:p>
          <a:p>
            <a:r>
              <a:rPr lang="en-US" dirty="0" err="1"/>
              <a:t>Vurdering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fremtidig</a:t>
            </a:r>
            <a:r>
              <a:rPr lang="en-US" dirty="0"/>
              <a:t> </a:t>
            </a:r>
            <a:r>
              <a:rPr lang="en-US" dirty="0" err="1"/>
              <a:t>biodiversitet</a:t>
            </a:r>
            <a:r>
              <a:rPr lang="en-US" dirty="0"/>
              <a:t> på og </a:t>
            </a:r>
            <a:r>
              <a:rPr lang="en-US" dirty="0" err="1"/>
              <a:t>omkring</a:t>
            </a:r>
            <a:r>
              <a:rPr lang="en-US" dirty="0"/>
              <a:t> </a:t>
            </a:r>
            <a:r>
              <a:rPr lang="en-US" dirty="0" err="1"/>
              <a:t>revene</a:t>
            </a:r>
            <a:endParaRPr lang="en-US" dirty="0"/>
          </a:p>
          <a:p>
            <a:r>
              <a:rPr lang="en-US" dirty="0" err="1"/>
              <a:t>Bidrager</a:t>
            </a:r>
            <a:r>
              <a:rPr lang="en-US" dirty="0"/>
              <a:t> </a:t>
            </a:r>
            <a:r>
              <a:rPr lang="en-US" dirty="0" err="1"/>
              <a:t>revene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havmiljø</a:t>
            </a:r>
            <a:r>
              <a:rPr lang="en-US" dirty="0"/>
              <a:t> og </a:t>
            </a:r>
            <a:r>
              <a:rPr lang="en-US" dirty="0" err="1"/>
              <a:t>biodiversitet</a:t>
            </a:r>
            <a:r>
              <a:rPr lang="en-US" dirty="0"/>
              <a:t> </a:t>
            </a:r>
            <a:r>
              <a:rPr lang="en-US" dirty="0" err="1"/>
              <a:t>udover</a:t>
            </a:r>
            <a:r>
              <a:rPr lang="en-US" dirty="0"/>
              <a:t>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effekter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3" name="Billede 3">
            <a:extLst>
              <a:ext uri="{FF2B5EF4-FFF2-40B4-BE49-F238E27FC236}">
                <a16:creationId xmlns:a16="http://schemas.microsoft.com/office/drawing/2014/main" id="{ACA1A1BC-C3DB-4C83-8993-AD53F8FF2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31752" r="2246" b="37462"/>
          <a:stretch/>
        </p:blipFill>
        <p:spPr>
          <a:xfrm>
            <a:off x="145116" y="4554071"/>
            <a:ext cx="11795878" cy="21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8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92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Presfaktorer</a:t>
            </a:r>
            <a:r>
              <a:rPr lang="en-US" dirty="0"/>
              <a:t> på </a:t>
            </a:r>
            <a:r>
              <a:rPr lang="en-US" dirty="0" err="1"/>
              <a:t>havmiljøet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0"/>
          <a:stretch/>
        </p:blipFill>
        <p:spPr>
          <a:xfrm>
            <a:off x="0" y="1585913"/>
            <a:ext cx="11772900" cy="512762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160" y="2383775"/>
            <a:ext cx="5570290" cy="31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8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Havmiljøets</a:t>
            </a:r>
            <a:r>
              <a:rPr lang="en-US" dirty="0"/>
              <a:t> </a:t>
            </a:r>
            <a:r>
              <a:rPr lang="en-US" dirty="0" err="1"/>
              <a:t>tilstand</a:t>
            </a:r>
            <a:r>
              <a:rPr lang="en-US" dirty="0"/>
              <a:t> </a:t>
            </a:r>
            <a:r>
              <a:rPr lang="en-DK" dirty="0"/>
              <a:t>–</a:t>
            </a:r>
            <a:r>
              <a:rPr lang="en-US" dirty="0"/>
              <a:t> den </a:t>
            </a:r>
            <a:r>
              <a:rPr lang="en-US" dirty="0" err="1"/>
              <a:t>korte</a:t>
            </a:r>
            <a:r>
              <a:rPr lang="en-US" dirty="0"/>
              <a:t> version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51" t="17664" r="27859" b="7829"/>
          <a:stretch/>
        </p:blipFill>
        <p:spPr>
          <a:xfrm>
            <a:off x="5419164" y="1799999"/>
            <a:ext cx="6143051" cy="481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935" t="18556" r="220" b="65310"/>
          <a:stretch/>
        </p:blipFill>
        <p:spPr>
          <a:xfrm>
            <a:off x="1714498" y="1909482"/>
            <a:ext cx="3234019" cy="2284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54" y="6386726"/>
            <a:ext cx="3998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 err="1"/>
              <a:t>MiljøGIS</a:t>
            </a:r>
            <a:r>
              <a:rPr lang="da-DK" sz="1400" dirty="0"/>
              <a:t> for høring af vandområdeplaner 2021-2027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863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Fiskeri</a:t>
            </a:r>
            <a:r>
              <a:rPr lang="en-US" dirty="0"/>
              <a:t> og </a:t>
            </a:r>
            <a:r>
              <a:rPr lang="en-US" dirty="0" err="1"/>
              <a:t>råstofindvinding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122" t="21010" r="23599" b="7179"/>
          <a:stretch/>
        </p:blipFill>
        <p:spPr>
          <a:xfrm>
            <a:off x="5602623" y="1800000"/>
            <a:ext cx="6120000" cy="4820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2419533"/>
            <a:ext cx="5257800" cy="29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Kemisk</a:t>
            </a:r>
            <a:r>
              <a:rPr lang="en-US" dirty="0"/>
              <a:t> </a:t>
            </a:r>
            <a:r>
              <a:rPr lang="en-US" dirty="0" err="1"/>
              <a:t>tilstand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55" t="19072" r="22555" b="6026"/>
          <a:stretch/>
        </p:blipFill>
        <p:spPr>
          <a:xfrm>
            <a:off x="5419151" y="1800000"/>
            <a:ext cx="6120000" cy="48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Iltsvind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September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627"/>
          <a:stretch/>
        </p:blipFill>
        <p:spPr>
          <a:xfrm>
            <a:off x="5015115" y="1993310"/>
            <a:ext cx="6480000" cy="46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8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Effekten af iltsvindet på bundfauna biomassen</a:t>
            </a: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0274" y="1628402"/>
            <a:ext cx="4995862" cy="4772025"/>
          </a:xfrm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262688" y="6484939"/>
            <a:ext cx="457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a-DK" sz="800"/>
              <a:t>Hansen, J.L.S., Josefson, A.B. &amp; T.M. Petersen, 2004: Genindvandringaf bundfauna efter iltsvindet 2002 i de indre danske farvande. Danmarks Miljøundersøgelser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1" y="2049276"/>
            <a:ext cx="4705490" cy="313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Udviklingen i bundfaunen i Aarhus Bugt</a:t>
            </a:r>
          </a:p>
        </p:txBody>
      </p:sp>
      <p:pic>
        <p:nvPicPr>
          <p:cNvPr id="3584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2968" y="1690688"/>
            <a:ext cx="6245225" cy="4525963"/>
          </a:xfrm>
        </p:spPr>
      </p:pic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8089318" y="6337643"/>
            <a:ext cx="369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Data </a:t>
            </a:r>
            <a:r>
              <a:rPr lang="en-US" altLang="en-US" sz="1800" dirty="0" err="1"/>
              <a:t>fra</a:t>
            </a:r>
            <a:r>
              <a:rPr lang="en-US" altLang="en-US" sz="1800" dirty="0"/>
              <a:t> ODA.dk og </a:t>
            </a:r>
            <a:r>
              <a:rPr lang="en-US" altLang="en-US" sz="1800" dirty="0" err="1"/>
              <a:t>odaforalle.dkc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2617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Nøglefisker</a:t>
            </a:r>
            <a:r>
              <a:rPr lang="en-US" altLang="en-US" dirty="0"/>
              <a:t> data: </a:t>
            </a:r>
            <a:r>
              <a:rPr lang="en-US" altLang="en-US" dirty="0" err="1"/>
              <a:t>Fangst</a:t>
            </a:r>
            <a:r>
              <a:rPr lang="en-US" altLang="en-US" dirty="0"/>
              <a:t> per 12 timer </a:t>
            </a:r>
            <a:r>
              <a:rPr lang="en-US" altLang="en-US" dirty="0" err="1"/>
              <a:t>i</a:t>
            </a:r>
            <a:r>
              <a:rPr lang="en-US" altLang="en-US" dirty="0"/>
              <a:t> garn</a:t>
            </a:r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b="3172"/>
          <a:stretch>
            <a:fillRect/>
          </a:stretch>
        </p:blipFill>
        <p:spPr bwMode="auto">
          <a:xfrm>
            <a:off x="838201" y="2421221"/>
            <a:ext cx="5275264" cy="33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5016500" y="2755900"/>
            <a:ext cx="1042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Skrubbe</a:t>
            </a:r>
          </a:p>
        </p:txBody>
      </p:sp>
      <p:pic>
        <p:nvPicPr>
          <p:cNvPr id="4710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r="-2"/>
          <a:stretch>
            <a:fillRect/>
          </a:stretch>
        </p:blipFill>
        <p:spPr bwMode="auto">
          <a:xfrm>
            <a:off x="6205740" y="2398674"/>
            <a:ext cx="5299456" cy="340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9"/>
          <p:cNvSpPr txBox="1">
            <a:spLocks noChangeArrowheads="1"/>
          </p:cNvSpPr>
          <p:nvPr/>
        </p:nvSpPr>
        <p:spPr bwMode="auto">
          <a:xfrm>
            <a:off x="9809103" y="2743361"/>
            <a:ext cx="1327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Rødspætte</a:t>
            </a:r>
            <a:endParaRPr lang="en-US" altLang="en-US" sz="1800" dirty="0"/>
          </a:p>
        </p:txBody>
      </p:sp>
      <p:sp>
        <p:nvSpPr>
          <p:cNvPr id="47111" name="Rectangle 10"/>
          <p:cNvSpPr>
            <a:spLocks noChangeArrowheads="1"/>
          </p:cNvSpPr>
          <p:nvPr/>
        </p:nvSpPr>
        <p:spPr bwMode="auto">
          <a:xfrm>
            <a:off x="4872039" y="6553201"/>
            <a:ext cx="59578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Støttrup JG, Kokkalis A, Christoffersen M, Pedersen EM, Pedersen MI og Olsen J (2020). Registrering af fangster med standardredskaber i de danske kystområ-der. Nøglefiskerrapport for 2017-2019. DTU Aqua-rapport nr. 375-2020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8673"/>
            <a:ext cx="6178617" cy="34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7eb70e-ce64-458a-9aec-1c147ecc91f1">
      <Terms xmlns="http://schemas.microsoft.com/office/infopath/2007/PartnerControls"/>
    </lcf76f155ced4ddcb4097134ff3c332f>
    <TaxCatchAll xmlns="4302f46b-67ed-4719-89e3-910f5df41b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66D37CE5A4964880F7E9E15856C967" ma:contentTypeVersion="16" ma:contentTypeDescription="Opret et nyt dokument." ma:contentTypeScope="" ma:versionID="dfa9a558a7c560bc6f73b352f8e1df7a">
  <xsd:schema xmlns:xsd="http://www.w3.org/2001/XMLSchema" xmlns:xs="http://www.w3.org/2001/XMLSchema" xmlns:p="http://schemas.microsoft.com/office/2006/metadata/properties" xmlns:ns2="ce7eb70e-ce64-458a-9aec-1c147ecc91f1" xmlns:ns3="4302f46b-67ed-4719-89e3-910f5df41b51" targetNamespace="http://schemas.microsoft.com/office/2006/metadata/properties" ma:root="true" ma:fieldsID="b458058022d3bd57d11b7d2d1b33ed74" ns2:_="" ns3:_="">
    <xsd:import namespace="ce7eb70e-ce64-458a-9aec-1c147ecc91f1"/>
    <xsd:import namespace="4302f46b-67ed-4719-89e3-910f5df41b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eb70e-ce64-458a-9aec-1c147ecc9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2f46b-67ed-4719-89e3-910f5df41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c50c53-9d34-46b6-b9dd-fb373bedad7d}" ma:internalName="TaxCatchAll" ma:showField="CatchAllData" ma:web="4302f46b-67ed-4719-89e3-910f5df4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22F193-D414-4B9C-9835-1DFAD4A4BC99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4302f46b-67ed-4719-89e3-910f5df41b51"/>
    <ds:schemaRef ds:uri="ce7eb70e-ce64-458a-9aec-1c147ecc91f1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EFFF25-A6E2-4391-8295-AA539148CC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9DFE97-9A4D-4BCD-84C6-09592EFC72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eb70e-ce64-458a-9aec-1c147ecc91f1"/>
    <ds:schemaRef ds:uri="4302f46b-67ed-4719-89e3-910f5df41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322</Words>
  <Application>Microsoft Office PowerPoint</Application>
  <PresentationFormat>Widescreen</PresentationFormat>
  <Paragraphs>41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Aarhus Bugtens havmiljø</vt:lpstr>
      <vt:lpstr>Presfaktorer på havmiljøet</vt:lpstr>
      <vt:lpstr>Havmiljøets tilstand – den korte version</vt:lpstr>
      <vt:lpstr>Fiskeri og råstofindvinding</vt:lpstr>
      <vt:lpstr>Kemisk tilstand</vt:lpstr>
      <vt:lpstr>Iltsvind i September 2022</vt:lpstr>
      <vt:lpstr>Effekten af iltsvindet på bundfauna biomassen</vt:lpstr>
      <vt:lpstr>Udviklingen i bundfaunen i Aarhus Bugt</vt:lpstr>
      <vt:lpstr>Nøglefisker data: Fangst per 12 timer i garn</vt:lpstr>
      <vt:lpstr>Havmiljøets tilstand – vi er langt fra målet!</vt:lpstr>
      <vt:lpstr>Tiltag til forbedring af biodiversitet og havmiljø omkring Aarhus Havn</vt:lpstr>
      <vt:lpstr>PowerPoint-præsentation</vt:lpstr>
      <vt:lpstr>Stenrev</vt:lpstr>
      <vt:lpstr>Antal dyr og alger på Mejlgrund og Lillegrund</vt:lpstr>
      <vt:lpstr>PowerPoint-præsentation</vt:lpstr>
      <vt:lpstr>Aarhus BlueLine – biodiversitet og rekreative muligheder</vt:lpstr>
      <vt:lpstr>1 km nye kystnære stenrev</vt:lpstr>
      <vt:lpstr>Process</vt:lpstr>
      <vt:lpstr>PowerPoint-præsentation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Grønkjær</dc:creator>
  <cp:lastModifiedBy>Andreas Laurfelt Knudsen</cp:lastModifiedBy>
  <cp:revision>60</cp:revision>
  <dcterms:created xsi:type="dcterms:W3CDTF">2022-10-20T19:22:05Z</dcterms:created>
  <dcterms:modified xsi:type="dcterms:W3CDTF">2023-01-13T14:47:31Z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0x010100F666D37CE5A4964880F7E9E15856C967</vt:lpwstr>
  </property>
</Properties>
</file>