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4"/>
  </p:sldMasterIdLst>
  <p:notesMasterIdLst>
    <p:notesMasterId r:id="rId27"/>
  </p:notesMasterIdLst>
  <p:sldIdLst>
    <p:sldId id="256" r:id="rId5"/>
    <p:sldId id="342" r:id="rId6"/>
    <p:sldId id="257" r:id="rId7"/>
    <p:sldId id="258" r:id="rId8"/>
    <p:sldId id="343" r:id="rId9"/>
    <p:sldId id="259" r:id="rId10"/>
    <p:sldId id="260" r:id="rId11"/>
    <p:sldId id="261" r:id="rId12"/>
    <p:sldId id="262" r:id="rId13"/>
    <p:sldId id="334" r:id="rId14"/>
    <p:sldId id="265" r:id="rId15"/>
    <p:sldId id="263" r:id="rId16"/>
    <p:sldId id="264" r:id="rId17"/>
    <p:sldId id="341" r:id="rId18"/>
    <p:sldId id="344" r:id="rId19"/>
    <p:sldId id="345" r:id="rId20"/>
    <p:sldId id="266" r:id="rId21"/>
    <p:sldId id="333" r:id="rId22"/>
    <p:sldId id="339" r:id="rId23"/>
    <p:sldId id="336" r:id="rId24"/>
    <p:sldId id="337" r:id="rId25"/>
    <p:sldId id="33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6"/>
    <p:restoredTop sz="82905"/>
  </p:normalViewPr>
  <p:slideViewPr>
    <p:cSldViewPr snapToGrid="0" snapToObjects="1">
      <p:cViewPr varScale="1">
        <p:scale>
          <a:sx n="105" d="100"/>
          <a:sy n="105" d="100"/>
        </p:scale>
        <p:origin x="1380" y="102"/>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7C2B6-966B-7945-A137-FC6947006FC7}" type="datetimeFigureOut">
              <a:rPr lang="da-DK" smtClean="0"/>
              <a:t>20-02-2025</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D341F-9E8C-2248-8C05-31397E878C67}" type="slidenum">
              <a:rPr lang="da-DK" smtClean="0"/>
              <a:t>‹nr.›</a:t>
            </a:fld>
            <a:endParaRPr lang="da-DK"/>
          </a:p>
        </p:txBody>
      </p:sp>
    </p:spTree>
    <p:extLst>
      <p:ext uri="{BB962C8B-B14F-4D97-AF65-F5344CB8AC3E}">
        <p14:creationId xmlns:p14="http://schemas.microsoft.com/office/powerpoint/2010/main" val="105304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Først og fremmest, hvorfor er dette tema om væskebalance vigtigt?</a:t>
            </a:r>
          </a:p>
          <a:p>
            <a:r>
              <a:rPr lang="da-DK" dirty="0"/>
              <a:t>Som vi vil se, består vores krop hovedsageligt af vand, og det er derfor også af afgørende betydning, at vi drikker vand og opretholder vores vanddepoter.</a:t>
            </a:r>
          </a:p>
          <a:p>
            <a:r>
              <a:rPr lang="da-DK" dirty="0"/>
              <a:t>Hvis man generelt ikke drikker nok vand, kommer man hurtigt til at føle sig træt, kommer i dårligt humør og mister koncentrationen i skolen.</a:t>
            </a:r>
          </a:p>
          <a:p>
            <a:r>
              <a:rPr lang="da-DK" dirty="0"/>
              <a:t>Det er heldigvis enormt simpelt for os danskere at få rent vand og dermed drikke nok. Der er faktisk en masse positive effekter forbundet med at drikke nok vand i sin hverdag. Disse fordele er illustreret ovenfor.</a:t>
            </a:r>
          </a:p>
        </p:txBody>
      </p:sp>
      <p:sp>
        <p:nvSpPr>
          <p:cNvPr id="4" name="Slide Number Placeholder 3"/>
          <p:cNvSpPr>
            <a:spLocks noGrp="1"/>
          </p:cNvSpPr>
          <p:nvPr>
            <p:ph type="sldNum" sz="quarter" idx="5"/>
          </p:nvPr>
        </p:nvSpPr>
        <p:spPr/>
        <p:txBody>
          <a:bodyPr/>
          <a:lstStyle/>
          <a:p>
            <a:fld id="{650D341F-9E8C-2248-8C05-31397E878C67}" type="slidenum">
              <a:rPr lang="da-DK" smtClean="0"/>
              <a:t>2</a:t>
            </a:fld>
            <a:endParaRPr lang="da-DK"/>
          </a:p>
        </p:txBody>
      </p:sp>
    </p:spTree>
    <p:extLst>
      <p:ext uri="{BB962C8B-B14F-4D97-AF65-F5344CB8AC3E}">
        <p14:creationId xmlns:p14="http://schemas.microsoft.com/office/powerpoint/2010/main" val="1164637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Hunde katte og mange andre pattedyr sveder ikke ligesom os mennesker. De skal dog stadig termoregulere for ikke at overophede. Derfor ånder (særligt hunde) hurtigt ind og ud (kaldt halse) med åben mund. Dette får vandet på tungen til at fordampe og dermed afkøle kroppen. Disse dyr er i større fare for at dehydrere end mennesker, fordi de ikke kan termoregulere lige så effektivt.</a:t>
            </a:r>
          </a:p>
          <a:p>
            <a:endParaRPr lang="da-DK" dirty="0"/>
          </a:p>
          <a:p>
            <a:r>
              <a:rPr lang="da-DK" dirty="0"/>
              <a:t>En af de helt store fordele for os mennesker og helt store ulemper for mange dyr i Afrika er evnen til at svede. </a:t>
            </a:r>
          </a:p>
          <a:p>
            <a:r>
              <a:rPr lang="da-DK" dirty="0"/>
              <a:t>Udholdenhedsjagt er måske det bedste eksempel, vi har. Mennesket løber måske nok ikke hurtigt, men er utroligt udholdende sammenlignet med disse dyr. Vi kan derfor fange disse dyr ved at jagte dem i en kombination af gang og løb, indtil de bliver udtrættet. De udtrættes pga. deres ringe evne til at komme af med den varme, deres muskler producerer. De har ikke andet valg end at sætte farten ned og halse så meget, de kan.</a:t>
            </a:r>
          </a:p>
          <a:p>
            <a:endParaRPr lang="da-DK" dirty="0"/>
          </a:p>
          <a:p>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11</a:t>
            </a:fld>
            <a:endParaRPr lang="da-DK"/>
          </a:p>
        </p:txBody>
      </p:sp>
    </p:spTree>
    <p:extLst>
      <p:ext uri="{BB962C8B-B14F-4D97-AF65-F5344CB8AC3E}">
        <p14:creationId xmlns:p14="http://schemas.microsoft.com/office/powerpoint/2010/main" val="325124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Særligt når vi kombinerer træning med et varmt klima, er vi i risiko for at blive dehydreret, hvilket potentielt kan få fatale følger…</a:t>
            </a:r>
          </a:p>
          <a:p>
            <a:endParaRPr lang="da-DK" b="1" dirty="0"/>
          </a:p>
        </p:txBody>
      </p:sp>
      <p:sp>
        <p:nvSpPr>
          <p:cNvPr id="4" name="Slide Number Placeholder 3"/>
          <p:cNvSpPr>
            <a:spLocks noGrp="1"/>
          </p:cNvSpPr>
          <p:nvPr>
            <p:ph type="sldNum" sz="quarter" idx="5"/>
          </p:nvPr>
        </p:nvSpPr>
        <p:spPr/>
        <p:txBody>
          <a:bodyPr/>
          <a:lstStyle/>
          <a:p>
            <a:fld id="{650D341F-9E8C-2248-8C05-31397E878C67}" type="slidenum">
              <a:rPr lang="da-DK" smtClean="0"/>
              <a:t>12</a:t>
            </a:fld>
            <a:endParaRPr lang="da-DK"/>
          </a:p>
        </p:txBody>
      </p:sp>
    </p:spTree>
    <p:extLst>
      <p:ext uri="{BB962C8B-B14F-4D97-AF65-F5344CB8AC3E}">
        <p14:creationId xmlns:p14="http://schemas.microsoft.com/office/powerpoint/2010/main" val="159885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Dehydrering: </a:t>
            </a:r>
            <a:r>
              <a:rPr lang="da-DK" b="0" dirty="0"/>
              <a:t>Kroppens tab af vand til et stadie som medfører, at kroppen ikke længere fungerer optimalt.</a:t>
            </a:r>
          </a:p>
          <a:p>
            <a:endParaRPr lang="da-DK" dirty="0"/>
          </a:p>
          <a:p>
            <a:r>
              <a:rPr lang="da-DK" dirty="0"/>
              <a:t>Med udgangspunkt i slide:</a:t>
            </a:r>
          </a:p>
          <a:p>
            <a:r>
              <a:rPr lang="da-DK" dirty="0"/>
              <a:t>På varme dage eller dage hvor du dyrker meget aktivitet, skal du være opmærksom på, at få nok vand.</a:t>
            </a:r>
          </a:p>
          <a:p>
            <a:pPr marL="171450" indent="-171450">
              <a:buFont typeface="Arial" panose="020B0604020202020204" pitchFamily="34" charset="0"/>
              <a:buChar char="•"/>
            </a:pPr>
            <a:r>
              <a:rPr lang="da-DK" dirty="0"/>
              <a:t>Hvilke konsekvenser har dehydrering?</a:t>
            </a:r>
          </a:p>
          <a:p>
            <a:pPr marL="171450" indent="-171450">
              <a:buFont typeface="Arial" panose="020B0604020202020204" pitchFamily="34" charset="0"/>
              <a:buChar char="•"/>
            </a:pPr>
            <a:r>
              <a:rPr lang="da-DK" dirty="0"/>
              <a:t>Hvor meget vand taber vi i hvile og under træning + vigtigheden af varme for vandtabet.</a:t>
            </a:r>
          </a:p>
        </p:txBody>
      </p:sp>
      <p:sp>
        <p:nvSpPr>
          <p:cNvPr id="4" name="Slide Number Placeholder 3"/>
          <p:cNvSpPr>
            <a:spLocks noGrp="1"/>
          </p:cNvSpPr>
          <p:nvPr>
            <p:ph type="sldNum" sz="quarter" idx="5"/>
          </p:nvPr>
        </p:nvSpPr>
        <p:spPr/>
        <p:txBody>
          <a:bodyPr/>
          <a:lstStyle/>
          <a:p>
            <a:fld id="{650D341F-9E8C-2248-8C05-31397E878C67}" type="slidenum">
              <a:rPr lang="da-DK" smtClean="0"/>
              <a:t>13</a:t>
            </a:fld>
            <a:endParaRPr lang="da-DK"/>
          </a:p>
        </p:txBody>
      </p:sp>
    </p:spTree>
    <p:extLst>
      <p:ext uri="{BB962C8B-B14F-4D97-AF65-F5344CB8AC3E}">
        <p14:creationId xmlns:p14="http://schemas.microsoft.com/office/powerpoint/2010/main" val="308963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Eksempler på væsketab under forskellig aktivitet</a:t>
            </a:r>
          </a:p>
        </p:txBody>
      </p:sp>
      <p:sp>
        <p:nvSpPr>
          <p:cNvPr id="4" name="Slide Number Placeholder 3"/>
          <p:cNvSpPr>
            <a:spLocks noGrp="1"/>
          </p:cNvSpPr>
          <p:nvPr>
            <p:ph type="sldNum" sz="quarter" idx="5"/>
          </p:nvPr>
        </p:nvSpPr>
        <p:spPr/>
        <p:txBody>
          <a:bodyPr/>
          <a:lstStyle/>
          <a:p>
            <a:fld id="{650D341F-9E8C-2248-8C05-31397E878C67}" type="slidenum">
              <a:rPr lang="da-DK" smtClean="0"/>
              <a:t>14</a:t>
            </a:fld>
            <a:endParaRPr lang="da-DK"/>
          </a:p>
        </p:txBody>
      </p:sp>
    </p:spTree>
    <p:extLst>
      <p:ext uri="{BB962C8B-B14F-4D97-AF65-F5344CB8AC3E}">
        <p14:creationId xmlns:p14="http://schemas.microsoft.com/office/powerpoint/2010/main" val="371252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Eksempel på, hvordan intensiteten har betydning for svedtabet, samt på forskellen på svedtab under forskellige temperaturer. </a:t>
            </a:r>
          </a:p>
        </p:txBody>
      </p:sp>
      <p:sp>
        <p:nvSpPr>
          <p:cNvPr id="4" name="Slide Number Placeholder 3"/>
          <p:cNvSpPr>
            <a:spLocks noGrp="1"/>
          </p:cNvSpPr>
          <p:nvPr>
            <p:ph type="sldNum" sz="quarter" idx="5"/>
          </p:nvPr>
        </p:nvSpPr>
        <p:spPr/>
        <p:txBody>
          <a:bodyPr/>
          <a:lstStyle/>
          <a:p>
            <a:fld id="{650D341F-9E8C-2248-8C05-31397E878C67}" type="slidenum">
              <a:rPr lang="da-DK" smtClean="0"/>
              <a:t>15</a:t>
            </a:fld>
            <a:endParaRPr lang="da-DK"/>
          </a:p>
        </p:txBody>
      </p:sp>
    </p:spTree>
    <p:extLst>
      <p:ext uri="{BB962C8B-B14F-4D97-AF65-F5344CB8AC3E}">
        <p14:creationId xmlns:p14="http://schemas.microsoft.com/office/powerpoint/2010/main" val="203252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Det er vigtigt at forstå, at temperaturen vi befinder os i, har stor betydning for, hvor store konsekvenser der følger med dehydrering.</a:t>
            </a:r>
          </a:p>
          <a:p>
            <a:r>
              <a:rPr lang="da-DK" b="0" dirty="0"/>
              <a:t>Ovenfor ses en teoretisk illustration af, hvordan dehydrering påvirker den fysiske præstationsevne under forskellige temperaturer.</a:t>
            </a:r>
          </a:p>
          <a:p>
            <a:r>
              <a:rPr lang="da-DK" b="0" dirty="0"/>
              <a:t>Op ad y-aksen ser vi performance. Ud ad x-aksen ser vi graden af dehydrering.</a:t>
            </a:r>
          </a:p>
          <a:p>
            <a:r>
              <a:rPr lang="da-DK" b="0" dirty="0"/>
              <a:t>Det som vi tydeligt kan se er, at hvis man oplever dehydrering i en temperatur af 5 eller 12 grader, har det langt fra de samme konsekvenser, som dehydrering i 30 grader. Årsagen hertil er, at kroppen lettere overopheder, når temperaturen uden for kroppen er høj. Det er altså sværere for kroppen at komme af med varmen, når man bevæger sig i høj temperatur.</a:t>
            </a:r>
          </a:p>
        </p:txBody>
      </p:sp>
      <p:sp>
        <p:nvSpPr>
          <p:cNvPr id="4" name="Slide Number Placeholder 3"/>
          <p:cNvSpPr>
            <a:spLocks noGrp="1"/>
          </p:cNvSpPr>
          <p:nvPr>
            <p:ph type="sldNum" sz="quarter" idx="5"/>
          </p:nvPr>
        </p:nvSpPr>
        <p:spPr/>
        <p:txBody>
          <a:bodyPr/>
          <a:lstStyle/>
          <a:p>
            <a:fld id="{650D341F-9E8C-2248-8C05-31397E878C67}" type="slidenum">
              <a:rPr lang="da-DK" smtClean="0"/>
              <a:t>16</a:t>
            </a:fld>
            <a:endParaRPr lang="da-DK"/>
          </a:p>
        </p:txBody>
      </p:sp>
    </p:spTree>
    <p:extLst>
      <p:ext uri="{BB962C8B-B14F-4D97-AF65-F5344CB8AC3E}">
        <p14:creationId xmlns:p14="http://schemas.microsoft.com/office/powerpoint/2010/main" val="324234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Når det er meget varmt, eller når vi dyrker længerevarende aktivitet/arbejde/træning, stiger vores svedproduktion.</a:t>
            </a:r>
          </a:p>
          <a:p>
            <a:pPr marL="171450" indent="-171450">
              <a:buFont typeface="Arial" panose="020B0604020202020204" pitchFamily="34" charset="0"/>
              <a:buChar char="•"/>
            </a:pPr>
            <a:r>
              <a:rPr lang="da-DK" dirty="0"/>
              <a:t>Svedproduktionen leder til et tab af plasma(vand) fra blodet, og dette betyder, at den samlede blodvolumen (blodmængde) vil falde.</a:t>
            </a:r>
          </a:p>
          <a:p>
            <a:pPr marL="171450" indent="-171450">
              <a:buFont typeface="Arial" panose="020B0604020202020204" pitchFamily="34" charset="0"/>
              <a:buChar char="•"/>
            </a:pPr>
            <a:r>
              <a:rPr lang="da-DK" dirty="0"/>
              <a:t>Hvad sker der, når blodvolumen falder? Så skal hjertet slå hurtigere for fortsat at forsyne kroppen med ilt.</a:t>
            </a:r>
          </a:p>
          <a:p>
            <a:pPr marL="171450" indent="-171450">
              <a:buFont typeface="Arial" panose="020B0604020202020204" pitchFamily="34" charset="0"/>
              <a:buChar char="•"/>
            </a:pPr>
            <a:r>
              <a:rPr lang="da-DK" dirty="0"/>
              <a:t>Dette medfører øget stress på kroppen, og i takt med at blodvolumen gradvist falder yderligere, falder leveringen af blod og dermed ilt til de arbejdende muskler. Når der ikke leveres tilstrækkeligt med ilt til musklerne, har det konsekvenser for præstationsevnen. Samtidig med dette nedsættes evnen til at svede, fordi der ikke kommer så meget blod til huden. Husk på, at svedproduktionen hjælper kroppen med at afkøle. Hvis kroppen derfor ikke kan svede, vil</a:t>
            </a:r>
            <a:r>
              <a:rPr lang="da-DK" dirty="0">
                <a:sym typeface="Wingdings" panose="05000000000000000000" pitchFamily="2" charset="2"/>
              </a:rPr>
              <a:t> kropstemperaturen stige og i værste fald overophede, hvilket har konsekvenser for præstationsevnen.</a:t>
            </a:r>
            <a:endParaRPr lang="da-DK" dirty="0"/>
          </a:p>
          <a:p>
            <a:pPr marL="171450" indent="-171450">
              <a:buFont typeface="Arial" panose="020B0604020202020204" pitchFamily="34" charset="0"/>
              <a:buChar char="•"/>
            </a:pPr>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17</a:t>
            </a:fld>
            <a:endParaRPr lang="da-DK"/>
          </a:p>
        </p:txBody>
      </p:sp>
    </p:spTree>
    <p:extLst>
      <p:ext uri="{BB962C8B-B14F-4D97-AF65-F5344CB8AC3E}">
        <p14:creationId xmlns:p14="http://schemas.microsoft.com/office/powerpoint/2010/main" val="238216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1700" y="746125"/>
            <a:ext cx="4935538" cy="2776538"/>
          </a:xfrm>
        </p:spPr>
      </p:sp>
      <p:sp>
        <p:nvSpPr>
          <p:cNvPr id="3" name="Pladsholder til noter 2"/>
          <p:cNvSpPr>
            <a:spLocks noGrp="1"/>
          </p:cNvSpPr>
          <p:nvPr>
            <p:ph type="body" idx="1"/>
          </p:nvPr>
        </p:nvSpPr>
        <p:spPr/>
        <p:txBody>
          <a:bodyPr/>
          <a:lstStyle/>
          <a:p>
            <a:r>
              <a:rPr lang="da-DK" b="1" dirty="0"/>
              <a:t>Nr. </a:t>
            </a:r>
            <a:fld id="{E6334FB4-DB90-4798-BA8D-F2BFAFA30010}" type="slidenum">
              <a:rPr lang="da-DK" b="1"/>
              <a:pPr/>
              <a:t>18</a:t>
            </a:fld>
            <a:r>
              <a:rPr lang="da-DK" b="1" dirty="0"/>
              <a:t>: Drik vand</a:t>
            </a:r>
          </a:p>
          <a:p>
            <a:endParaRPr lang="da-DK" b="1" dirty="0"/>
          </a:p>
          <a:p>
            <a:r>
              <a:rPr lang="da-DK" dirty="0"/>
              <a:t>Kroppen har brug for vand for at fungere optimalt.</a:t>
            </a:r>
          </a:p>
          <a:p>
            <a:endParaRPr lang="da-DK" dirty="0"/>
          </a:p>
          <a:p>
            <a:r>
              <a:rPr lang="da-DK" dirty="0"/>
              <a:t>Vand dækker dit væskebehov uden at bidrage med unødvendige kalorier.</a:t>
            </a:r>
          </a:p>
          <a:p>
            <a:endParaRPr lang="da-DK" dirty="0"/>
          </a:p>
          <a:p>
            <a:r>
              <a:rPr lang="da-DK" dirty="0"/>
              <a:t>Når du drikker vand i stedet for drikke med tilsat sukker eller alkohol, er det nemmere at nå eller opretholde en sund vægt.</a:t>
            </a:r>
          </a:p>
          <a:p>
            <a:endParaRPr lang="da-DK" dirty="0"/>
          </a:p>
          <a:p>
            <a:r>
              <a:rPr lang="da-DK" dirty="0"/>
              <a:t>Kilde: Fødevarestyrelsen 2015</a:t>
            </a:r>
          </a:p>
        </p:txBody>
      </p:sp>
      <p:sp>
        <p:nvSpPr>
          <p:cNvPr id="4" name="Pladsholder til diasnummer 3"/>
          <p:cNvSpPr>
            <a:spLocks noGrp="1"/>
          </p:cNvSpPr>
          <p:nvPr>
            <p:ph type="sldNum" sz="quarter" idx="10"/>
          </p:nvPr>
        </p:nvSpPr>
        <p:spPr/>
        <p:txBody>
          <a:bodyPr/>
          <a:lstStyle/>
          <a:p>
            <a:fld id="{3AE8FF3C-DA4A-4F3D-B571-A43E7CC2742D}" type="slidenum">
              <a:rPr lang="da-DK" smtClean="0"/>
              <a:t>18</a:t>
            </a:fld>
            <a:endParaRPr lang="da-DK" dirty="0"/>
          </a:p>
        </p:txBody>
      </p:sp>
    </p:spTree>
    <p:extLst>
      <p:ext uri="{BB962C8B-B14F-4D97-AF65-F5344CB8AC3E}">
        <p14:creationId xmlns:p14="http://schemas.microsoft.com/office/powerpoint/2010/main" val="307349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Indhentet fra læsematerialet:</a:t>
            </a:r>
          </a:p>
          <a:p>
            <a:r>
              <a:rPr lang="da-DK" b="1" u="sng" dirty="0"/>
              <a:t>Før træning</a:t>
            </a:r>
            <a:r>
              <a:rPr lang="da-DK" dirty="0"/>
              <a:t>: </a:t>
            </a:r>
            <a:r>
              <a:rPr lang="da-DK" sz="1200" kern="1200" dirty="0">
                <a:solidFill>
                  <a:schemeClr val="tx1"/>
                </a:solidFill>
                <a:effectLst/>
                <a:latin typeface="+mn-lt"/>
                <a:ea typeface="+mn-ea"/>
                <a:cs typeface="+mn-cs"/>
              </a:rPr>
              <a:t>For at præstere optimalt skal du være i væskebalance, </a:t>
            </a:r>
            <a:r>
              <a:rPr lang="da-DK" sz="1200" b="1" u="sng" kern="1200" dirty="0">
                <a:solidFill>
                  <a:schemeClr val="tx1"/>
                </a:solidFill>
                <a:effectLst/>
                <a:latin typeface="+mn-lt"/>
                <a:ea typeface="+mn-ea"/>
                <a:cs typeface="+mn-cs"/>
              </a:rPr>
              <a:t>inden</a:t>
            </a:r>
            <a:r>
              <a:rPr lang="da-DK" sz="1200" kern="1200" dirty="0">
                <a:solidFill>
                  <a:schemeClr val="tx1"/>
                </a:solidFill>
                <a:effectLst/>
                <a:latin typeface="+mn-lt"/>
                <a:ea typeface="+mn-ea"/>
                <a:cs typeface="+mn-cs"/>
              </a:rPr>
              <a:t> du går i gang med træningen. Der går ca. 40 minutter, fra du har drukket vand, til det påvirker pulsen. Så er du dehydreret, når du starter træningen/konkurrencen, vil præstationsevnen være forringet fra start, selvom du starter med at drikke straks træningen/konkurrencen begynder.</a:t>
            </a:r>
          </a:p>
          <a:p>
            <a:r>
              <a:rPr lang="da-DK" sz="1200" kern="1200" dirty="0">
                <a:solidFill>
                  <a:schemeClr val="tx1"/>
                </a:solidFill>
                <a:effectLst/>
                <a:latin typeface="+mn-lt"/>
                <a:ea typeface="+mn-ea"/>
                <a:cs typeface="+mn-cs"/>
              </a:rPr>
              <a:t>En vigtig huskeregel er, at du altid skal drikke så meget, at din urin har en lys gul og klar farve, </a:t>
            </a:r>
            <a:r>
              <a:rPr lang="da-DK" sz="1200" u="sng" kern="1200" dirty="0">
                <a:solidFill>
                  <a:schemeClr val="tx1"/>
                </a:solidFill>
                <a:effectLst/>
                <a:latin typeface="+mn-lt"/>
                <a:ea typeface="+mn-ea"/>
                <a:cs typeface="+mn-cs"/>
              </a:rPr>
              <a:t>inden</a:t>
            </a:r>
            <a:r>
              <a:rPr lang="da-DK" sz="1200" kern="1200" dirty="0">
                <a:solidFill>
                  <a:schemeClr val="tx1"/>
                </a:solidFill>
                <a:effectLst/>
                <a:latin typeface="+mn-lt"/>
                <a:ea typeface="+mn-ea"/>
                <a:cs typeface="+mn-cs"/>
              </a:rPr>
              <a:t> du starter den fysiske aktivitet.</a:t>
            </a:r>
            <a:r>
              <a:rPr lang="nn-NO" sz="1200" kern="1200" dirty="0">
                <a:solidFill>
                  <a:schemeClr val="tx1"/>
                </a:solidFill>
                <a:effectLst/>
                <a:latin typeface="+mn-lt"/>
                <a:ea typeface="+mn-ea"/>
                <a:cs typeface="+mn-cs"/>
              </a:rPr>
              <a:t> Drik</a:t>
            </a:r>
            <a:r>
              <a:rPr lang="nn-NO" sz="1200" kern="1200" baseline="0" dirty="0">
                <a:solidFill>
                  <a:schemeClr val="tx1"/>
                </a:solidFill>
                <a:effectLst/>
                <a:latin typeface="+mn-lt"/>
                <a:ea typeface="+mn-ea"/>
                <a:cs typeface="+mn-cs"/>
              </a:rPr>
              <a:t> jævnt i det sidste halve døgn op til træning. Drikker du meget den sidste time inden aktivitet, kan kroppen ikke nå at komme af med et eventuelt overskud, og din træning vil så blive forstyrret af toiletbesøg. </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u="sng" dirty="0"/>
              <a:t>Under træning: </a:t>
            </a:r>
            <a:r>
              <a:rPr lang="da-DK" sz="1200" kern="1200" dirty="0">
                <a:solidFill>
                  <a:schemeClr val="tx1"/>
                </a:solidFill>
                <a:effectLst/>
                <a:latin typeface="+mn-lt"/>
                <a:ea typeface="+mn-ea"/>
                <a:cs typeface="+mn-cs"/>
              </a:rPr>
              <a:t>Det er vigtigt, at du drikker i løbet af fysisk aktivitet for at undgå dehydrering,  som vil få pulsen og kropstemperaturen til at stige så meget, at det forringer præstationsevnen. Optimalt set skal du indtage væske i en hastighed og mængde, så  du kompenserer for svedtabet. Under hård træning kan du maksimalt optage omkring 1 liter væske pr. time. Så selvom dit væsketab er stort, er der en øvre grænse for, hvor meget du bør drikke. Drikker du mere, vil det blive liggende i maven. Din følelse af tørst er en dårlig indikator for, hvornår du har behov for væske. Det skyldes, at din </a:t>
            </a:r>
            <a:r>
              <a:rPr lang="da-DK" sz="1200" kern="1200" dirty="0" err="1">
                <a:solidFill>
                  <a:schemeClr val="tx1"/>
                </a:solidFill>
                <a:effectLst/>
                <a:latin typeface="+mn-lt"/>
                <a:ea typeface="+mn-ea"/>
                <a:cs typeface="+mn-cs"/>
              </a:rPr>
              <a:t>tørstfølelse</a:t>
            </a:r>
            <a:r>
              <a:rPr lang="da-DK" sz="1200" kern="1200" dirty="0">
                <a:solidFill>
                  <a:schemeClr val="tx1"/>
                </a:solidFill>
                <a:effectLst/>
                <a:latin typeface="+mn-lt"/>
                <a:ea typeface="+mn-ea"/>
                <a:cs typeface="+mn-cs"/>
              </a:rPr>
              <a:t> ”halter bagefter” dit væskebehov. Det er derfor en god idé, at du drikker </a:t>
            </a:r>
            <a:r>
              <a:rPr lang="da-DK" sz="1200" b="1" u="sng" kern="1200" dirty="0">
                <a:solidFill>
                  <a:schemeClr val="tx1"/>
                </a:solidFill>
                <a:effectLst/>
                <a:latin typeface="+mn-lt"/>
                <a:ea typeface="+mn-ea"/>
                <a:cs typeface="+mn-cs"/>
              </a:rPr>
              <a:t>inden,</a:t>
            </a:r>
            <a:r>
              <a:rPr lang="da-DK" sz="1200" kern="1200" dirty="0">
                <a:solidFill>
                  <a:schemeClr val="tx1"/>
                </a:solidFill>
                <a:effectLst/>
                <a:latin typeface="+mn-lt"/>
                <a:ea typeface="+mn-ea"/>
                <a:cs typeface="+mn-cs"/>
              </a:rPr>
              <a:t> du føler tørst, og at du drikker mere, end du føler behov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sng" kern="1200" dirty="0">
                <a:solidFill>
                  <a:schemeClr val="tx1"/>
                </a:solidFill>
                <a:effectLst/>
                <a:latin typeface="+mn-lt"/>
                <a:ea typeface="+mn-ea"/>
                <a:cs typeface="+mn-cs"/>
              </a:rPr>
              <a:t>Efter træning: </a:t>
            </a:r>
            <a:r>
              <a:rPr lang="da-DK" sz="1200" kern="1200" dirty="0">
                <a:solidFill>
                  <a:schemeClr val="tx1"/>
                </a:solidFill>
                <a:effectLst/>
                <a:latin typeface="+mn-lt"/>
                <a:ea typeface="+mn-ea"/>
                <a:cs typeface="+mn-cs"/>
              </a:rPr>
              <a:t>Når du er færdig med din træning, er det vigtigt, at du får genoprettet kroppens væskebalance. Kroppen er ikke særlig hurtig til at udligne et væskeunderskud. Hvis du har et væskeunderskud på 1 liter og drikker 1 liter væske i løbet af 15 minutter, vil din urin være lys. Det betyder dog ikke, at du er i væskebalance, men blot at kroppen ikke har været i stand til at holde på væsken. For at komme i balance skal du som en tommelfingerregel drikke 50 procent mere end dit aktuelle tab under træningen (forudsat, at du ikke har drukket under din træning).</a:t>
            </a:r>
            <a:endParaRPr lang="da-DK" sz="1200" b="1" u="sng" kern="1200" dirty="0">
              <a:solidFill>
                <a:schemeClr val="tx1"/>
              </a:solidFill>
              <a:effectLst/>
              <a:latin typeface="+mn-lt"/>
              <a:ea typeface="+mn-ea"/>
              <a:cs typeface="+mn-cs"/>
            </a:endParaRPr>
          </a:p>
          <a:p>
            <a:endParaRPr lang="da-DK" b="1" u="sng" dirty="0"/>
          </a:p>
        </p:txBody>
      </p:sp>
      <p:sp>
        <p:nvSpPr>
          <p:cNvPr id="4" name="Slide Number Placeholder 3"/>
          <p:cNvSpPr>
            <a:spLocks noGrp="1"/>
          </p:cNvSpPr>
          <p:nvPr>
            <p:ph type="sldNum" sz="quarter" idx="5"/>
          </p:nvPr>
        </p:nvSpPr>
        <p:spPr/>
        <p:txBody>
          <a:bodyPr/>
          <a:lstStyle/>
          <a:p>
            <a:fld id="{650D341F-9E8C-2248-8C05-31397E878C67}" type="slidenum">
              <a:rPr lang="da-DK" smtClean="0"/>
              <a:t>19</a:t>
            </a:fld>
            <a:endParaRPr lang="da-DK"/>
          </a:p>
        </p:txBody>
      </p:sp>
    </p:spTree>
    <p:extLst>
      <p:ext uri="{BB962C8B-B14F-4D97-AF65-F5344CB8AC3E}">
        <p14:creationId xmlns:p14="http://schemas.microsoft.com/office/powerpoint/2010/main" val="244390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Mange sportsdrik produkter har flere ting til fælles. De er dyre kommercielle produkter, som sælges til forbrugeren pga. deres ”store effekt” på træning.</a:t>
            </a:r>
          </a:p>
          <a:p>
            <a:endParaRPr lang="da-DK" dirty="0"/>
          </a:p>
          <a:p>
            <a:r>
              <a:rPr lang="da-DK" dirty="0"/>
              <a:t>Hvad indeholder de?</a:t>
            </a:r>
          </a:p>
          <a:p>
            <a:pPr marL="171450" indent="-171450">
              <a:buFont typeface="Arial" panose="020B0604020202020204" pitchFamily="34" charset="0"/>
              <a:buChar char="•"/>
            </a:pPr>
            <a:r>
              <a:rPr lang="da-DK" dirty="0"/>
              <a:t>Vand</a:t>
            </a:r>
          </a:p>
          <a:p>
            <a:pPr marL="171450" indent="-171450">
              <a:buFont typeface="Arial" panose="020B0604020202020204" pitchFamily="34" charset="0"/>
              <a:buChar char="•"/>
            </a:pPr>
            <a:r>
              <a:rPr lang="da-DK" dirty="0"/>
              <a:t>Salte (elektrolytter)</a:t>
            </a:r>
          </a:p>
          <a:p>
            <a:pPr marL="171450" indent="-171450">
              <a:buFont typeface="Arial" panose="020B0604020202020204" pitchFamily="34" charset="0"/>
              <a:buChar char="•"/>
            </a:pPr>
            <a:r>
              <a:rPr lang="da-DK" dirty="0"/>
              <a:t>Sukker (afhængig af om det er Zero eller ej)</a:t>
            </a:r>
          </a:p>
          <a:p>
            <a:pPr marL="171450" indent="-171450">
              <a:buFont typeface="Arial" panose="020B0604020202020204" pitchFamily="34" charset="0"/>
              <a:buChar char="•"/>
            </a:pPr>
            <a:endParaRPr lang="da-DK" dirty="0"/>
          </a:p>
          <a:p>
            <a:pPr marL="0" indent="0">
              <a:buFont typeface="Arial" panose="020B0604020202020204" pitchFamily="34" charset="0"/>
              <a:buNone/>
            </a:pPr>
            <a:r>
              <a:rPr lang="da-DK" dirty="0"/>
              <a:t>Hvad kan de?</a:t>
            </a:r>
          </a:p>
          <a:p>
            <a:pPr marL="171450" indent="-171450">
              <a:buFont typeface="Arial" panose="020B0604020202020204" pitchFamily="34" charset="0"/>
              <a:buChar char="•"/>
            </a:pPr>
            <a:r>
              <a:rPr lang="da-DK" dirty="0"/>
              <a:t>Først og fremmest er det vigtigt at forstå, at du nemt kan lave en lignende drik selv ved hjælp af vand, bordsalt og druesukker (1L vand, 1-2 gram bordsalt, 50 g druesukker)</a:t>
            </a:r>
          </a:p>
          <a:p>
            <a:pPr marL="171450" indent="-171450">
              <a:buFont typeface="Arial" panose="020B0604020202020204" pitchFamily="34" charset="0"/>
              <a:buChar char="•"/>
            </a:pPr>
            <a:r>
              <a:rPr lang="da-DK" dirty="0"/>
              <a:t>Indtagelsen af elektrolytter kan hjælpe til at bevare saltbalancen i blodet og give større lyst til at drikke.</a:t>
            </a:r>
          </a:p>
          <a:p>
            <a:pPr marL="171450" indent="-171450">
              <a:buFont typeface="Arial" panose="020B0604020202020204" pitchFamily="34" charset="0"/>
              <a:buChar char="•"/>
            </a:pPr>
            <a:r>
              <a:rPr lang="da-DK" dirty="0"/>
              <a:t>Indtagelsen af kulhydrat under træning kan hjælpe med at opretholde glykogendepoterne og blodsukkeret under et langvarigt træningspas</a:t>
            </a:r>
          </a:p>
          <a:p>
            <a:pPr marL="171450" indent="-171450">
              <a:buFont typeface="Arial" panose="020B0604020202020204" pitchFamily="34" charset="0"/>
              <a:buChar char="•"/>
            </a:pPr>
            <a:endParaRPr lang="da-DK" dirty="0"/>
          </a:p>
          <a:p>
            <a:pPr marL="0" indent="0">
              <a:buFont typeface="Arial" panose="020B0604020202020204" pitchFamily="34" charset="0"/>
              <a:buNone/>
            </a:pPr>
            <a:r>
              <a:rPr lang="da-DK" dirty="0"/>
              <a:t>Hvornår kan de være anvendelige?</a:t>
            </a:r>
          </a:p>
          <a:p>
            <a:pPr marL="171450" indent="-171450">
              <a:buFont typeface="Arial" panose="020B0604020202020204" pitchFamily="34" charset="0"/>
              <a:buChar char="•"/>
            </a:pPr>
            <a:r>
              <a:rPr lang="da-DK" dirty="0"/>
              <a:t>Ved </a:t>
            </a:r>
            <a:r>
              <a:rPr lang="da-DK" u="sng" dirty="0"/>
              <a:t>langvarig kontinuerlig </a:t>
            </a:r>
            <a:r>
              <a:rPr lang="da-DK" u="none" dirty="0"/>
              <a:t>træning på over 60 min (</a:t>
            </a:r>
            <a:r>
              <a:rPr lang="da-DK" u="sng" dirty="0"/>
              <a:t>hvis træningen er hård)</a:t>
            </a:r>
            <a:r>
              <a:rPr lang="da-DK" u="none" dirty="0"/>
              <a:t> kan man med fordel indtage en drik med elektrolytter og glukose.</a:t>
            </a:r>
          </a:p>
          <a:p>
            <a:pPr marL="171450" indent="-171450">
              <a:buFont typeface="Arial" panose="020B0604020202020204" pitchFamily="34" charset="0"/>
              <a:buChar char="•"/>
            </a:pPr>
            <a:r>
              <a:rPr lang="da-DK" u="none" dirty="0"/>
              <a:t>Altså, vil der ved træning, der varer under en time, eller træning, der er af moderat intensitet ikke være det samme behov for en sådan drik.</a:t>
            </a:r>
          </a:p>
          <a:p>
            <a:pPr marL="171450" indent="-171450">
              <a:buFont typeface="Arial" panose="020B0604020202020204" pitchFamily="34" charset="0"/>
              <a:buChar char="•"/>
            </a:pPr>
            <a:endParaRPr lang="da-DK" u="none" dirty="0"/>
          </a:p>
          <a:p>
            <a:pPr marL="0" indent="0">
              <a:buFont typeface="Arial" panose="020B0604020202020204" pitchFamily="34" charset="0"/>
              <a:buNone/>
            </a:pPr>
            <a:r>
              <a:rPr lang="da-DK" u="none" dirty="0"/>
              <a:t>Hvornår er de ikke anvendelige?</a:t>
            </a:r>
          </a:p>
          <a:p>
            <a:pPr marL="171450" indent="-171450">
              <a:buFont typeface="Arial" panose="020B0604020202020204" pitchFamily="34" charset="0"/>
              <a:buChar char="•"/>
            </a:pPr>
            <a:r>
              <a:rPr lang="da-DK" u="none" dirty="0"/>
              <a:t>Fodboldtræning i almindeligt vejr</a:t>
            </a:r>
          </a:p>
          <a:p>
            <a:pPr marL="171450" indent="-171450">
              <a:buFont typeface="Arial" panose="020B0604020202020204" pitchFamily="34" charset="0"/>
              <a:buChar char="•"/>
            </a:pPr>
            <a:r>
              <a:rPr lang="da-DK" u="none" dirty="0"/>
              <a:t>Træning i fitness med varighed på +2 timer (svedraten er betydeligt lavere ved styrketræning end ved ren udholdenhedstræning)</a:t>
            </a:r>
          </a:p>
          <a:p>
            <a:pPr marL="171450" indent="-171450">
              <a:buFont typeface="Arial" panose="020B0604020202020204" pitchFamily="34" charset="0"/>
              <a:buChar char="•"/>
            </a:pPr>
            <a:r>
              <a:rPr lang="da-DK" u="none" dirty="0"/>
              <a:t>2 timer foran computeren</a:t>
            </a:r>
          </a:p>
          <a:p>
            <a:pPr marL="171450" indent="-171450">
              <a:buFont typeface="Arial" panose="020B0604020202020204" pitchFamily="34" charset="0"/>
              <a:buChar char="•"/>
            </a:pPr>
            <a:r>
              <a:rPr lang="da-DK" u="none" dirty="0"/>
              <a:t>En løbetur på 10 km.</a:t>
            </a:r>
          </a:p>
          <a:p>
            <a:pPr marL="0" indent="0">
              <a:buFont typeface="Arial" panose="020B0604020202020204" pitchFamily="34" charset="0"/>
              <a:buNone/>
            </a:pPr>
            <a:endParaRPr lang="da-DK" u="none" dirty="0"/>
          </a:p>
          <a:p>
            <a:pPr marL="0" indent="0">
              <a:buFont typeface="Arial" panose="020B0604020202020204" pitchFamily="34" charset="0"/>
              <a:buNone/>
            </a:pPr>
            <a:r>
              <a:rPr lang="da-DK" u="none" dirty="0"/>
              <a:t>Ophavsret: Med tilladelse fra </a:t>
            </a:r>
            <a:r>
              <a:rPr lang="da-DK" u="none" dirty="0" err="1"/>
              <a:t>Nutramino</a:t>
            </a:r>
            <a:endParaRPr lang="da-DK" u="none" dirty="0"/>
          </a:p>
          <a:p>
            <a:pPr marL="171450" indent="-171450">
              <a:buFont typeface="Arial" panose="020B0604020202020204" pitchFamily="34" charset="0"/>
              <a:buChar char="•"/>
            </a:pPr>
            <a:endParaRPr lang="da-DK" u="none" dirty="0"/>
          </a:p>
        </p:txBody>
      </p:sp>
      <p:sp>
        <p:nvSpPr>
          <p:cNvPr id="4" name="Slide Number Placeholder 3"/>
          <p:cNvSpPr>
            <a:spLocks noGrp="1"/>
          </p:cNvSpPr>
          <p:nvPr>
            <p:ph type="sldNum" sz="quarter" idx="5"/>
          </p:nvPr>
        </p:nvSpPr>
        <p:spPr/>
        <p:txBody>
          <a:bodyPr/>
          <a:lstStyle/>
          <a:p>
            <a:fld id="{650D341F-9E8C-2248-8C05-31397E878C67}" type="slidenum">
              <a:rPr lang="da-DK" smtClean="0"/>
              <a:t>20</a:t>
            </a:fld>
            <a:endParaRPr lang="da-DK"/>
          </a:p>
        </p:txBody>
      </p:sp>
    </p:spTree>
    <p:extLst>
      <p:ext uri="{BB962C8B-B14F-4D97-AF65-F5344CB8AC3E}">
        <p14:creationId xmlns:p14="http://schemas.microsoft.com/office/powerpoint/2010/main" val="136887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Der er store individuelle variationer i kroppens vandindhold, men hos den enkelte person er den totale vandmængde en ret konstant størrelse, som kun er underkastet relativt små variationer, på trods af at vores krop konstant taber og indtager væske.</a:t>
            </a:r>
          </a:p>
        </p:txBody>
      </p:sp>
      <p:sp>
        <p:nvSpPr>
          <p:cNvPr id="4" name="Slide Number Placeholder 3"/>
          <p:cNvSpPr>
            <a:spLocks noGrp="1"/>
          </p:cNvSpPr>
          <p:nvPr>
            <p:ph type="sldNum" sz="quarter" idx="5"/>
          </p:nvPr>
        </p:nvSpPr>
        <p:spPr/>
        <p:txBody>
          <a:bodyPr/>
          <a:lstStyle/>
          <a:p>
            <a:fld id="{650D341F-9E8C-2248-8C05-31397E878C67}" type="slidenum">
              <a:rPr lang="da-DK" smtClean="0"/>
              <a:t>3</a:t>
            </a:fld>
            <a:endParaRPr lang="da-DK"/>
          </a:p>
        </p:txBody>
      </p:sp>
    </p:spTree>
    <p:extLst>
      <p:ext uri="{BB962C8B-B14F-4D97-AF65-F5344CB8AC3E}">
        <p14:creationId xmlns:p14="http://schemas.microsoft.com/office/powerpoint/2010/main" val="2189605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Ovenstående er et uddrag fra en amerikansk rapport omkring børn og unges forbrug af sportsdrikke, som præsenteret på tidligere slide.</a:t>
            </a:r>
          </a:p>
          <a:p>
            <a:endParaRPr lang="da-DK" dirty="0"/>
          </a:p>
          <a:p>
            <a:r>
              <a:rPr lang="da-DK" dirty="0"/>
              <a:t>Lad eleverne læse teksten på PowerPoint, og lad dem derefter diskutere 1) Hvorfor de tror, at disse drikke er så populære og 2) om de selv bruger dem?</a:t>
            </a:r>
          </a:p>
        </p:txBody>
      </p:sp>
      <p:sp>
        <p:nvSpPr>
          <p:cNvPr id="4" name="Slide Number Placeholder 3"/>
          <p:cNvSpPr>
            <a:spLocks noGrp="1"/>
          </p:cNvSpPr>
          <p:nvPr>
            <p:ph type="sldNum" sz="quarter" idx="5"/>
          </p:nvPr>
        </p:nvSpPr>
        <p:spPr/>
        <p:txBody>
          <a:bodyPr/>
          <a:lstStyle/>
          <a:p>
            <a:fld id="{650D341F-9E8C-2248-8C05-31397E878C67}" type="slidenum">
              <a:rPr lang="da-DK" smtClean="0"/>
              <a:t>21</a:t>
            </a:fld>
            <a:endParaRPr lang="da-DK"/>
          </a:p>
        </p:txBody>
      </p:sp>
    </p:spTree>
    <p:extLst>
      <p:ext uri="{BB962C8B-B14F-4D97-AF65-F5344CB8AC3E}">
        <p14:creationId xmlns:p14="http://schemas.microsoft.com/office/powerpoint/2010/main" val="3628200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Eleverne skal nu se hvor meget vand de taber efter træning.</a:t>
            </a:r>
          </a:p>
          <a:p>
            <a:endParaRPr lang="da-DK" dirty="0"/>
          </a:p>
          <a:p>
            <a:r>
              <a:rPr lang="da-DK" dirty="0"/>
              <a:t>Som lærer bestemmer du selv, hvad eleverne skal lave i denne øvelse. </a:t>
            </a:r>
          </a:p>
          <a:p>
            <a:r>
              <a:rPr lang="da-DK" dirty="0"/>
              <a:t>Kriterierne er blot moderat til hård aktivitet, som kan udføres i 45 min eller mere. Det kan eksempelvis være: Løb, cykling, fodbold eller anden aktivitet, som I nemt kan tilgå. Du kan også sætte dem til at lave forskellige typer aktivitet.</a:t>
            </a:r>
          </a:p>
          <a:p>
            <a:endParaRPr lang="da-DK" dirty="0"/>
          </a:p>
          <a:p>
            <a:r>
              <a:rPr lang="da-DK" dirty="0"/>
              <a:t>Udvælg herefter nogle elever, som skal vejes før og efter aktiviteten. Vejningen skal </a:t>
            </a:r>
            <a:r>
              <a:rPr lang="da-DK" u="none" dirty="0"/>
              <a:t>helst foretages i minimalt tøj, eftersom sveden kan sætte sig i tøjet.</a:t>
            </a:r>
            <a:r>
              <a:rPr lang="da-DK" dirty="0"/>
              <a:t> </a:t>
            </a:r>
          </a:p>
          <a:p>
            <a:r>
              <a:rPr lang="da-DK" dirty="0"/>
              <a:t>Du kan med fordel udvælge nogle af lille kropsstørrelse og stor kropsstørrelse, så de kan sammenlignes. </a:t>
            </a:r>
          </a:p>
          <a:p>
            <a:r>
              <a:rPr lang="da-DK" dirty="0"/>
              <a:t>Hertil kan én fra hver gruppe dyrke aktivitet med en tyk trøje på og en anden med almindeligt sportstøj på (for at forcere et svedtab og se indvirkningen af varme).</a:t>
            </a:r>
          </a:p>
          <a:p>
            <a:endParaRPr lang="da-DK" dirty="0"/>
          </a:p>
          <a:p>
            <a:r>
              <a:rPr lang="da-DK" u="sng" dirty="0"/>
              <a:t>Efter aktivet og vejning:</a:t>
            </a:r>
            <a:endParaRPr lang="da-DK" u="none" dirty="0"/>
          </a:p>
          <a:p>
            <a:pPr marL="171450" indent="-171450">
              <a:buFont typeface="Arial" panose="020B0604020202020204" pitchFamily="34" charset="0"/>
              <a:buChar char="•"/>
            </a:pPr>
            <a:r>
              <a:rPr lang="da-DK" u="none" dirty="0"/>
              <a:t>Skal eleverne udregne svedtabet</a:t>
            </a:r>
          </a:p>
          <a:p>
            <a:pPr marL="171450" indent="-171450">
              <a:buFont typeface="Arial" panose="020B0604020202020204" pitchFamily="34" charset="0"/>
              <a:buChar char="•"/>
            </a:pPr>
            <a:r>
              <a:rPr lang="da-DK" u="none" dirty="0"/>
              <a:t>Hvor stort et tab er dette af personens totale vægt?</a:t>
            </a:r>
          </a:p>
          <a:p>
            <a:pPr marL="171450" indent="-171450">
              <a:buFont typeface="Arial" panose="020B0604020202020204" pitchFamily="34" charset="0"/>
              <a:buChar char="•"/>
            </a:pPr>
            <a:r>
              <a:rPr lang="da-DK" u="none" dirty="0"/>
              <a:t>Tror I dette tab vil påvirke den fysiske og psykiske præstation?</a:t>
            </a:r>
          </a:p>
          <a:p>
            <a:pPr marL="171450" indent="-171450">
              <a:buFont typeface="Arial" panose="020B0604020202020204" pitchFamily="34" charset="0"/>
              <a:buChar char="•"/>
            </a:pPr>
            <a:r>
              <a:rPr lang="da-DK" u="none" dirty="0"/>
              <a:t>Hvor stor forskel er der mellem personerne? Aktiviteterne? Med eller uden trøje?</a:t>
            </a:r>
          </a:p>
          <a:p>
            <a:pPr marL="171450" indent="-171450">
              <a:buFont typeface="Arial" panose="020B0604020202020204" pitchFamily="34" charset="0"/>
              <a:buChar char="•"/>
            </a:pPr>
            <a:r>
              <a:rPr lang="da-DK" u="none" dirty="0"/>
              <a:t>Hvad kan forklare forskellene?</a:t>
            </a:r>
          </a:p>
          <a:p>
            <a:pPr marL="171450" indent="-171450">
              <a:buFont typeface="Arial" panose="020B0604020202020204" pitchFamily="34" charset="0"/>
              <a:buChar char="•"/>
            </a:pPr>
            <a:endParaRPr lang="da-DK" u="sng" dirty="0"/>
          </a:p>
          <a:p>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22</a:t>
            </a:fld>
            <a:endParaRPr lang="da-DK"/>
          </a:p>
        </p:txBody>
      </p:sp>
    </p:spTree>
    <p:extLst>
      <p:ext uri="{BB962C8B-B14F-4D97-AF65-F5344CB8AC3E}">
        <p14:creationId xmlns:p14="http://schemas.microsoft.com/office/powerpoint/2010/main" val="243505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40-75% af vores kropsvægt kan virke som en enorm mængde vand. Hvor gemmer det sig?</a:t>
            </a:r>
          </a:p>
          <a:p>
            <a:pPr marL="171450" indent="-171450">
              <a:buFont typeface="Arial" panose="020B0604020202020204" pitchFamily="34" charset="0"/>
              <a:buChar char="•"/>
            </a:pPr>
            <a:r>
              <a:rPr lang="da-DK" dirty="0"/>
              <a:t>Intracellulært</a:t>
            </a:r>
          </a:p>
          <a:p>
            <a:pPr marL="171450" indent="-171450">
              <a:buFont typeface="Arial" panose="020B0604020202020204" pitchFamily="34" charset="0"/>
              <a:buChar char="•"/>
            </a:pPr>
            <a:r>
              <a:rPr lang="da-DK" dirty="0"/>
              <a:t>Ekstracellulært</a:t>
            </a:r>
          </a:p>
          <a:p>
            <a:pPr marL="171450" indent="-171450">
              <a:buFont typeface="Arial" panose="020B0604020202020204" pitchFamily="34" charset="0"/>
              <a:buChar char="•"/>
            </a:pPr>
            <a:r>
              <a:rPr lang="da-DK" dirty="0"/>
              <a:t>Hertil findes også hulrum, som fx i rygmarven (udelades på slide)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4</a:t>
            </a:fld>
            <a:endParaRPr lang="da-DK"/>
          </a:p>
        </p:txBody>
      </p:sp>
    </p:spTree>
    <p:extLst>
      <p:ext uri="{BB962C8B-B14F-4D97-AF65-F5344CB8AC3E}">
        <p14:creationId xmlns:p14="http://schemas.microsoft.com/office/powerpoint/2010/main" val="162559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Svar</a:t>
            </a:r>
            <a:r>
              <a:rPr lang="en-US" dirty="0"/>
              <a:t> 3</a:t>
            </a:r>
          </a:p>
        </p:txBody>
      </p:sp>
      <p:sp>
        <p:nvSpPr>
          <p:cNvPr id="4" name="Slide Number Placeholder 3"/>
          <p:cNvSpPr>
            <a:spLocks noGrp="1"/>
          </p:cNvSpPr>
          <p:nvPr>
            <p:ph type="sldNum" sz="quarter" idx="10"/>
          </p:nvPr>
        </p:nvSpPr>
        <p:spPr/>
        <p:txBody>
          <a:bodyPr/>
          <a:lstStyle/>
          <a:p>
            <a:fld id="{650D341F-9E8C-2248-8C05-31397E878C67}" type="slidenum">
              <a:rPr lang="da-DK" smtClean="0"/>
              <a:t>5</a:t>
            </a:fld>
            <a:endParaRPr lang="da-DK"/>
          </a:p>
        </p:txBody>
      </p:sp>
    </p:spTree>
    <p:extLst>
      <p:ext uri="{BB962C8B-B14F-4D97-AF65-F5344CB8AC3E}">
        <p14:creationId xmlns:p14="http://schemas.microsoft.com/office/powerpoint/2010/main" val="120764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Vores krop vil gerne opretholde balance i disse væskekoncentrationer. Derfor sker der en konstant udveksling imellem vandet inden i og uden for cellen henover cellemembranen.</a:t>
            </a:r>
          </a:p>
          <a:p>
            <a:endParaRPr lang="da-DK" dirty="0"/>
          </a:p>
          <a:p>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6</a:t>
            </a:fld>
            <a:endParaRPr lang="da-DK"/>
          </a:p>
        </p:txBody>
      </p:sp>
    </p:spTree>
    <p:extLst>
      <p:ext uri="{BB962C8B-B14F-4D97-AF65-F5344CB8AC3E}">
        <p14:creationId xmlns:p14="http://schemas.microsoft.com/office/powerpoint/2010/main" val="219129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Vurder hvor meget I vil gå i dybden med dette afhængig af niveau.</a:t>
            </a:r>
          </a:p>
          <a:p>
            <a:endParaRPr lang="da-DK" b="1" dirty="0"/>
          </a:p>
          <a:p>
            <a:pPr marL="171450" indent="-171450">
              <a:buFont typeface="Arial" panose="020B0604020202020204" pitchFamily="34" charset="0"/>
              <a:buChar char="•"/>
            </a:pPr>
            <a:r>
              <a:rPr lang="da-DK" b="0" dirty="0"/>
              <a:t>Cellemembranen er permeabel over for vand, dvs. at vand frit kan vandre frem og tilbage. Både den intracellulære og ekstracellulære væske indeholder imidlertid elektrolytter og andre opløste stoffer (Natrium og kalium fremhæves her). Cellemembranen er selektiv permeabel for elektrolytter, og der findes derfor en større natriumkoncentration ekstracellulært, og modsat større kaliumkoncentration intracellulært.</a:t>
            </a:r>
          </a:p>
          <a:p>
            <a:pPr marL="171450" indent="-171450">
              <a:buFont typeface="Arial" panose="020B0604020202020204" pitchFamily="34" charset="0"/>
              <a:buChar char="•"/>
            </a:pPr>
            <a:r>
              <a:rPr lang="da-DK" b="0" dirty="0"/>
              <a:t>Diffusionen af vand henover cellemembranen er afhængig af den osmotiske koncentrations forskel mellem den </a:t>
            </a:r>
            <a:r>
              <a:rPr lang="da-DK" b="0" dirty="0" err="1"/>
              <a:t>intracellulære</a:t>
            </a:r>
            <a:r>
              <a:rPr lang="da-DK" b="0" dirty="0"/>
              <a:t> og ekstracellulære væske.</a:t>
            </a:r>
          </a:p>
          <a:p>
            <a:pPr marL="171450" indent="-171450">
              <a:buFont typeface="Arial" panose="020B0604020202020204" pitchFamily="34" charset="0"/>
              <a:buChar char="•"/>
            </a:pPr>
            <a:r>
              <a:rPr lang="da-DK" b="0" dirty="0"/>
              <a:t>Eksempel på diffusion af væske: Det er en varm sommerdag, hvilket medfører øget svedproduktion og </a:t>
            </a:r>
            <a:r>
              <a:rPr lang="da-DK" b="0" u="sng" dirty="0"/>
              <a:t>fordampning</a:t>
            </a:r>
            <a:r>
              <a:rPr lang="da-DK" b="0" u="none" dirty="0"/>
              <a:t> af vand fra lungerne (ventilationen) og hudoverfladen. Dette vandtab medfører en lavere koncentration af vand </a:t>
            </a:r>
            <a:r>
              <a:rPr lang="da-DK" b="0" u="none" dirty="0" err="1"/>
              <a:t>ekstracellurlært</a:t>
            </a:r>
            <a:r>
              <a:rPr lang="da-DK" b="0" u="none" dirty="0"/>
              <a:t>, hvilket medfører en passiv transport af vand fra den intracellulære til en ekstracellulære væske.</a:t>
            </a:r>
            <a:r>
              <a:rPr lang="da-DK" b="0" dirty="0"/>
              <a:t> </a:t>
            </a:r>
            <a:r>
              <a:rPr lang="da-DK" b="1" dirty="0"/>
              <a:t>Bliver svedtabet stort vil der dog ske fald i plasmavolumen, hvis ikke der kompenseres</a:t>
            </a:r>
            <a:r>
              <a:rPr lang="da-DK" b="1" baseline="0" dirty="0"/>
              <a:t> med væskeindtag</a:t>
            </a:r>
            <a:endParaRPr lang="da-DK" b="1" dirty="0"/>
          </a:p>
          <a:p>
            <a:pPr marL="171450" indent="-171450">
              <a:buFont typeface="Arial" panose="020B0604020202020204" pitchFamily="34" charset="0"/>
              <a:buChar char="•"/>
            </a:pPr>
            <a:r>
              <a:rPr lang="da-DK" b="0" dirty="0"/>
              <a:t>Elektrolytterne i vores krop hjælper med at opretholde </a:t>
            </a:r>
            <a:r>
              <a:rPr lang="da-DK" b="0" dirty="0" err="1"/>
              <a:t>homeostase</a:t>
            </a:r>
            <a:r>
              <a:rPr lang="da-DK" b="0" dirty="0"/>
              <a:t>. Desuden er de altafgørende for aktionspotentialet (og dermed musklerne). De hjælper med at lede det elektriske signal. Vi vil ikke gå i dybden med dette, men hvis du har introduceret eleverne for det tidligere, så kan du passende repetere det med dem.</a:t>
            </a:r>
          </a:p>
          <a:p>
            <a:pPr marL="171450" indent="-171450">
              <a:buFont typeface="Arial" panose="020B0604020202020204" pitchFamily="34" charset="0"/>
              <a:buChar char="•"/>
            </a:pPr>
            <a:endParaRPr lang="da-DK" b="0" dirty="0"/>
          </a:p>
        </p:txBody>
      </p:sp>
      <p:sp>
        <p:nvSpPr>
          <p:cNvPr id="4" name="Slide Number Placeholder 3"/>
          <p:cNvSpPr>
            <a:spLocks noGrp="1"/>
          </p:cNvSpPr>
          <p:nvPr>
            <p:ph type="sldNum" sz="quarter" idx="5"/>
          </p:nvPr>
        </p:nvSpPr>
        <p:spPr/>
        <p:txBody>
          <a:bodyPr/>
          <a:lstStyle/>
          <a:p>
            <a:fld id="{650D341F-9E8C-2248-8C05-31397E878C67}" type="slidenum">
              <a:rPr lang="da-DK" smtClean="0"/>
              <a:t>7</a:t>
            </a:fld>
            <a:endParaRPr lang="da-DK"/>
          </a:p>
        </p:txBody>
      </p:sp>
    </p:spTree>
    <p:extLst>
      <p:ext uri="{BB962C8B-B14F-4D97-AF65-F5344CB8AC3E}">
        <p14:creationId xmlns:p14="http://schemas.microsoft.com/office/powerpoint/2010/main" val="283926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I varme omgivelser og/eller under hårdt arbejde vil vandtabet forstærkes fra den ekstracellulære væske, pga. stor svedsekretion. Eftersom sved indeholder mindre salt end den ekstracellulære væske, vil koncentrationen af salt (Natrium) stige i den ekstracellulære væske. Dette betyder, at kroppen sætter gang i en øget diffusion af vand til at genoprette balancen i den ekstracellulære væske. Dette sker både fra plasmaet i blodet og den </a:t>
            </a:r>
            <a:r>
              <a:rPr lang="da-DK" b="0" dirty="0" err="1"/>
              <a:t>intracellulære</a:t>
            </a:r>
            <a:r>
              <a:rPr lang="da-DK" b="0" dirty="0"/>
              <a:t> væske.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Denne mekanisme er illustreret ovenfor</a:t>
            </a:r>
            <a:r>
              <a:rPr lang="da-DK" b="1" u="sng" dirty="0"/>
              <a:t>. </a:t>
            </a:r>
            <a:r>
              <a:rPr lang="da-DK" b="1" u="sng" dirty="0" err="1"/>
              <a:t>Gennnemgå</a:t>
            </a:r>
            <a:r>
              <a:rPr lang="da-DK" b="1" u="sng" dirty="0"/>
              <a:t> den grundigt i stepvis.</a:t>
            </a:r>
          </a:p>
          <a:p>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8</a:t>
            </a:fld>
            <a:endParaRPr lang="da-DK"/>
          </a:p>
        </p:txBody>
      </p:sp>
    </p:spTree>
    <p:extLst>
      <p:ext uri="{BB962C8B-B14F-4D97-AF65-F5344CB8AC3E}">
        <p14:creationId xmlns:p14="http://schemas.microsoft.com/office/powerpoint/2010/main" val="358500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9</a:t>
            </a:fld>
            <a:endParaRPr lang="da-DK"/>
          </a:p>
        </p:txBody>
      </p:sp>
    </p:spTree>
    <p:extLst>
      <p:ext uri="{BB962C8B-B14F-4D97-AF65-F5344CB8AC3E}">
        <p14:creationId xmlns:p14="http://schemas.microsoft.com/office/powerpoint/2010/main" val="175311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Udskillelsen af vand sker ikke udelukkende fra sved, men også fra lunger, tarmkanal og vores urin.</a:t>
            </a:r>
          </a:p>
          <a:p>
            <a:r>
              <a:rPr lang="da-DK" dirty="0"/>
              <a:t>Sved er imidlertid den mest påvirkelige, når det kommer til aktivitetsniveau og omgivelserne (kulde/varme tørke/fugtighed).</a:t>
            </a:r>
          </a:p>
          <a:p>
            <a:endParaRPr lang="da-DK" dirty="0"/>
          </a:p>
        </p:txBody>
      </p:sp>
      <p:sp>
        <p:nvSpPr>
          <p:cNvPr id="4" name="Slide Number Placeholder 3"/>
          <p:cNvSpPr>
            <a:spLocks noGrp="1"/>
          </p:cNvSpPr>
          <p:nvPr>
            <p:ph type="sldNum" sz="quarter" idx="5"/>
          </p:nvPr>
        </p:nvSpPr>
        <p:spPr/>
        <p:txBody>
          <a:bodyPr/>
          <a:lstStyle/>
          <a:p>
            <a:fld id="{650D341F-9E8C-2248-8C05-31397E878C67}" type="slidenum">
              <a:rPr lang="da-DK" smtClean="0"/>
              <a:t>10</a:t>
            </a:fld>
            <a:endParaRPr lang="da-DK"/>
          </a:p>
        </p:txBody>
      </p:sp>
    </p:spTree>
    <p:extLst>
      <p:ext uri="{BB962C8B-B14F-4D97-AF65-F5344CB8AC3E}">
        <p14:creationId xmlns:p14="http://schemas.microsoft.com/office/powerpoint/2010/main" val="2901245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09968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478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3775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0920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8370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7857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8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5121454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799244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7797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5_Brugerdefineret layout">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19" y="0"/>
            <a:ext cx="12238229" cy="6882627"/>
          </a:xfrm>
          <a:prstGeom prst="rect">
            <a:avLst/>
          </a:prstGeom>
        </p:spPr>
      </p:pic>
      <p:sp>
        <p:nvSpPr>
          <p:cNvPr id="5" name="Tekstfelt 4"/>
          <p:cNvSpPr txBox="1"/>
          <p:nvPr userDrawn="1"/>
        </p:nvSpPr>
        <p:spPr>
          <a:xfrm>
            <a:off x="365497" y="2712271"/>
            <a:ext cx="7109640" cy="2939266"/>
          </a:xfrm>
          <a:prstGeom prst="rect">
            <a:avLst/>
          </a:prstGeom>
          <a:noFill/>
        </p:spPr>
        <p:txBody>
          <a:bodyPr wrap="square" rtlCol="0">
            <a:spAutoFit/>
          </a:bodyPr>
          <a:lstStyle/>
          <a:p>
            <a:r>
              <a:rPr lang="da-DK" sz="2000" kern="1200" dirty="0">
                <a:solidFill>
                  <a:srgbClr val="FFFFFF"/>
                </a:solidFill>
                <a:latin typeface="Arial Black"/>
                <a:ea typeface="+mn-ea"/>
                <a:cs typeface="Arial Black"/>
              </a:rPr>
              <a:t>SÅDAN GØR DU</a:t>
            </a:r>
          </a:p>
          <a:p>
            <a:pPr marL="285750" indent="-285750">
              <a:buClr>
                <a:srgbClr val="FF008B"/>
              </a:buClr>
              <a:buFont typeface="Arial"/>
              <a:buChar char="•"/>
            </a:pPr>
            <a:endParaRPr lang="da-DK" sz="1500" b="1" i="0" kern="1200" dirty="0">
              <a:solidFill>
                <a:srgbClr val="FFFFFF"/>
              </a:solidFill>
              <a:latin typeface="Arial"/>
              <a:ea typeface="+mn-ea"/>
              <a:cs typeface="Arial"/>
            </a:endParaRPr>
          </a:p>
          <a:p>
            <a:pPr marL="285750" indent="-285750">
              <a:buClrTx/>
              <a:buFont typeface="Arial"/>
              <a:buChar char="•"/>
            </a:pPr>
            <a:r>
              <a:rPr lang="da-DK" sz="1500" b="1" i="0" kern="1200" dirty="0">
                <a:solidFill>
                  <a:srgbClr val="FFFFFF"/>
                </a:solidFill>
                <a:latin typeface="Arial"/>
                <a:ea typeface="+mn-ea"/>
                <a:cs typeface="Arial"/>
              </a:rPr>
              <a:t>Drik vand i stedet for sodavand, alkohol, juice og saftevand til maden, når du er tørstig mellem måltiderne, og når du dyrker motion.</a:t>
            </a:r>
          </a:p>
          <a:p>
            <a:pPr marL="285750" indent="-285750">
              <a:buClrTx/>
              <a:buFont typeface="Arial"/>
              <a:buChar char="•"/>
            </a:pPr>
            <a:endParaRPr lang="da-DK" sz="1500" b="1" i="0" kern="1200" dirty="0">
              <a:solidFill>
                <a:srgbClr val="FFFFFF"/>
              </a:solidFill>
              <a:latin typeface="Arial"/>
              <a:ea typeface="+mn-ea"/>
              <a:cs typeface="Arial"/>
            </a:endParaRPr>
          </a:p>
          <a:p>
            <a:pPr marL="285750" indent="-285750">
              <a:buClrTx/>
              <a:buFont typeface="Arial"/>
              <a:buChar char="•"/>
            </a:pPr>
            <a:r>
              <a:rPr lang="da-DK" sz="1500" b="1" i="0" kern="1200" dirty="0">
                <a:solidFill>
                  <a:srgbClr val="FFFFFF"/>
                </a:solidFill>
                <a:latin typeface="Arial"/>
                <a:ea typeface="+mn-ea"/>
                <a:cs typeface="Arial"/>
              </a:rPr>
              <a:t>Drik</a:t>
            </a:r>
            <a:r>
              <a:rPr lang="da-DK" sz="1500" b="1" i="0" kern="1200" baseline="0" dirty="0">
                <a:solidFill>
                  <a:srgbClr val="FFFFFF"/>
                </a:solidFill>
                <a:latin typeface="Arial"/>
                <a:ea typeface="+mn-ea"/>
                <a:cs typeface="Arial"/>
              </a:rPr>
              <a:t> omkring </a:t>
            </a:r>
            <a:r>
              <a:rPr lang="da-DK" sz="1500" b="1" i="0" kern="1200" dirty="0">
                <a:solidFill>
                  <a:srgbClr val="FFFFFF"/>
                </a:solidFill>
                <a:latin typeface="Arial"/>
                <a:ea typeface="+mn-ea"/>
                <a:cs typeface="Arial"/>
              </a:rPr>
              <a:t>1-1 1/2 liter væske i døgnet</a:t>
            </a:r>
            <a:r>
              <a:rPr lang="da-DK" sz="1500" b="1" i="0" kern="1200" baseline="0" dirty="0">
                <a:solidFill>
                  <a:srgbClr val="FFFFFF"/>
                </a:solidFill>
                <a:latin typeface="Arial"/>
                <a:ea typeface="+mn-ea"/>
                <a:cs typeface="Arial"/>
              </a:rPr>
              <a:t> og mere når det er varmt eller når du træner.</a:t>
            </a:r>
            <a:endParaRPr lang="da-DK" sz="1500" b="1" i="0" kern="1200" dirty="0">
              <a:solidFill>
                <a:srgbClr val="FFFFFF"/>
              </a:solidFill>
              <a:latin typeface="Arial"/>
              <a:ea typeface="+mn-ea"/>
              <a:cs typeface="Arial"/>
            </a:endParaRPr>
          </a:p>
          <a:p>
            <a:pPr marL="285750" indent="-285750">
              <a:buClrTx/>
              <a:buFont typeface="Arial"/>
              <a:buChar char="•"/>
            </a:pPr>
            <a:endParaRPr lang="da-DK" sz="1500" b="1" i="0" kern="1200" dirty="0">
              <a:solidFill>
                <a:srgbClr val="FFFFFF"/>
              </a:solidFill>
              <a:latin typeface="Arial"/>
              <a:ea typeface="+mn-ea"/>
              <a:cs typeface="Arial"/>
            </a:endParaRPr>
          </a:p>
          <a:p>
            <a:pPr marL="285750" indent="-285750">
              <a:buClrTx/>
              <a:buFont typeface="Arial"/>
              <a:buChar char="•"/>
            </a:pPr>
            <a:r>
              <a:rPr lang="da-DK" sz="1500" b="1" i="0" kern="1200" dirty="0">
                <a:solidFill>
                  <a:srgbClr val="FFFFFF"/>
                </a:solidFill>
                <a:latin typeface="Arial"/>
                <a:ea typeface="+mn-ea"/>
                <a:cs typeface="Arial"/>
              </a:rPr>
              <a:t>Vælg gerne vand fra hanen. Vand fra hanen i Danmark er rent.</a:t>
            </a:r>
          </a:p>
          <a:p>
            <a:pPr marL="285750" indent="-285750">
              <a:buClrTx/>
              <a:buFont typeface="Arial"/>
              <a:buChar char="•"/>
            </a:pPr>
            <a:endParaRPr lang="da-DK" sz="1500" b="1" i="0" kern="1200" dirty="0">
              <a:solidFill>
                <a:srgbClr val="FFFFFF"/>
              </a:solidFill>
              <a:latin typeface="Arial"/>
              <a:ea typeface="+mn-ea"/>
              <a:cs typeface="Arial"/>
            </a:endParaRPr>
          </a:p>
          <a:p>
            <a:pPr marL="285750" indent="-285750">
              <a:buClrTx/>
              <a:buFont typeface="Arial"/>
              <a:buChar char="•"/>
            </a:pPr>
            <a:r>
              <a:rPr lang="da-DK" sz="1500" b="1" i="0" kern="1200" dirty="0">
                <a:solidFill>
                  <a:srgbClr val="FFFFFF"/>
                </a:solidFill>
                <a:latin typeface="Arial"/>
                <a:ea typeface="+mn-ea"/>
                <a:cs typeface="Arial"/>
              </a:rPr>
              <a:t>Kaffe og te tæller med i dit væskeregnskab. Husk dog at spare på sukkeret og fløden.</a:t>
            </a:r>
            <a:endParaRPr lang="da-DK" sz="1500" b="1" i="0" dirty="0">
              <a:solidFill>
                <a:srgbClr val="FFFFFF"/>
              </a:solidFill>
              <a:latin typeface="Arial"/>
              <a:cs typeface="Arial"/>
            </a:endParaRPr>
          </a:p>
        </p:txBody>
      </p:sp>
      <p:sp>
        <p:nvSpPr>
          <p:cNvPr id="6" name="Tekstboks 5"/>
          <p:cNvSpPr txBox="1"/>
          <p:nvPr userDrawn="1"/>
        </p:nvSpPr>
        <p:spPr>
          <a:xfrm>
            <a:off x="11191162" y="6359854"/>
            <a:ext cx="463588" cy="369332"/>
          </a:xfrm>
          <a:prstGeom prst="rect">
            <a:avLst/>
          </a:prstGeom>
          <a:noFill/>
        </p:spPr>
        <p:txBody>
          <a:bodyPr wrap="none" rtlCol="0">
            <a:spAutoFit/>
          </a:bodyPr>
          <a:lstStyle/>
          <a:p>
            <a:fld id="{4FAB8AC2-F81D-4BF3-84DB-D211CC58C039}" type="slidenum">
              <a:rPr lang="da-DK" sz="1800" smtClean="0"/>
              <a:t>‹nr.›</a:t>
            </a:fld>
            <a:endParaRPr lang="da-DK" sz="1800" dirty="0"/>
          </a:p>
        </p:txBody>
      </p:sp>
    </p:spTree>
    <p:extLst>
      <p:ext uri="{BB962C8B-B14F-4D97-AF65-F5344CB8AC3E}">
        <p14:creationId xmlns:p14="http://schemas.microsoft.com/office/powerpoint/2010/main" val="145065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332567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57276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158963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101329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3052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68812DA-F765-4142-A6A3-A8ED7235E082}" type="datetime1">
              <a:rPr lang="en-US" smtClean="0"/>
              <a:t>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7503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383957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2/20/2025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3754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3ED0CC-082F-4160-86E5-0D6041F12778}" type="datetime1">
              <a:rPr lang="en-US" smtClean="0"/>
              <a:t>2/20/2025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5591432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A4623A-2726-4F70-8258-32010CA66351}"/>
              </a:ext>
            </a:extLst>
          </p:cNvPr>
          <p:cNvPicPr>
            <a:picLocks noChangeAspect="1"/>
          </p:cNvPicPr>
          <p:nvPr/>
        </p:nvPicPr>
        <p:blipFill rotWithShape="1">
          <a:blip r:embed="rId2">
            <a:alphaModFix amt="35000"/>
          </a:blip>
          <a:srcRect t="7384" b="8346"/>
          <a:stretch/>
        </p:blipFill>
        <p:spPr>
          <a:xfrm>
            <a:off x="20" y="6588"/>
            <a:ext cx="12191981" cy="6857990"/>
          </a:xfrm>
          <a:prstGeom prst="rect">
            <a:avLst/>
          </a:prstGeom>
        </p:spPr>
      </p:pic>
      <p:pic>
        <p:nvPicPr>
          <p:cNvPr id="11" name="Picture 10">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4AB778-3E82-F04E-AE30-F2749056EA93}"/>
              </a:ext>
            </a:extLst>
          </p:cNvPr>
          <p:cNvSpPr>
            <a:spLocks noGrp="1"/>
          </p:cNvSpPr>
          <p:nvPr>
            <p:ph type="ctrTitle"/>
          </p:nvPr>
        </p:nvSpPr>
        <p:spPr>
          <a:xfrm>
            <a:off x="1751012" y="1300785"/>
            <a:ext cx="8689976" cy="2509213"/>
          </a:xfrm>
        </p:spPr>
        <p:txBody>
          <a:bodyPr>
            <a:normAutofit/>
          </a:bodyPr>
          <a:lstStyle/>
          <a:p>
            <a:r>
              <a:rPr lang="da-DK" dirty="0"/>
              <a:t>Væskebalancen</a:t>
            </a:r>
          </a:p>
        </p:txBody>
      </p:sp>
      <p:sp>
        <p:nvSpPr>
          <p:cNvPr id="3" name="Subtitle 2">
            <a:extLst>
              <a:ext uri="{FF2B5EF4-FFF2-40B4-BE49-F238E27FC236}">
                <a16:creationId xmlns:a16="http://schemas.microsoft.com/office/drawing/2014/main" id="{C8AC736C-043D-A149-B562-4D385A3C265F}"/>
              </a:ext>
            </a:extLst>
          </p:cNvPr>
          <p:cNvSpPr>
            <a:spLocks noGrp="1"/>
          </p:cNvSpPr>
          <p:nvPr>
            <p:ph type="subTitle" idx="1"/>
          </p:nvPr>
        </p:nvSpPr>
        <p:spPr>
          <a:xfrm>
            <a:off x="1751012" y="3886200"/>
            <a:ext cx="8689976" cy="1371599"/>
          </a:xfrm>
        </p:spPr>
        <p:txBody>
          <a:bodyPr>
            <a:normAutofit/>
          </a:bodyPr>
          <a:lstStyle/>
          <a:p>
            <a:r>
              <a:rPr lang="da-DK">
                <a:solidFill>
                  <a:schemeClr val="tx1">
                    <a:lumMod val="65000"/>
                    <a:lumOff val="35000"/>
                  </a:schemeClr>
                </a:solidFill>
              </a:rPr>
              <a:t>Kend din mad</a:t>
            </a:r>
          </a:p>
        </p:txBody>
      </p:sp>
    </p:spTree>
    <p:extLst>
      <p:ext uri="{BB962C8B-B14F-4D97-AF65-F5344CB8AC3E}">
        <p14:creationId xmlns:p14="http://schemas.microsoft.com/office/powerpoint/2010/main" val="26914332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4276B8-1A41-49DE-90A7-F070B4B6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F7C92F8-CFE7-4D8A-AB04-2C4288002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hermometer">
            <a:extLst>
              <a:ext uri="{FF2B5EF4-FFF2-40B4-BE49-F238E27FC236}">
                <a16:creationId xmlns:a16="http://schemas.microsoft.com/office/drawing/2014/main" id="{C0E81DAA-3DF8-F44D-8373-CF5E927E95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1445" y="1719913"/>
            <a:ext cx="3427091" cy="3427091"/>
          </a:xfrm>
          <a:prstGeom prst="roundRect">
            <a:avLst>
              <a:gd name="adj" fmla="val 5301"/>
            </a:avLst>
          </a:prstGeom>
          <a:ln w="82550" cap="sq">
            <a:solidFill>
              <a:srgbClr val="EAEAEA"/>
            </a:solidFill>
            <a:miter lim="800000"/>
          </a:ln>
        </p:spPr>
      </p:pic>
      <p:pic>
        <p:nvPicPr>
          <p:cNvPr id="14" name="Picture 13">
            <a:extLst>
              <a:ext uri="{FF2B5EF4-FFF2-40B4-BE49-F238E27FC236}">
                <a16:creationId xmlns:a16="http://schemas.microsoft.com/office/drawing/2014/main" id="{957CD5CB-E727-4276-ADCF-AF9E5E638D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16E8B-C2F0-8B48-91AE-F41FC48E9ACA}"/>
              </a:ext>
            </a:extLst>
          </p:cNvPr>
          <p:cNvSpPr>
            <a:spLocks noGrp="1"/>
          </p:cNvSpPr>
          <p:nvPr>
            <p:ph type="title"/>
          </p:nvPr>
        </p:nvSpPr>
        <p:spPr>
          <a:xfrm>
            <a:off x="913776" y="640831"/>
            <a:ext cx="6564205" cy="1573863"/>
          </a:xfrm>
        </p:spPr>
        <p:txBody>
          <a:bodyPr>
            <a:normAutofit/>
          </a:bodyPr>
          <a:lstStyle/>
          <a:p>
            <a:r>
              <a:rPr lang="da-DK" dirty="0"/>
              <a:t>Hvorfor sveder vi?</a:t>
            </a:r>
          </a:p>
        </p:txBody>
      </p:sp>
      <p:sp>
        <p:nvSpPr>
          <p:cNvPr id="3" name="Content Placeholder 2">
            <a:extLst>
              <a:ext uri="{FF2B5EF4-FFF2-40B4-BE49-F238E27FC236}">
                <a16:creationId xmlns:a16="http://schemas.microsoft.com/office/drawing/2014/main" id="{F6AC96DE-BD6D-9547-B922-1B896030147E}"/>
              </a:ext>
            </a:extLst>
          </p:cNvPr>
          <p:cNvSpPr>
            <a:spLocks noGrp="1"/>
          </p:cNvSpPr>
          <p:nvPr>
            <p:ph idx="1"/>
          </p:nvPr>
        </p:nvSpPr>
        <p:spPr>
          <a:xfrm>
            <a:off x="913774" y="2367092"/>
            <a:ext cx="6564207" cy="3881309"/>
          </a:xfrm>
        </p:spPr>
        <p:txBody>
          <a:bodyPr>
            <a:normAutofit lnSpcReduction="10000"/>
          </a:bodyPr>
          <a:lstStyle/>
          <a:p>
            <a:pPr>
              <a:lnSpc>
                <a:spcPct val="110000"/>
              </a:lnSpc>
            </a:pPr>
            <a:r>
              <a:rPr lang="da-DK" sz="1900" dirty="0"/>
              <a:t>Sved er kroppens forsvar mod temperaturstigning </a:t>
            </a:r>
          </a:p>
          <a:p>
            <a:pPr>
              <a:lnSpc>
                <a:spcPct val="110000"/>
              </a:lnSpc>
            </a:pPr>
            <a:endParaRPr lang="da-DK" sz="1900" dirty="0"/>
          </a:p>
          <a:p>
            <a:pPr>
              <a:lnSpc>
                <a:spcPct val="110000"/>
              </a:lnSpc>
            </a:pPr>
            <a:r>
              <a:rPr lang="da-DK" sz="1900" dirty="0"/>
              <a:t>Når sved ligger på huden, vil den fordampe</a:t>
            </a:r>
          </a:p>
          <a:p>
            <a:pPr>
              <a:lnSpc>
                <a:spcPct val="110000"/>
              </a:lnSpc>
            </a:pPr>
            <a:endParaRPr lang="da-DK" sz="1900" dirty="0"/>
          </a:p>
          <a:p>
            <a:pPr>
              <a:lnSpc>
                <a:spcPct val="110000"/>
              </a:lnSpc>
            </a:pPr>
            <a:r>
              <a:rPr lang="da-DK" sz="1900" dirty="0"/>
              <a:t>Dette afkøler huden og nedsætter på sigt svedproduktionen og dermed væsketabet (grundet mindre temperaturstigning)</a:t>
            </a:r>
          </a:p>
          <a:p>
            <a:pPr>
              <a:lnSpc>
                <a:spcPct val="110000"/>
              </a:lnSpc>
            </a:pPr>
            <a:endParaRPr lang="da-DK" sz="1900" dirty="0"/>
          </a:p>
          <a:p>
            <a:pPr>
              <a:lnSpc>
                <a:spcPct val="110000"/>
              </a:lnSpc>
            </a:pPr>
            <a:r>
              <a:rPr lang="da-DK" sz="1900" dirty="0"/>
              <a:t>Drypper sveden af huden, vil du ikke få den afkølende effekt</a:t>
            </a:r>
          </a:p>
          <a:p>
            <a:pPr>
              <a:lnSpc>
                <a:spcPct val="110000"/>
              </a:lnSpc>
            </a:pPr>
            <a:endParaRPr lang="da-DK" sz="1900" dirty="0"/>
          </a:p>
        </p:txBody>
      </p:sp>
    </p:spTree>
    <p:extLst>
      <p:ext uri="{BB962C8B-B14F-4D97-AF65-F5344CB8AC3E}">
        <p14:creationId xmlns:p14="http://schemas.microsoft.com/office/powerpoint/2010/main" val="341553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206427-4810-2C47-BA63-45FDD8407CC2}"/>
              </a:ext>
            </a:extLst>
          </p:cNvPr>
          <p:cNvSpPr txBox="1"/>
          <p:nvPr/>
        </p:nvSpPr>
        <p:spPr>
          <a:xfrm>
            <a:off x="5558972" y="427263"/>
            <a:ext cx="6233758" cy="523220"/>
          </a:xfrm>
          <a:prstGeom prst="rect">
            <a:avLst/>
          </a:prstGeom>
          <a:noFill/>
        </p:spPr>
        <p:txBody>
          <a:bodyPr wrap="none" rtlCol="0">
            <a:spAutoFit/>
          </a:bodyPr>
          <a:lstStyle/>
          <a:p>
            <a:r>
              <a:rPr lang="da-DK" sz="2800" b="1" dirty="0"/>
              <a:t>Hvad sker der hvis man ikke kan svede?</a:t>
            </a:r>
          </a:p>
        </p:txBody>
      </p:sp>
      <p:pic>
        <p:nvPicPr>
          <p:cNvPr id="10" name="Picture 9">
            <a:extLst>
              <a:ext uri="{FF2B5EF4-FFF2-40B4-BE49-F238E27FC236}">
                <a16:creationId xmlns:a16="http://schemas.microsoft.com/office/drawing/2014/main" id="{36BDA640-BABD-E249-B775-F43399699CF1}"/>
              </a:ext>
            </a:extLst>
          </p:cNvPr>
          <p:cNvPicPr>
            <a:picLocks noChangeAspect="1"/>
          </p:cNvPicPr>
          <p:nvPr/>
        </p:nvPicPr>
        <p:blipFill>
          <a:blip r:embed="rId3"/>
          <a:stretch>
            <a:fillRect/>
          </a:stretch>
        </p:blipFill>
        <p:spPr>
          <a:xfrm>
            <a:off x="5558972" y="2873828"/>
            <a:ext cx="6426604" cy="3614965"/>
          </a:xfrm>
          <a:prstGeom prst="rect">
            <a:avLst/>
          </a:prstGeom>
        </p:spPr>
      </p:pic>
      <p:sp>
        <p:nvSpPr>
          <p:cNvPr id="11" name="TextBox 10">
            <a:extLst>
              <a:ext uri="{FF2B5EF4-FFF2-40B4-BE49-F238E27FC236}">
                <a16:creationId xmlns:a16="http://schemas.microsoft.com/office/drawing/2014/main" id="{4F556CBC-EC17-8F43-94A2-6E161FD1C84B}"/>
              </a:ext>
            </a:extLst>
          </p:cNvPr>
          <p:cNvSpPr txBox="1"/>
          <p:nvPr/>
        </p:nvSpPr>
        <p:spPr>
          <a:xfrm>
            <a:off x="8069943" y="6488668"/>
            <a:ext cx="2741969" cy="369332"/>
          </a:xfrm>
          <a:prstGeom prst="rect">
            <a:avLst/>
          </a:prstGeom>
          <a:noFill/>
        </p:spPr>
        <p:txBody>
          <a:bodyPr wrap="none" rtlCol="0">
            <a:spAutoFit/>
          </a:bodyPr>
          <a:lstStyle/>
          <a:p>
            <a:r>
              <a:rPr lang="da-DK" dirty="0"/>
              <a:t>Kilde: </a:t>
            </a:r>
            <a:r>
              <a:rPr lang="da-DK" dirty="0" err="1"/>
              <a:t>Fiann</a:t>
            </a:r>
            <a:r>
              <a:rPr lang="da-DK" dirty="0"/>
              <a:t> Paul, </a:t>
            </a:r>
            <a:r>
              <a:rPr lang="da-DK" dirty="0" err="1"/>
              <a:t>Tedx</a:t>
            </a:r>
            <a:r>
              <a:rPr lang="da-DK" dirty="0"/>
              <a:t> Talk </a:t>
            </a:r>
          </a:p>
        </p:txBody>
      </p:sp>
      <p:pic>
        <p:nvPicPr>
          <p:cNvPr id="14" name="Picture 13">
            <a:extLst>
              <a:ext uri="{FF2B5EF4-FFF2-40B4-BE49-F238E27FC236}">
                <a16:creationId xmlns:a16="http://schemas.microsoft.com/office/drawing/2014/main" id="{8FEF5B55-00F3-0B4A-9EC8-89F2454DAAAD}"/>
              </a:ext>
            </a:extLst>
          </p:cNvPr>
          <p:cNvPicPr>
            <a:picLocks noChangeAspect="1"/>
          </p:cNvPicPr>
          <p:nvPr/>
        </p:nvPicPr>
        <p:blipFill>
          <a:blip r:embed="rId4"/>
          <a:stretch>
            <a:fillRect/>
          </a:stretch>
        </p:blipFill>
        <p:spPr>
          <a:xfrm>
            <a:off x="424543" y="1253979"/>
            <a:ext cx="7064829" cy="1393590"/>
          </a:xfrm>
          <a:prstGeom prst="rect">
            <a:avLst/>
          </a:prstGeom>
        </p:spPr>
      </p:pic>
      <p:sp>
        <p:nvSpPr>
          <p:cNvPr id="15" name="TextBox 14">
            <a:extLst>
              <a:ext uri="{FF2B5EF4-FFF2-40B4-BE49-F238E27FC236}">
                <a16:creationId xmlns:a16="http://schemas.microsoft.com/office/drawing/2014/main" id="{56F1ACA9-6227-F740-820E-0E6D74A803F3}"/>
              </a:ext>
            </a:extLst>
          </p:cNvPr>
          <p:cNvSpPr txBox="1"/>
          <p:nvPr/>
        </p:nvSpPr>
        <p:spPr>
          <a:xfrm>
            <a:off x="2743200" y="2647569"/>
            <a:ext cx="1889620" cy="369332"/>
          </a:xfrm>
          <a:prstGeom prst="rect">
            <a:avLst/>
          </a:prstGeom>
          <a:noFill/>
        </p:spPr>
        <p:txBody>
          <a:bodyPr wrap="none" rtlCol="0">
            <a:spAutoFit/>
          </a:bodyPr>
          <a:lstStyle/>
          <a:p>
            <a:r>
              <a:rPr lang="da-DK" dirty="0"/>
              <a:t>Kilde: </a:t>
            </a:r>
            <a:r>
              <a:rPr lang="da-DK" dirty="0" err="1"/>
              <a:t>Samvirke.dk</a:t>
            </a:r>
            <a:endParaRPr lang="da-DK" dirty="0"/>
          </a:p>
        </p:txBody>
      </p:sp>
    </p:spTree>
    <p:extLst>
      <p:ext uri="{BB962C8B-B14F-4D97-AF65-F5344CB8AC3E}">
        <p14:creationId xmlns:p14="http://schemas.microsoft.com/office/powerpoint/2010/main" val="368597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0000">
              <a:schemeClr val="bg1">
                <a:lumMod val="9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9D52-6F03-1E42-8644-DAB179FEABBF}"/>
              </a:ext>
            </a:extLst>
          </p:cNvPr>
          <p:cNvSpPr>
            <a:spLocks noGrp="1"/>
          </p:cNvSpPr>
          <p:nvPr>
            <p:ph type="title"/>
          </p:nvPr>
        </p:nvSpPr>
        <p:spPr/>
        <p:txBody>
          <a:bodyPr/>
          <a:lstStyle/>
          <a:p>
            <a:r>
              <a:rPr lang="da-DK" dirty="0"/>
              <a:t>Hvad sker der hvis vi ikke drikker nok vand?</a:t>
            </a:r>
          </a:p>
        </p:txBody>
      </p:sp>
      <p:pic>
        <p:nvPicPr>
          <p:cNvPr id="5" name="Picture 4">
            <a:extLst>
              <a:ext uri="{FF2B5EF4-FFF2-40B4-BE49-F238E27FC236}">
                <a16:creationId xmlns:a16="http://schemas.microsoft.com/office/drawing/2014/main" id="{3EAFB153-8808-9C49-B551-E4D4AA3EF6FF}"/>
              </a:ext>
            </a:extLst>
          </p:cNvPr>
          <p:cNvPicPr>
            <a:picLocks noChangeAspect="1"/>
          </p:cNvPicPr>
          <p:nvPr/>
        </p:nvPicPr>
        <p:blipFill rotWithShape="1">
          <a:blip r:embed="rId3"/>
          <a:srcRect b="78708"/>
          <a:stretch/>
        </p:blipFill>
        <p:spPr>
          <a:xfrm>
            <a:off x="6859461" y="3520980"/>
            <a:ext cx="4906879" cy="850723"/>
          </a:xfrm>
          <a:prstGeom prst="rect">
            <a:avLst/>
          </a:prstGeom>
        </p:spPr>
      </p:pic>
      <p:sp>
        <p:nvSpPr>
          <p:cNvPr id="6" name="TextBox 5">
            <a:extLst>
              <a:ext uri="{FF2B5EF4-FFF2-40B4-BE49-F238E27FC236}">
                <a16:creationId xmlns:a16="http://schemas.microsoft.com/office/drawing/2014/main" id="{78D00DCD-EEBA-EE49-85BE-E37A9B46125E}"/>
              </a:ext>
            </a:extLst>
          </p:cNvPr>
          <p:cNvSpPr txBox="1"/>
          <p:nvPr/>
        </p:nvSpPr>
        <p:spPr>
          <a:xfrm>
            <a:off x="8548804" y="6208805"/>
            <a:ext cx="1300228" cy="307777"/>
          </a:xfrm>
          <a:prstGeom prst="rect">
            <a:avLst/>
          </a:prstGeom>
          <a:noFill/>
        </p:spPr>
        <p:txBody>
          <a:bodyPr wrap="none" rtlCol="0">
            <a:spAutoFit/>
          </a:bodyPr>
          <a:lstStyle/>
          <a:p>
            <a:r>
              <a:rPr lang="da-DK" sz="1400" dirty="0" err="1"/>
              <a:t>Ekstrabladet.dk</a:t>
            </a:r>
            <a:endParaRPr lang="da-DK" sz="1400" dirty="0"/>
          </a:p>
        </p:txBody>
      </p:sp>
      <p:sp>
        <p:nvSpPr>
          <p:cNvPr id="9" name="TextBox 8">
            <a:extLst>
              <a:ext uri="{FF2B5EF4-FFF2-40B4-BE49-F238E27FC236}">
                <a16:creationId xmlns:a16="http://schemas.microsoft.com/office/drawing/2014/main" id="{4DD5F0A6-71DB-1B40-A03F-0B772051ED78}"/>
              </a:ext>
            </a:extLst>
          </p:cNvPr>
          <p:cNvSpPr txBox="1"/>
          <p:nvPr/>
        </p:nvSpPr>
        <p:spPr>
          <a:xfrm>
            <a:off x="789739" y="3812384"/>
            <a:ext cx="5434501" cy="400110"/>
          </a:xfrm>
          <a:prstGeom prst="rect">
            <a:avLst/>
          </a:prstGeom>
          <a:noFill/>
        </p:spPr>
        <p:txBody>
          <a:bodyPr wrap="none" rtlCol="0">
            <a:spAutoFit/>
          </a:bodyPr>
          <a:lstStyle/>
          <a:p>
            <a:r>
              <a:rPr lang="da-DK" sz="2000" dirty="0"/>
              <a:t>Ekstrem dehydrering kan medførere overophedning</a:t>
            </a:r>
          </a:p>
        </p:txBody>
      </p:sp>
    </p:spTree>
    <p:extLst>
      <p:ext uri="{BB962C8B-B14F-4D97-AF65-F5344CB8AC3E}">
        <p14:creationId xmlns:p14="http://schemas.microsoft.com/office/powerpoint/2010/main" val="53113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389FC57F-1EF4-7740-B6E5-FE3727C3E48F}"/>
              </a:ext>
            </a:extLst>
          </p:cNvPr>
          <p:cNvSpPr>
            <a:spLocks noGrp="1"/>
          </p:cNvSpPr>
          <p:nvPr>
            <p:ph type="title"/>
          </p:nvPr>
        </p:nvSpPr>
        <p:spPr>
          <a:xfrm>
            <a:off x="641074" y="1419900"/>
            <a:ext cx="2844002" cy="4018201"/>
          </a:xfrm>
        </p:spPr>
        <p:txBody>
          <a:bodyPr>
            <a:normAutofit/>
          </a:bodyPr>
          <a:lstStyle/>
          <a:p>
            <a:pPr algn="l"/>
            <a:r>
              <a:rPr lang="da-DK" sz="3400"/>
              <a:t>Dehydrering</a:t>
            </a:r>
          </a:p>
        </p:txBody>
      </p:sp>
      <p:sp>
        <p:nvSpPr>
          <p:cNvPr id="3" name="Content Placeholder 2">
            <a:extLst>
              <a:ext uri="{FF2B5EF4-FFF2-40B4-BE49-F238E27FC236}">
                <a16:creationId xmlns:a16="http://schemas.microsoft.com/office/drawing/2014/main" id="{00F13896-66A5-3B45-8030-CCDF13EF3FFD}"/>
              </a:ext>
            </a:extLst>
          </p:cNvPr>
          <p:cNvSpPr>
            <a:spLocks noGrp="1"/>
          </p:cNvSpPr>
          <p:nvPr>
            <p:ph idx="1"/>
          </p:nvPr>
        </p:nvSpPr>
        <p:spPr>
          <a:xfrm>
            <a:off x="4634794" y="-620919"/>
            <a:ext cx="6576591" cy="4470850"/>
          </a:xfrm>
        </p:spPr>
        <p:txBody>
          <a:bodyPr anchor="ctr">
            <a:normAutofit/>
          </a:bodyPr>
          <a:lstStyle/>
          <a:p>
            <a:r>
              <a:rPr lang="da-DK" dirty="0"/>
              <a:t>Det anbefales, at man ikke taber mere end 2% af sin kropsvægt under fysisk aktivitet, eftersom det kan have konsekvenser for fysisk præstation og koncentrationsevne</a:t>
            </a:r>
          </a:p>
          <a:p>
            <a:endParaRPr lang="da-DK" dirty="0"/>
          </a:p>
          <a:p>
            <a:endParaRPr lang="da-DK" dirty="0"/>
          </a:p>
          <a:p>
            <a:endParaRPr lang="da-DK" dirty="0"/>
          </a:p>
        </p:txBody>
      </p:sp>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Rectangle 3">
            <a:extLst>
              <a:ext uri="{FF2B5EF4-FFF2-40B4-BE49-F238E27FC236}">
                <a16:creationId xmlns:a16="http://schemas.microsoft.com/office/drawing/2014/main" id="{59E6E1C2-D80C-4547-B5DE-FFF28AB896DC}"/>
              </a:ext>
            </a:extLst>
          </p:cNvPr>
          <p:cNvSpPr/>
          <p:nvPr/>
        </p:nvSpPr>
        <p:spPr>
          <a:xfrm>
            <a:off x="8190638" y="3429000"/>
            <a:ext cx="3595606" cy="16273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a-DK" dirty="0"/>
              <a:t>Vejer du 60 kg svarer 2% dehydrering til 1,2 L vandtab</a:t>
            </a:r>
          </a:p>
        </p:txBody>
      </p:sp>
      <p:pic>
        <p:nvPicPr>
          <p:cNvPr id="14" name="Picture 2" descr="C:\Users\abmo\Desktop\unnumbered_figure_25.1.jpg">
            <a:extLst>
              <a:ext uri="{FF2B5EF4-FFF2-40B4-BE49-F238E27FC236}">
                <a16:creationId xmlns:a16="http://schemas.microsoft.com/office/drawing/2014/main" id="{DB0DB419-8A38-4644-A3B8-026462B65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897" y="1615093"/>
            <a:ext cx="3276205" cy="5240572"/>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EFED8639-56F9-8949-B42B-21DD5E373F1E}"/>
              </a:ext>
            </a:extLst>
          </p:cNvPr>
          <p:cNvSpPr/>
          <p:nvPr/>
        </p:nvSpPr>
        <p:spPr>
          <a:xfrm>
            <a:off x="4664974" y="6308069"/>
            <a:ext cx="3069127" cy="202592"/>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7" name="Frame 16">
            <a:extLst>
              <a:ext uri="{FF2B5EF4-FFF2-40B4-BE49-F238E27FC236}">
                <a16:creationId xmlns:a16="http://schemas.microsoft.com/office/drawing/2014/main" id="{669D9046-C0E2-A24B-98E3-47D7CCBFD89E}"/>
              </a:ext>
            </a:extLst>
          </p:cNvPr>
          <p:cNvSpPr/>
          <p:nvPr/>
        </p:nvSpPr>
        <p:spPr>
          <a:xfrm>
            <a:off x="4664976" y="5789266"/>
            <a:ext cx="2916923" cy="166866"/>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8" name="Frame 17">
            <a:extLst>
              <a:ext uri="{FF2B5EF4-FFF2-40B4-BE49-F238E27FC236}">
                <a16:creationId xmlns:a16="http://schemas.microsoft.com/office/drawing/2014/main" id="{E565518A-EFAA-204E-A521-8734BB8A61EA}"/>
              </a:ext>
            </a:extLst>
          </p:cNvPr>
          <p:cNvSpPr/>
          <p:nvPr/>
        </p:nvSpPr>
        <p:spPr>
          <a:xfrm>
            <a:off x="4664975" y="4516568"/>
            <a:ext cx="2916924" cy="166866"/>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9" name="Frame 18">
            <a:extLst>
              <a:ext uri="{FF2B5EF4-FFF2-40B4-BE49-F238E27FC236}">
                <a16:creationId xmlns:a16="http://schemas.microsoft.com/office/drawing/2014/main" id="{41730A46-1BFB-B64C-9C93-79B9AF696DDE}"/>
              </a:ext>
            </a:extLst>
          </p:cNvPr>
          <p:cNvSpPr/>
          <p:nvPr/>
        </p:nvSpPr>
        <p:spPr>
          <a:xfrm>
            <a:off x="4669133" y="3241586"/>
            <a:ext cx="2912766" cy="166866"/>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69069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1000">
              <a:schemeClr val="bg1"/>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ED5D-530A-964F-9E10-82AE6D30F0E3}"/>
              </a:ext>
            </a:extLst>
          </p:cNvPr>
          <p:cNvSpPr>
            <a:spLocks noGrp="1"/>
          </p:cNvSpPr>
          <p:nvPr>
            <p:ph type="title"/>
          </p:nvPr>
        </p:nvSpPr>
        <p:spPr/>
        <p:txBody>
          <a:bodyPr/>
          <a:lstStyle/>
          <a:p>
            <a:endParaRPr lang="da-DK"/>
          </a:p>
        </p:txBody>
      </p:sp>
      <p:pic>
        <p:nvPicPr>
          <p:cNvPr id="5" name="Content Placeholder 4">
            <a:extLst>
              <a:ext uri="{FF2B5EF4-FFF2-40B4-BE49-F238E27FC236}">
                <a16:creationId xmlns:a16="http://schemas.microsoft.com/office/drawing/2014/main" id="{0D372453-06FC-B84A-B972-6103F5A8E96E}"/>
              </a:ext>
            </a:extLst>
          </p:cNvPr>
          <p:cNvPicPr>
            <a:picLocks noGrp="1" noChangeAspect="1"/>
          </p:cNvPicPr>
          <p:nvPr>
            <p:ph idx="1"/>
          </p:nvPr>
        </p:nvPicPr>
        <p:blipFill>
          <a:blip r:embed="rId3"/>
          <a:stretch>
            <a:fillRect/>
          </a:stretch>
        </p:blipFill>
        <p:spPr>
          <a:xfrm>
            <a:off x="2326642" y="937572"/>
            <a:ext cx="7538715" cy="4599398"/>
          </a:xfrm>
        </p:spPr>
      </p:pic>
    </p:spTree>
    <p:extLst>
      <p:ext uri="{BB962C8B-B14F-4D97-AF65-F5344CB8AC3E}">
        <p14:creationId xmlns:p14="http://schemas.microsoft.com/office/powerpoint/2010/main" val="105977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1CDE9"/>
            </a:gs>
            <a:gs pos="96000">
              <a:schemeClr val="bg1"/>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6924-0867-D54D-A3F2-B8C85AC4FB48}"/>
              </a:ext>
            </a:extLst>
          </p:cNvPr>
          <p:cNvSpPr>
            <a:spLocks noGrp="1"/>
          </p:cNvSpPr>
          <p:nvPr>
            <p:ph type="title"/>
          </p:nvPr>
        </p:nvSpPr>
        <p:spPr>
          <a:xfrm>
            <a:off x="913774" y="0"/>
            <a:ext cx="10364451" cy="1596177"/>
          </a:xfrm>
        </p:spPr>
        <p:txBody>
          <a:bodyPr/>
          <a:lstStyle/>
          <a:p>
            <a:r>
              <a:rPr lang="da-DK" dirty="0"/>
              <a:t>Væsketab og træningsintensitet</a:t>
            </a:r>
          </a:p>
        </p:txBody>
      </p:sp>
      <p:pic>
        <p:nvPicPr>
          <p:cNvPr id="4" name="Content Placeholder 3" descr="Side 27">
            <a:extLst>
              <a:ext uri="{FF2B5EF4-FFF2-40B4-BE49-F238E27FC236}">
                <a16:creationId xmlns:a16="http://schemas.microsoft.com/office/drawing/2014/main" id="{AADA2E43-1A72-8942-9A63-3483CF017A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5981" y="1234297"/>
            <a:ext cx="7920038" cy="528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282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C9FF-C60D-7147-8F0C-A59D85CB129F}"/>
              </a:ext>
            </a:extLst>
          </p:cNvPr>
          <p:cNvSpPr>
            <a:spLocks noGrp="1"/>
          </p:cNvSpPr>
          <p:nvPr>
            <p:ph type="title"/>
          </p:nvPr>
        </p:nvSpPr>
        <p:spPr/>
        <p:txBody>
          <a:bodyPr/>
          <a:lstStyle/>
          <a:p>
            <a:endParaRPr lang="da-DK" dirty="0"/>
          </a:p>
        </p:txBody>
      </p:sp>
      <p:sp>
        <p:nvSpPr>
          <p:cNvPr id="3" name="Content Placeholder 2">
            <a:extLst>
              <a:ext uri="{FF2B5EF4-FFF2-40B4-BE49-F238E27FC236}">
                <a16:creationId xmlns:a16="http://schemas.microsoft.com/office/drawing/2014/main" id="{36A63C07-A499-8948-BE62-08DFC2541BCB}"/>
              </a:ext>
            </a:extLst>
          </p:cNvPr>
          <p:cNvSpPr>
            <a:spLocks noGrp="1"/>
          </p:cNvSpPr>
          <p:nvPr>
            <p:ph idx="1"/>
          </p:nvPr>
        </p:nvSpPr>
        <p:spPr/>
        <p:txBody>
          <a:bodyPr/>
          <a:lstStyle/>
          <a:p>
            <a:endParaRPr lang="da-DK" dirty="0"/>
          </a:p>
        </p:txBody>
      </p:sp>
      <p:pic>
        <p:nvPicPr>
          <p:cNvPr id="4" name="Picture 2051" descr="C:\Documents and Settings\MH19\Dokumenter\væske.jpg">
            <a:extLst>
              <a:ext uri="{FF2B5EF4-FFF2-40B4-BE49-F238E27FC236}">
                <a16:creationId xmlns:a16="http://schemas.microsoft.com/office/drawing/2014/main" id="{B59CFCBD-10F2-B449-AC5D-D0C79AA1A317}"/>
              </a:ext>
            </a:extLst>
          </p:cNvPr>
          <p:cNvPicPr>
            <a:picLocks noChangeAspect="1" noChangeArrowheads="1"/>
          </p:cNvPicPr>
          <p:nvPr/>
        </p:nvPicPr>
        <p:blipFill>
          <a:blip r:embed="rId3">
            <a:lum bright="-40000" contrast="60000"/>
            <a:extLst>
              <a:ext uri="{28A0092B-C50C-407E-A947-70E740481C1C}">
                <a14:useLocalDpi xmlns:a14="http://schemas.microsoft.com/office/drawing/2010/main" val="0"/>
              </a:ext>
            </a:extLst>
          </a:blip>
          <a:srcRect t="8398"/>
          <a:stretch>
            <a:fillRect/>
          </a:stretch>
        </p:blipFill>
        <p:spPr bwMode="auto">
          <a:xfrm>
            <a:off x="3156857" y="454499"/>
            <a:ext cx="5878285" cy="544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52">
            <a:extLst>
              <a:ext uri="{FF2B5EF4-FFF2-40B4-BE49-F238E27FC236}">
                <a16:creationId xmlns:a16="http://schemas.microsoft.com/office/drawing/2014/main" id="{3263B0FF-AD97-E142-8401-5D02EE954888}"/>
              </a:ext>
            </a:extLst>
          </p:cNvPr>
          <p:cNvSpPr txBox="1">
            <a:spLocks noChangeArrowheads="1"/>
          </p:cNvSpPr>
          <p:nvPr/>
        </p:nvSpPr>
        <p:spPr bwMode="auto">
          <a:xfrm>
            <a:off x="4571999" y="6151987"/>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da-DK" sz="1800" dirty="0" err="1">
                <a:solidFill>
                  <a:srgbClr val="000000"/>
                </a:solidFill>
                <a:latin typeface="Arial" pitchFamily="34" charset="0"/>
              </a:rPr>
              <a:t>Coyle</a:t>
            </a:r>
            <a:r>
              <a:rPr lang="da-DK" sz="1800" dirty="0">
                <a:solidFill>
                  <a:srgbClr val="000000"/>
                </a:solidFill>
                <a:latin typeface="Arial" pitchFamily="34" charset="0"/>
              </a:rPr>
              <a:t> EF, J sports </a:t>
            </a:r>
            <a:r>
              <a:rPr lang="da-DK" sz="1800" dirty="0" err="1">
                <a:solidFill>
                  <a:srgbClr val="000000"/>
                </a:solidFill>
                <a:latin typeface="Arial" pitchFamily="34" charset="0"/>
              </a:rPr>
              <a:t>sci</a:t>
            </a:r>
            <a:r>
              <a:rPr lang="da-DK" sz="1800" dirty="0">
                <a:solidFill>
                  <a:srgbClr val="000000"/>
                </a:solidFill>
                <a:latin typeface="Arial" pitchFamily="34" charset="0"/>
              </a:rPr>
              <a:t> 2004</a:t>
            </a:r>
          </a:p>
        </p:txBody>
      </p:sp>
    </p:spTree>
    <p:extLst>
      <p:ext uri="{BB962C8B-B14F-4D97-AF65-F5344CB8AC3E}">
        <p14:creationId xmlns:p14="http://schemas.microsoft.com/office/powerpoint/2010/main" val="376511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20" name="Picture 19">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2" name="Picture 21">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4" name="Picture 23">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a:extLst>
              <a:ext uri="{FF2B5EF4-FFF2-40B4-BE49-F238E27FC236}">
                <a16:creationId xmlns:a16="http://schemas.microsoft.com/office/drawing/2014/main" id="{A8E813DD-EC13-9F49-B07E-45FBD3EF7BF8}"/>
              </a:ext>
            </a:extLst>
          </p:cNvPr>
          <p:cNvSpPr>
            <a:spLocks noGrp="1"/>
          </p:cNvSpPr>
          <p:nvPr>
            <p:ph type="title"/>
          </p:nvPr>
        </p:nvSpPr>
        <p:spPr>
          <a:xfrm>
            <a:off x="979715" y="4505099"/>
            <a:ext cx="10552922" cy="1844385"/>
          </a:xfrm>
        </p:spPr>
        <p:txBody>
          <a:bodyPr vert="horz" lIns="91440" tIns="45720" rIns="91440" bIns="45720" rtlCol="0" anchor="b">
            <a:normAutofit/>
          </a:bodyPr>
          <a:lstStyle/>
          <a:p>
            <a:r>
              <a:rPr lang="en-US" sz="4000" dirty="0" err="1"/>
              <a:t>Hvad</a:t>
            </a:r>
            <a:r>
              <a:rPr lang="en-US" sz="4000" dirty="0"/>
              <a:t> </a:t>
            </a:r>
            <a:r>
              <a:rPr lang="en-US" sz="4000" dirty="0" err="1"/>
              <a:t>er</a:t>
            </a:r>
            <a:r>
              <a:rPr lang="en-US" sz="4000" dirty="0"/>
              <a:t> det, der </a:t>
            </a:r>
            <a:r>
              <a:rPr lang="en-US" sz="4000" dirty="0" err="1"/>
              <a:t>sker</a:t>
            </a:r>
            <a:r>
              <a:rPr lang="en-US" sz="4000" dirty="0"/>
              <a:t> under </a:t>
            </a:r>
            <a:r>
              <a:rPr lang="en-US" sz="4000" dirty="0" err="1"/>
              <a:t>dehydrering</a:t>
            </a:r>
            <a:r>
              <a:rPr lang="en-US" sz="4000" dirty="0"/>
              <a:t>?</a:t>
            </a:r>
          </a:p>
        </p:txBody>
      </p:sp>
      <p:cxnSp>
        <p:nvCxnSpPr>
          <p:cNvPr id="13" name="Curved Connector 12">
            <a:extLst>
              <a:ext uri="{FF2B5EF4-FFF2-40B4-BE49-F238E27FC236}">
                <a16:creationId xmlns:a16="http://schemas.microsoft.com/office/drawing/2014/main" id="{EE7CDC92-C9C2-424E-B259-765D8647BB8D}"/>
              </a:ext>
            </a:extLst>
          </p:cNvPr>
          <p:cNvCxnSpPr>
            <a:cxnSpLocks/>
          </p:cNvCxnSpPr>
          <p:nvPr/>
        </p:nvCxnSpPr>
        <p:spPr>
          <a:xfrm rot="10800000">
            <a:off x="522515" y="2682706"/>
            <a:ext cx="2299191" cy="1691738"/>
          </a:xfrm>
          <a:prstGeom prst="curvedConnector3">
            <a:avLst>
              <a:gd name="adj1" fmla="val 50000"/>
            </a:avLst>
          </a:prstGeom>
          <a:ln w="1936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53EC8B-41B4-DB4C-8615-171F65E39B93}"/>
              </a:ext>
            </a:extLst>
          </p:cNvPr>
          <p:cNvSpPr txBox="1"/>
          <p:nvPr/>
        </p:nvSpPr>
        <p:spPr>
          <a:xfrm>
            <a:off x="476939" y="4402965"/>
            <a:ext cx="2331279" cy="923330"/>
          </a:xfrm>
          <a:prstGeom prst="rect">
            <a:avLst/>
          </a:prstGeom>
          <a:noFill/>
        </p:spPr>
        <p:txBody>
          <a:bodyPr wrap="none" rtlCol="0">
            <a:spAutoFit/>
          </a:bodyPr>
          <a:lstStyle/>
          <a:p>
            <a:pPr algn="ctr"/>
            <a:r>
              <a:rPr lang="da-DK" dirty="0"/>
              <a:t>Blodet indeholder vand</a:t>
            </a:r>
          </a:p>
          <a:p>
            <a:pPr algn="ctr"/>
            <a:r>
              <a:rPr lang="da-DK" dirty="0"/>
              <a:t>= Plasma</a:t>
            </a:r>
          </a:p>
          <a:p>
            <a:pPr algn="ctr"/>
            <a:endParaRPr lang="da-DK" dirty="0"/>
          </a:p>
        </p:txBody>
      </p:sp>
      <p:pic>
        <p:nvPicPr>
          <p:cNvPr id="17" name="Graphic 16" descr="Cycling">
            <a:extLst>
              <a:ext uri="{FF2B5EF4-FFF2-40B4-BE49-F238E27FC236}">
                <a16:creationId xmlns:a16="http://schemas.microsoft.com/office/drawing/2014/main" id="{55ECFA55-EB43-2348-B334-02931B2E5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5355" y="2872743"/>
            <a:ext cx="914400" cy="914400"/>
          </a:xfrm>
          <a:prstGeom prst="rect">
            <a:avLst/>
          </a:prstGeom>
        </p:spPr>
      </p:pic>
      <p:pic>
        <p:nvPicPr>
          <p:cNvPr id="19" name="Graphic 18" descr="Water">
            <a:extLst>
              <a:ext uri="{FF2B5EF4-FFF2-40B4-BE49-F238E27FC236}">
                <a16:creationId xmlns:a16="http://schemas.microsoft.com/office/drawing/2014/main" id="{0EE052B3-197C-E349-9AD7-DEAA090713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5635" y="3285479"/>
            <a:ext cx="292844" cy="292844"/>
          </a:xfrm>
          <a:prstGeom prst="rect">
            <a:avLst/>
          </a:prstGeom>
        </p:spPr>
      </p:pic>
      <p:pic>
        <p:nvPicPr>
          <p:cNvPr id="21" name="Graphic 20" descr="Water">
            <a:extLst>
              <a:ext uri="{FF2B5EF4-FFF2-40B4-BE49-F238E27FC236}">
                <a16:creationId xmlns:a16="http://schemas.microsoft.com/office/drawing/2014/main" id="{572C8B75-579F-B04C-BD80-192B6F1FE0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9755" y="3285479"/>
            <a:ext cx="292844" cy="292844"/>
          </a:xfrm>
          <a:prstGeom prst="rect">
            <a:avLst/>
          </a:prstGeom>
        </p:spPr>
      </p:pic>
      <p:pic>
        <p:nvPicPr>
          <p:cNvPr id="23" name="Graphic 22" descr="Water">
            <a:extLst>
              <a:ext uri="{FF2B5EF4-FFF2-40B4-BE49-F238E27FC236}">
                <a16:creationId xmlns:a16="http://schemas.microsoft.com/office/drawing/2014/main" id="{3A6AABC5-51B1-644E-B31B-B3C9F0386F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97695" y="3097417"/>
            <a:ext cx="292844" cy="292844"/>
          </a:xfrm>
          <a:prstGeom prst="rect">
            <a:avLst/>
          </a:prstGeom>
        </p:spPr>
      </p:pic>
      <p:sp>
        <p:nvSpPr>
          <p:cNvPr id="25" name="Right Arrow 24">
            <a:extLst>
              <a:ext uri="{FF2B5EF4-FFF2-40B4-BE49-F238E27FC236}">
                <a16:creationId xmlns:a16="http://schemas.microsoft.com/office/drawing/2014/main" id="{0ADF8B82-950B-CA40-8E5C-22F0E7CEEB6D}"/>
              </a:ext>
            </a:extLst>
          </p:cNvPr>
          <p:cNvSpPr/>
          <p:nvPr/>
        </p:nvSpPr>
        <p:spPr>
          <a:xfrm rot="19564379">
            <a:off x="4657687" y="2776222"/>
            <a:ext cx="469231" cy="2427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solidFill>
                  <a:sysClr val="windowText" lastClr="000000"/>
                </a:solidFill>
              </a:ln>
            </a:endParaRPr>
          </a:p>
        </p:txBody>
      </p:sp>
      <p:pic>
        <p:nvPicPr>
          <p:cNvPr id="26" name="Graphic 25" descr="Water">
            <a:extLst>
              <a:ext uri="{FF2B5EF4-FFF2-40B4-BE49-F238E27FC236}">
                <a16:creationId xmlns:a16="http://schemas.microsoft.com/office/drawing/2014/main" id="{32B37BC6-AAD3-7D40-8DE2-A23E1BD26A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40421" y="4158456"/>
            <a:ext cx="204922" cy="204922"/>
          </a:xfrm>
          <a:prstGeom prst="rect">
            <a:avLst/>
          </a:prstGeom>
        </p:spPr>
      </p:pic>
      <p:pic>
        <p:nvPicPr>
          <p:cNvPr id="27" name="Graphic 26" descr="Water">
            <a:extLst>
              <a:ext uri="{FF2B5EF4-FFF2-40B4-BE49-F238E27FC236}">
                <a16:creationId xmlns:a16="http://schemas.microsoft.com/office/drawing/2014/main" id="{6449DDD9-B121-D74F-8F96-D7A641FC9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54616" y="4009101"/>
            <a:ext cx="194206" cy="194206"/>
          </a:xfrm>
          <a:prstGeom prst="rect">
            <a:avLst/>
          </a:prstGeom>
        </p:spPr>
      </p:pic>
      <p:pic>
        <p:nvPicPr>
          <p:cNvPr id="28" name="Graphic 27" descr="Water">
            <a:extLst>
              <a:ext uri="{FF2B5EF4-FFF2-40B4-BE49-F238E27FC236}">
                <a16:creationId xmlns:a16="http://schemas.microsoft.com/office/drawing/2014/main" id="{BF7C48A5-F9A8-904C-866F-A0A85CFCE2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0844" y="3802377"/>
            <a:ext cx="194206" cy="194206"/>
          </a:xfrm>
          <a:prstGeom prst="rect">
            <a:avLst/>
          </a:prstGeom>
        </p:spPr>
      </p:pic>
      <p:pic>
        <p:nvPicPr>
          <p:cNvPr id="29" name="Graphic 28" descr="Water">
            <a:extLst>
              <a:ext uri="{FF2B5EF4-FFF2-40B4-BE49-F238E27FC236}">
                <a16:creationId xmlns:a16="http://schemas.microsoft.com/office/drawing/2014/main" id="{A68438F2-AC5A-5849-A3C1-06BF4E2F8D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68022" y="4231719"/>
            <a:ext cx="194206" cy="194206"/>
          </a:xfrm>
          <a:prstGeom prst="rect">
            <a:avLst/>
          </a:prstGeom>
        </p:spPr>
      </p:pic>
      <p:pic>
        <p:nvPicPr>
          <p:cNvPr id="30" name="Graphic 29" descr="Cycling">
            <a:extLst>
              <a:ext uri="{FF2B5EF4-FFF2-40B4-BE49-F238E27FC236}">
                <a16:creationId xmlns:a16="http://schemas.microsoft.com/office/drawing/2014/main" id="{6A984F0F-2E18-7143-93E9-F914377B52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8072" y="1667074"/>
            <a:ext cx="914400" cy="914400"/>
          </a:xfrm>
          <a:prstGeom prst="rect">
            <a:avLst/>
          </a:prstGeom>
        </p:spPr>
      </p:pic>
      <p:cxnSp>
        <p:nvCxnSpPr>
          <p:cNvPr id="31" name="Curved Connector 30">
            <a:extLst>
              <a:ext uri="{FF2B5EF4-FFF2-40B4-BE49-F238E27FC236}">
                <a16:creationId xmlns:a16="http://schemas.microsoft.com/office/drawing/2014/main" id="{11B7F8B4-C300-4E4E-A7AA-4ACA024ABD64}"/>
              </a:ext>
            </a:extLst>
          </p:cNvPr>
          <p:cNvCxnSpPr>
            <a:cxnSpLocks/>
          </p:cNvCxnSpPr>
          <p:nvPr/>
        </p:nvCxnSpPr>
        <p:spPr>
          <a:xfrm rot="10800000">
            <a:off x="5494066" y="1056772"/>
            <a:ext cx="2299191" cy="1691738"/>
          </a:xfrm>
          <a:prstGeom prst="curvedConnector3">
            <a:avLst>
              <a:gd name="adj1" fmla="val 50000"/>
            </a:avLst>
          </a:prstGeom>
          <a:ln w="19367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Graphic 31" descr="Water">
            <a:extLst>
              <a:ext uri="{FF2B5EF4-FFF2-40B4-BE49-F238E27FC236}">
                <a16:creationId xmlns:a16="http://schemas.microsoft.com/office/drawing/2014/main" id="{706D08E7-400D-4042-8519-592BA798FB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1972" y="2532522"/>
            <a:ext cx="204922" cy="204922"/>
          </a:xfrm>
          <a:prstGeom prst="rect">
            <a:avLst/>
          </a:prstGeom>
        </p:spPr>
      </p:pic>
      <p:pic>
        <p:nvPicPr>
          <p:cNvPr id="33" name="Graphic 32" descr="Water">
            <a:extLst>
              <a:ext uri="{FF2B5EF4-FFF2-40B4-BE49-F238E27FC236}">
                <a16:creationId xmlns:a16="http://schemas.microsoft.com/office/drawing/2014/main" id="{3A057CA1-CDFA-5B45-94AB-AABB3328E6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6167" y="2383167"/>
            <a:ext cx="194206" cy="194206"/>
          </a:xfrm>
          <a:prstGeom prst="rect">
            <a:avLst/>
          </a:prstGeom>
        </p:spPr>
      </p:pic>
      <p:pic>
        <p:nvPicPr>
          <p:cNvPr id="34" name="Graphic 33" descr="Water">
            <a:extLst>
              <a:ext uri="{FF2B5EF4-FFF2-40B4-BE49-F238E27FC236}">
                <a16:creationId xmlns:a16="http://schemas.microsoft.com/office/drawing/2014/main" id="{DF84EF2E-846C-294A-BE49-321392E91C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92395" y="2176443"/>
            <a:ext cx="194206" cy="194206"/>
          </a:xfrm>
          <a:prstGeom prst="rect">
            <a:avLst/>
          </a:prstGeom>
        </p:spPr>
      </p:pic>
      <p:pic>
        <p:nvPicPr>
          <p:cNvPr id="35" name="Graphic 34" descr="Water">
            <a:extLst>
              <a:ext uri="{FF2B5EF4-FFF2-40B4-BE49-F238E27FC236}">
                <a16:creationId xmlns:a16="http://schemas.microsoft.com/office/drawing/2014/main" id="{198CBC5B-956F-FB47-85A3-20DAE292DC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9573" y="2605785"/>
            <a:ext cx="194206" cy="194206"/>
          </a:xfrm>
          <a:prstGeom prst="rect">
            <a:avLst/>
          </a:prstGeom>
        </p:spPr>
      </p:pic>
      <p:sp>
        <p:nvSpPr>
          <p:cNvPr id="6" name="TextBox 5">
            <a:extLst>
              <a:ext uri="{FF2B5EF4-FFF2-40B4-BE49-F238E27FC236}">
                <a16:creationId xmlns:a16="http://schemas.microsoft.com/office/drawing/2014/main" id="{246F6C3C-89F3-284D-8B27-3CF3D49F9E8B}"/>
              </a:ext>
            </a:extLst>
          </p:cNvPr>
          <p:cNvSpPr txBox="1"/>
          <p:nvPr/>
        </p:nvSpPr>
        <p:spPr>
          <a:xfrm>
            <a:off x="5857575" y="3206036"/>
            <a:ext cx="3495059" cy="1200329"/>
          </a:xfrm>
          <a:prstGeom prst="rect">
            <a:avLst/>
          </a:prstGeom>
          <a:noFill/>
        </p:spPr>
        <p:txBody>
          <a:bodyPr wrap="none" rtlCol="0">
            <a:spAutoFit/>
          </a:bodyPr>
          <a:lstStyle/>
          <a:p>
            <a:r>
              <a:rPr lang="da-DK" dirty="0"/>
              <a:t>Mindre blodvolumen</a:t>
            </a:r>
          </a:p>
          <a:p>
            <a:r>
              <a:rPr lang="da-DK" dirty="0"/>
              <a:t>= Hjertet skal slå hurtigere </a:t>
            </a:r>
          </a:p>
          <a:p>
            <a:r>
              <a:rPr lang="da-DK" dirty="0"/>
              <a:t>for at få den samme mængde blod </a:t>
            </a:r>
          </a:p>
          <a:p>
            <a:r>
              <a:rPr lang="da-DK" dirty="0"/>
              <a:t>ud til de arbejdende muskler</a:t>
            </a:r>
          </a:p>
        </p:txBody>
      </p:sp>
      <p:sp>
        <p:nvSpPr>
          <p:cNvPr id="36" name="Right Arrow 35">
            <a:extLst>
              <a:ext uri="{FF2B5EF4-FFF2-40B4-BE49-F238E27FC236}">
                <a16:creationId xmlns:a16="http://schemas.microsoft.com/office/drawing/2014/main" id="{CA60C6B7-13D4-EA40-AFCF-79D4B212DB44}"/>
              </a:ext>
            </a:extLst>
          </p:cNvPr>
          <p:cNvSpPr/>
          <p:nvPr/>
        </p:nvSpPr>
        <p:spPr>
          <a:xfrm rot="19832995">
            <a:off x="8063287" y="1376567"/>
            <a:ext cx="469231" cy="2427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solidFill>
                  <a:sysClr val="windowText" lastClr="000000"/>
                </a:solidFill>
              </a:ln>
            </a:endParaRPr>
          </a:p>
        </p:txBody>
      </p:sp>
      <p:sp>
        <p:nvSpPr>
          <p:cNvPr id="7" name="TextBox 6">
            <a:extLst>
              <a:ext uri="{FF2B5EF4-FFF2-40B4-BE49-F238E27FC236}">
                <a16:creationId xmlns:a16="http://schemas.microsoft.com/office/drawing/2014/main" id="{F7080F65-36DC-204A-AB32-81CD721CE005}"/>
              </a:ext>
            </a:extLst>
          </p:cNvPr>
          <p:cNvSpPr txBox="1"/>
          <p:nvPr/>
        </p:nvSpPr>
        <p:spPr>
          <a:xfrm>
            <a:off x="8585600" y="625751"/>
            <a:ext cx="2804357" cy="2308324"/>
          </a:xfrm>
          <a:prstGeom prst="rect">
            <a:avLst/>
          </a:prstGeom>
          <a:noFill/>
        </p:spPr>
        <p:txBody>
          <a:bodyPr wrap="none" rtlCol="0">
            <a:spAutoFit/>
          </a:bodyPr>
          <a:lstStyle/>
          <a:p>
            <a:r>
              <a:rPr lang="da-DK" dirty="0"/>
              <a:t>Kroppen bliver mere stresset</a:t>
            </a:r>
          </a:p>
          <a:p>
            <a:pPr marL="285750" indent="-285750">
              <a:lnSpc>
                <a:spcPct val="150000"/>
              </a:lnSpc>
              <a:buFont typeface="Arial" panose="020B0604020202020204" pitchFamily="34" charset="0"/>
              <a:buChar char="•"/>
            </a:pPr>
            <a:r>
              <a:rPr lang="da-DK" dirty="0"/>
              <a:t>Leveringen af blod </a:t>
            </a:r>
          </a:p>
          <a:p>
            <a:pPr marL="285750" indent="-285750">
              <a:lnSpc>
                <a:spcPct val="150000"/>
              </a:lnSpc>
              <a:buFont typeface="Arial" panose="020B0604020202020204" pitchFamily="34" charset="0"/>
              <a:buChar char="•"/>
            </a:pPr>
            <a:r>
              <a:rPr lang="da-DK" dirty="0"/>
              <a:t>Svedproduktion</a:t>
            </a:r>
          </a:p>
          <a:p>
            <a:pPr marL="285750" indent="-285750">
              <a:lnSpc>
                <a:spcPct val="150000"/>
              </a:lnSpc>
              <a:buFont typeface="Arial" panose="020B0604020202020204" pitchFamily="34" charset="0"/>
              <a:buChar char="•"/>
            </a:pPr>
            <a:r>
              <a:rPr lang="da-DK" dirty="0"/>
              <a:t>Kropstemperatur</a:t>
            </a:r>
          </a:p>
          <a:p>
            <a:pPr marL="285750" indent="-285750">
              <a:lnSpc>
                <a:spcPct val="150000"/>
              </a:lnSpc>
              <a:buFont typeface="Arial" panose="020B0604020202020204" pitchFamily="34" charset="0"/>
              <a:buChar char="•"/>
            </a:pPr>
            <a:r>
              <a:rPr lang="da-DK" dirty="0"/>
              <a:t>Præstationsevne</a:t>
            </a:r>
          </a:p>
          <a:p>
            <a:endParaRPr lang="da-DK" dirty="0"/>
          </a:p>
        </p:txBody>
      </p:sp>
      <p:sp>
        <p:nvSpPr>
          <p:cNvPr id="37" name="Up Arrow 36">
            <a:extLst>
              <a:ext uri="{FF2B5EF4-FFF2-40B4-BE49-F238E27FC236}">
                <a16:creationId xmlns:a16="http://schemas.microsoft.com/office/drawing/2014/main" id="{401E6CAC-AB31-7540-8261-767C0214DBDE}"/>
              </a:ext>
            </a:extLst>
          </p:cNvPr>
          <p:cNvSpPr/>
          <p:nvPr/>
        </p:nvSpPr>
        <p:spPr>
          <a:xfrm rot="10800000">
            <a:off x="10745762" y="1007017"/>
            <a:ext cx="198458" cy="355356"/>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Up Arrow 37">
            <a:extLst>
              <a:ext uri="{FF2B5EF4-FFF2-40B4-BE49-F238E27FC236}">
                <a16:creationId xmlns:a16="http://schemas.microsoft.com/office/drawing/2014/main" id="{58C87662-F493-E640-8BE6-D2B4B2D5ED8A}"/>
              </a:ext>
            </a:extLst>
          </p:cNvPr>
          <p:cNvSpPr/>
          <p:nvPr/>
        </p:nvSpPr>
        <p:spPr>
          <a:xfrm rot="10800000">
            <a:off x="10522115" y="1430935"/>
            <a:ext cx="198458" cy="355356"/>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Up Arrow 38">
            <a:extLst>
              <a:ext uri="{FF2B5EF4-FFF2-40B4-BE49-F238E27FC236}">
                <a16:creationId xmlns:a16="http://schemas.microsoft.com/office/drawing/2014/main" id="{1DBDF4C9-5F3C-F84E-839F-E053BFCACE05}"/>
              </a:ext>
            </a:extLst>
          </p:cNvPr>
          <p:cNvSpPr/>
          <p:nvPr/>
        </p:nvSpPr>
        <p:spPr>
          <a:xfrm>
            <a:off x="10527509" y="1844459"/>
            <a:ext cx="198458" cy="355356"/>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Up Arrow 39">
            <a:extLst>
              <a:ext uri="{FF2B5EF4-FFF2-40B4-BE49-F238E27FC236}">
                <a16:creationId xmlns:a16="http://schemas.microsoft.com/office/drawing/2014/main" id="{F9640A82-13FA-8348-99A5-382DED7F8C64}"/>
              </a:ext>
            </a:extLst>
          </p:cNvPr>
          <p:cNvSpPr/>
          <p:nvPr/>
        </p:nvSpPr>
        <p:spPr>
          <a:xfrm rot="10800000">
            <a:off x="10521282" y="2279627"/>
            <a:ext cx="198458" cy="355356"/>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xtBox 2">
            <a:extLst>
              <a:ext uri="{FF2B5EF4-FFF2-40B4-BE49-F238E27FC236}">
                <a16:creationId xmlns:a16="http://schemas.microsoft.com/office/drawing/2014/main" id="{1399FF23-0E71-9745-B428-48F7CDD4222F}"/>
              </a:ext>
            </a:extLst>
          </p:cNvPr>
          <p:cNvSpPr txBox="1"/>
          <p:nvPr/>
        </p:nvSpPr>
        <p:spPr>
          <a:xfrm>
            <a:off x="3269124" y="3776789"/>
            <a:ext cx="856517" cy="369332"/>
          </a:xfrm>
          <a:prstGeom prst="rect">
            <a:avLst/>
          </a:prstGeom>
          <a:noFill/>
        </p:spPr>
        <p:txBody>
          <a:bodyPr wrap="none" rtlCol="0">
            <a:spAutoFit/>
          </a:bodyPr>
          <a:lstStyle/>
          <a:p>
            <a:r>
              <a:rPr lang="da-DK" dirty="0"/>
              <a:t>= Sved</a:t>
            </a:r>
          </a:p>
        </p:txBody>
      </p:sp>
      <p:sp>
        <p:nvSpPr>
          <p:cNvPr id="4" name="TextBox 3">
            <a:extLst>
              <a:ext uri="{FF2B5EF4-FFF2-40B4-BE49-F238E27FC236}">
                <a16:creationId xmlns:a16="http://schemas.microsoft.com/office/drawing/2014/main" id="{BAD2B151-A5F8-BD4C-A108-613BE7B7DD5B}"/>
              </a:ext>
            </a:extLst>
          </p:cNvPr>
          <p:cNvSpPr txBox="1"/>
          <p:nvPr/>
        </p:nvSpPr>
        <p:spPr>
          <a:xfrm>
            <a:off x="6086007" y="2908092"/>
            <a:ext cx="1673856" cy="369332"/>
          </a:xfrm>
          <a:prstGeom prst="rect">
            <a:avLst/>
          </a:prstGeom>
          <a:noFill/>
        </p:spPr>
        <p:txBody>
          <a:bodyPr wrap="none" rtlCol="0">
            <a:spAutoFit/>
          </a:bodyPr>
          <a:lstStyle/>
          <a:p>
            <a:r>
              <a:rPr lang="da-DK" dirty="0"/>
              <a:t>Vi taber plasma</a:t>
            </a:r>
          </a:p>
        </p:txBody>
      </p:sp>
    </p:spTree>
    <p:extLst>
      <p:ext uri="{BB962C8B-B14F-4D97-AF65-F5344CB8AC3E}">
        <p14:creationId xmlns:p14="http://schemas.microsoft.com/office/powerpoint/2010/main" val="21846982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0" presetClass="path" presetSubtype="0" accel="50000" decel="50000" fill="hold" nodeType="clickEffect">
                                  <p:stCondLst>
                                    <p:cond delay="0"/>
                                  </p:stCondLst>
                                  <p:childTnLst>
                                    <p:animMotion origin="layout" path="M 0 0 L 0.125 0 C 0.181 0 0.25 0.069 0.25 0.125 L 0.25 0.25 E" pathEditMode="relative" ptsTypes="">
                                      <p:cBhvr>
                                        <p:cTn id="48" dur="2000" fill="hold"/>
                                        <p:tgtEl>
                                          <p:spTgt spid="35"/>
                                        </p:tgtEl>
                                        <p:attrNameLst>
                                          <p:attrName>ppt_x</p:attrName>
                                          <p:attrName>ppt_y</p:attrName>
                                        </p:attrNameLst>
                                      </p:cBhvr>
                                    </p:animMotion>
                                  </p:childTnLst>
                                </p:cTn>
                              </p:par>
                              <p:par>
                                <p:cTn id="49" presetID="50" presetClass="path" presetSubtype="0" accel="50000" decel="50000" fill="hold" nodeType="withEffect">
                                  <p:stCondLst>
                                    <p:cond delay="0"/>
                                  </p:stCondLst>
                                  <p:childTnLst>
                                    <p:animMotion origin="layout" path="M 0 0 L 0.125 0 C 0.181 0 0.25 0.069 0.25 0.125 L 0.25 0.25 E" pathEditMode="relative" ptsTypes="">
                                      <p:cBhvr>
                                        <p:cTn id="50" dur="2000" fill="hold"/>
                                        <p:tgtEl>
                                          <p:spTgt spid="32"/>
                                        </p:tgtEl>
                                        <p:attrNameLst>
                                          <p:attrName>ppt_x</p:attrName>
                                          <p:attrName>ppt_y</p:attrName>
                                        </p:attrNameLst>
                                      </p:cBhvr>
                                    </p:animMotion>
                                  </p:childTnLst>
                                </p:cTn>
                              </p:par>
                              <p:par>
                                <p:cTn id="51" presetID="50" presetClass="path" presetSubtype="0" accel="50000" decel="50000" fill="hold" nodeType="withEffect">
                                  <p:stCondLst>
                                    <p:cond delay="0"/>
                                  </p:stCondLst>
                                  <p:childTnLst>
                                    <p:animMotion origin="layout" path="M 0 0 L 0.125 0 C 0.181 0 0.25 0.069 0.25 0.125 L 0.25 0.25 E" pathEditMode="relative" ptsTypes="">
                                      <p:cBhvr>
                                        <p:cTn id="52" dur="2000" fill="hold"/>
                                        <p:tgtEl>
                                          <p:spTgt spid="33"/>
                                        </p:tgtEl>
                                        <p:attrNameLst>
                                          <p:attrName>ppt_x</p:attrName>
                                          <p:attrName>ppt_y</p:attrName>
                                        </p:attrNameLst>
                                      </p:cBhvr>
                                    </p:animMotion>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6" grpId="0"/>
      <p:bldP spid="36" grpId="0" animBg="1"/>
      <p:bldP spid="36" grpId="1" animBg="1"/>
      <p:bldP spid="7" grpId="0"/>
      <p:bldP spid="37" grpId="0" animBg="1"/>
      <p:bldP spid="38" grpId="0" animBg="1"/>
      <p:bldP spid="39" grpId="0" animBg="1"/>
      <p:bldP spid="40"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248F6-115E-1646-B3BD-713FF47BF710}"/>
              </a:ext>
            </a:extLst>
          </p:cNvPr>
          <p:cNvSpPr txBox="1"/>
          <p:nvPr/>
        </p:nvSpPr>
        <p:spPr>
          <a:xfrm>
            <a:off x="458608" y="1985555"/>
            <a:ext cx="7310656" cy="400110"/>
          </a:xfrm>
          <a:prstGeom prst="rect">
            <a:avLst/>
          </a:prstGeom>
          <a:noFill/>
        </p:spPr>
        <p:txBody>
          <a:bodyPr wrap="none" rtlCol="0">
            <a:spAutoFit/>
          </a:bodyPr>
          <a:lstStyle/>
          <a:p>
            <a:r>
              <a:rPr lang="da-DK" sz="2000" dirty="0"/>
              <a:t>Hvordan undgår vi at blive dehydreret, og hvad gør vi, hvis det sker? </a:t>
            </a:r>
          </a:p>
        </p:txBody>
      </p:sp>
      <p:sp>
        <p:nvSpPr>
          <p:cNvPr id="3" name="TextBox 2">
            <a:extLst>
              <a:ext uri="{FF2B5EF4-FFF2-40B4-BE49-F238E27FC236}">
                <a16:creationId xmlns:a16="http://schemas.microsoft.com/office/drawing/2014/main" id="{F767BEA1-7F0F-F641-A3E7-625731A2668A}"/>
              </a:ext>
            </a:extLst>
          </p:cNvPr>
          <p:cNvSpPr txBox="1"/>
          <p:nvPr/>
        </p:nvSpPr>
        <p:spPr>
          <a:xfrm>
            <a:off x="7228114" y="6531429"/>
            <a:ext cx="3123163" cy="369332"/>
          </a:xfrm>
          <a:prstGeom prst="rect">
            <a:avLst/>
          </a:prstGeom>
          <a:noFill/>
        </p:spPr>
        <p:txBody>
          <a:bodyPr wrap="none" rtlCol="0">
            <a:spAutoFit/>
          </a:bodyPr>
          <a:lstStyle/>
          <a:p>
            <a:r>
              <a:rPr lang="da-DK" dirty="0"/>
              <a:t>Kilde: Fødevarestyrelsen 2015</a:t>
            </a:r>
          </a:p>
        </p:txBody>
      </p:sp>
    </p:spTree>
    <p:extLst>
      <p:ext uri="{BB962C8B-B14F-4D97-AF65-F5344CB8AC3E}">
        <p14:creationId xmlns:p14="http://schemas.microsoft.com/office/powerpoint/2010/main" val="418719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4B5B-E6C1-4F4D-9AC0-CA4BF3A039E6}"/>
              </a:ext>
            </a:extLst>
          </p:cNvPr>
          <p:cNvSpPr>
            <a:spLocks noGrp="1"/>
          </p:cNvSpPr>
          <p:nvPr>
            <p:ph type="title"/>
          </p:nvPr>
        </p:nvSpPr>
        <p:spPr>
          <a:xfrm>
            <a:off x="1006867" y="606682"/>
            <a:ext cx="10364451" cy="1596177"/>
          </a:xfrm>
        </p:spPr>
        <p:txBody>
          <a:bodyPr/>
          <a:lstStyle/>
          <a:p>
            <a:r>
              <a:rPr lang="da-DK" dirty="0"/>
              <a:t>Før 				  under 				efter</a:t>
            </a:r>
          </a:p>
        </p:txBody>
      </p:sp>
      <p:sp>
        <p:nvSpPr>
          <p:cNvPr id="4" name="Rounded Rectangle 3">
            <a:extLst>
              <a:ext uri="{FF2B5EF4-FFF2-40B4-BE49-F238E27FC236}">
                <a16:creationId xmlns:a16="http://schemas.microsoft.com/office/drawing/2014/main" id="{14EF6306-AB70-ED4B-8948-AB53F0C7828F}"/>
              </a:ext>
            </a:extLst>
          </p:cNvPr>
          <p:cNvSpPr/>
          <p:nvPr/>
        </p:nvSpPr>
        <p:spPr>
          <a:xfrm>
            <a:off x="534256" y="1900717"/>
            <a:ext cx="3041150" cy="45309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Rounded Rectangle 4">
            <a:extLst>
              <a:ext uri="{FF2B5EF4-FFF2-40B4-BE49-F238E27FC236}">
                <a16:creationId xmlns:a16="http://schemas.microsoft.com/office/drawing/2014/main" id="{C2600D44-482B-3A48-9226-19B0B55B7E6B}"/>
              </a:ext>
            </a:extLst>
          </p:cNvPr>
          <p:cNvSpPr/>
          <p:nvPr/>
        </p:nvSpPr>
        <p:spPr>
          <a:xfrm>
            <a:off x="4554877" y="1900715"/>
            <a:ext cx="3041150" cy="45309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ounded Rectangle 5">
            <a:extLst>
              <a:ext uri="{FF2B5EF4-FFF2-40B4-BE49-F238E27FC236}">
                <a16:creationId xmlns:a16="http://schemas.microsoft.com/office/drawing/2014/main" id="{B0D15A76-E5E3-0445-A002-4BA7DAB1462F}"/>
              </a:ext>
            </a:extLst>
          </p:cNvPr>
          <p:cNvSpPr/>
          <p:nvPr/>
        </p:nvSpPr>
        <p:spPr>
          <a:xfrm>
            <a:off x="8616596" y="1900714"/>
            <a:ext cx="3041150" cy="45309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D5027B29-9A02-824C-AB8B-FDD03922EDF4}"/>
              </a:ext>
            </a:extLst>
          </p:cNvPr>
          <p:cNvSpPr txBox="1"/>
          <p:nvPr/>
        </p:nvSpPr>
        <p:spPr>
          <a:xfrm>
            <a:off x="706091" y="2276336"/>
            <a:ext cx="2547685" cy="646331"/>
          </a:xfrm>
          <a:prstGeom prst="rect">
            <a:avLst/>
          </a:prstGeom>
          <a:noFill/>
        </p:spPr>
        <p:txBody>
          <a:bodyPr wrap="none" rtlCol="0">
            <a:spAutoFit/>
          </a:bodyPr>
          <a:lstStyle/>
          <a:p>
            <a:pPr algn="ctr"/>
            <a:r>
              <a:rPr lang="da-DK" dirty="0"/>
              <a:t>Du skal sikre dig, at du er</a:t>
            </a:r>
          </a:p>
          <a:p>
            <a:pPr algn="ctr"/>
            <a:r>
              <a:rPr lang="da-DK" u="sng" dirty="0"/>
              <a:t>velhydreret</a:t>
            </a:r>
          </a:p>
        </p:txBody>
      </p:sp>
      <p:pic>
        <p:nvPicPr>
          <p:cNvPr id="9" name="Picture 8">
            <a:extLst>
              <a:ext uri="{FF2B5EF4-FFF2-40B4-BE49-F238E27FC236}">
                <a16:creationId xmlns:a16="http://schemas.microsoft.com/office/drawing/2014/main" id="{0C621A9F-3DDD-2846-B69C-1D0A1FE15496}"/>
              </a:ext>
            </a:extLst>
          </p:cNvPr>
          <p:cNvPicPr>
            <a:picLocks noChangeAspect="1"/>
          </p:cNvPicPr>
          <p:nvPr/>
        </p:nvPicPr>
        <p:blipFill rotWithShape="1">
          <a:blip r:embed="rId3"/>
          <a:srcRect l="4896" t="19435" r="8832" b="28218"/>
          <a:stretch/>
        </p:blipFill>
        <p:spPr>
          <a:xfrm>
            <a:off x="553318" y="3439272"/>
            <a:ext cx="3001540" cy="2574177"/>
          </a:xfrm>
          <a:prstGeom prst="rect">
            <a:avLst/>
          </a:prstGeom>
        </p:spPr>
      </p:pic>
      <p:sp>
        <p:nvSpPr>
          <p:cNvPr id="10" name="TextBox 9">
            <a:extLst>
              <a:ext uri="{FF2B5EF4-FFF2-40B4-BE49-F238E27FC236}">
                <a16:creationId xmlns:a16="http://schemas.microsoft.com/office/drawing/2014/main" id="{77510FA7-0222-664C-9768-9E75760DB935}"/>
              </a:ext>
            </a:extLst>
          </p:cNvPr>
          <p:cNvSpPr txBox="1"/>
          <p:nvPr/>
        </p:nvSpPr>
        <p:spPr>
          <a:xfrm>
            <a:off x="1412726" y="6013449"/>
            <a:ext cx="1282723" cy="261610"/>
          </a:xfrm>
          <a:prstGeom prst="rect">
            <a:avLst/>
          </a:prstGeom>
          <a:noFill/>
        </p:spPr>
        <p:txBody>
          <a:bodyPr wrap="none" rtlCol="0">
            <a:spAutoFit/>
          </a:bodyPr>
          <a:lstStyle/>
          <a:p>
            <a:r>
              <a:rPr lang="da-DK" sz="1100" dirty="0" err="1"/>
              <a:t>Healthdirect.gov.au</a:t>
            </a:r>
            <a:endParaRPr lang="da-DK" sz="1100" dirty="0"/>
          </a:p>
        </p:txBody>
      </p:sp>
      <p:sp>
        <p:nvSpPr>
          <p:cNvPr id="11" name="TextBox 10">
            <a:extLst>
              <a:ext uri="{FF2B5EF4-FFF2-40B4-BE49-F238E27FC236}">
                <a16:creationId xmlns:a16="http://schemas.microsoft.com/office/drawing/2014/main" id="{83FE3E25-10BB-414E-83C6-362C7A53F977}"/>
              </a:ext>
            </a:extLst>
          </p:cNvPr>
          <p:cNvSpPr txBox="1"/>
          <p:nvPr/>
        </p:nvSpPr>
        <p:spPr>
          <a:xfrm>
            <a:off x="667746" y="2819096"/>
            <a:ext cx="2772682" cy="646331"/>
          </a:xfrm>
          <a:prstGeom prst="rect">
            <a:avLst/>
          </a:prstGeom>
          <a:noFill/>
        </p:spPr>
        <p:txBody>
          <a:bodyPr wrap="none" rtlCol="0">
            <a:spAutoFit/>
          </a:bodyPr>
          <a:lstStyle/>
          <a:p>
            <a:r>
              <a:rPr lang="da-DK" dirty="0"/>
              <a:t>Evaluer din hydreringsstatus:</a:t>
            </a:r>
          </a:p>
          <a:p>
            <a:r>
              <a:rPr lang="da-DK" dirty="0"/>
              <a:t>Check farven på din urin</a:t>
            </a:r>
          </a:p>
        </p:txBody>
      </p:sp>
      <p:sp>
        <p:nvSpPr>
          <p:cNvPr id="12" name="Title 1">
            <a:extLst>
              <a:ext uri="{FF2B5EF4-FFF2-40B4-BE49-F238E27FC236}">
                <a16:creationId xmlns:a16="http://schemas.microsoft.com/office/drawing/2014/main" id="{967673DB-5647-F845-B372-187482892556}"/>
              </a:ext>
            </a:extLst>
          </p:cNvPr>
          <p:cNvSpPr txBox="1">
            <a:spLocks/>
          </p:cNvSpPr>
          <p:nvPr/>
        </p:nvSpPr>
        <p:spPr>
          <a:xfrm>
            <a:off x="913774" y="-196828"/>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a-DK" dirty="0"/>
              <a:t>Træning</a:t>
            </a:r>
          </a:p>
        </p:txBody>
      </p:sp>
      <p:sp>
        <p:nvSpPr>
          <p:cNvPr id="13" name="TextBox 12">
            <a:extLst>
              <a:ext uri="{FF2B5EF4-FFF2-40B4-BE49-F238E27FC236}">
                <a16:creationId xmlns:a16="http://schemas.microsoft.com/office/drawing/2014/main" id="{E284571E-2FE4-7F47-899B-F42FC4EBA7AE}"/>
              </a:ext>
            </a:extLst>
          </p:cNvPr>
          <p:cNvSpPr txBox="1"/>
          <p:nvPr/>
        </p:nvSpPr>
        <p:spPr>
          <a:xfrm>
            <a:off x="4852389" y="2230169"/>
            <a:ext cx="2500043" cy="369332"/>
          </a:xfrm>
          <a:prstGeom prst="rect">
            <a:avLst/>
          </a:prstGeom>
          <a:noFill/>
        </p:spPr>
        <p:txBody>
          <a:bodyPr wrap="none" rtlCol="0">
            <a:spAutoFit/>
          </a:bodyPr>
          <a:lstStyle/>
          <a:p>
            <a:r>
              <a:rPr lang="da-DK" u="sng" dirty="0"/>
              <a:t>Afhænger af din træning</a:t>
            </a:r>
          </a:p>
        </p:txBody>
      </p:sp>
      <p:sp>
        <p:nvSpPr>
          <p:cNvPr id="14" name="TextBox 13">
            <a:extLst>
              <a:ext uri="{FF2B5EF4-FFF2-40B4-BE49-F238E27FC236}">
                <a16:creationId xmlns:a16="http://schemas.microsoft.com/office/drawing/2014/main" id="{8FD4C3DE-19BA-A945-B5B1-2B8CED591442}"/>
              </a:ext>
            </a:extLst>
          </p:cNvPr>
          <p:cNvSpPr txBox="1"/>
          <p:nvPr/>
        </p:nvSpPr>
        <p:spPr>
          <a:xfrm>
            <a:off x="4776791" y="2792941"/>
            <a:ext cx="2638415" cy="646331"/>
          </a:xfrm>
          <a:prstGeom prst="rect">
            <a:avLst/>
          </a:prstGeom>
          <a:noFill/>
        </p:spPr>
        <p:txBody>
          <a:bodyPr wrap="none" rtlCol="0">
            <a:spAutoFit/>
          </a:bodyPr>
          <a:lstStyle/>
          <a:p>
            <a:r>
              <a:rPr lang="da-DK" dirty="0"/>
              <a:t>Du skal kompensere for dit</a:t>
            </a:r>
          </a:p>
          <a:p>
            <a:pPr algn="ctr"/>
            <a:r>
              <a:rPr lang="da-DK" dirty="0"/>
              <a:t>svedtab</a:t>
            </a:r>
          </a:p>
        </p:txBody>
      </p:sp>
      <p:sp>
        <p:nvSpPr>
          <p:cNvPr id="15" name="TextBox 14">
            <a:extLst>
              <a:ext uri="{FF2B5EF4-FFF2-40B4-BE49-F238E27FC236}">
                <a16:creationId xmlns:a16="http://schemas.microsoft.com/office/drawing/2014/main" id="{8AE8A3B4-3F16-A54C-B9D6-50DC26C0EDBD}"/>
              </a:ext>
            </a:extLst>
          </p:cNvPr>
          <p:cNvSpPr txBox="1"/>
          <p:nvPr/>
        </p:nvSpPr>
        <p:spPr>
          <a:xfrm>
            <a:off x="4804522" y="3772509"/>
            <a:ext cx="2582951" cy="646331"/>
          </a:xfrm>
          <a:prstGeom prst="rect">
            <a:avLst/>
          </a:prstGeom>
          <a:noFill/>
        </p:spPr>
        <p:txBody>
          <a:bodyPr wrap="none" rtlCol="0">
            <a:spAutoFit/>
          </a:bodyPr>
          <a:lstStyle/>
          <a:p>
            <a:pPr algn="ctr"/>
            <a:r>
              <a:rPr lang="da-DK" dirty="0"/>
              <a:t>Du kan maksimalt optage </a:t>
            </a:r>
          </a:p>
          <a:p>
            <a:pPr algn="ctr"/>
            <a:r>
              <a:rPr lang="da-DK" dirty="0"/>
              <a:t>1 liter pr. time</a:t>
            </a:r>
          </a:p>
        </p:txBody>
      </p:sp>
      <p:sp>
        <p:nvSpPr>
          <p:cNvPr id="16" name="TextBox 15">
            <a:extLst>
              <a:ext uri="{FF2B5EF4-FFF2-40B4-BE49-F238E27FC236}">
                <a16:creationId xmlns:a16="http://schemas.microsoft.com/office/drawing/2014/main" id="{1FB95376-2A14-C148-9F8A-F8B856171A8B}"/>
              </a:ext>
            </a:extLst>
          </p:cNvPr>
          <p:cNvSpPr txBox="1"/>
          <p:nvPr/>
        </p:nvSpPr>
        <p:spPr>
          <a:xfrm>
            <a:off x="4500245" y="4920206"/>
            <a:ext cx="3150413" cy="923330"/>
          </a:xfrm>
          <a:prstGeom prst="rect">
            <a:avLst/>
          </a:prstGeom>
          <a:noFill/>
        </p:spPr>
        <p:txBody>
          <a:bodyPr wrap="none" rtlCol="0">
            <a:spAutoFit/>
          </a:bodyPr>
          <a:lstStyle/>
          <a:p>
            <a:pPr algn="ctr"/>
            <a:r>
              <a:rPr lang="da-DK" dirty="0"/>
              <a:t>Din </a:t>
            </a:r>
            <a:r>
              <a:rPr lang="da-DK" dirty="0" err="1"/>
              <a:t>tørstfølelse</a:t>
            </a:r>
            <a:r>
              <a:rPr lang="da-DK" dirty="0"/>
              <a:t> halter bagefter, </a:t>
            </a:r>
          </a:p>
          <a:p>
            <a:pPr algn="ctr"/>
            <a:r>
              <a:rPr lang="da-DK" dirty="0"/>
              <a:t>når du træner - drik derfor </a:t>
            </a:r>
          </a:p>
          <a:p>
            <a:pPr algn="ctr"/>
            <a:r>
              <a:rPr lang="da-DK" dirty="0"/>
              <a:t>små mængder hyppigt</a:t>
            </a:r>
          </a:p>
        </p:txBody>
      </p:sp>
      <p:sp>
        <p:nvSpPr>
          <p:cNvPr id="17" name="TextBox 16">
            <a:extLst>
              <a:ext uri="{FF2B5EF4-FFF2-40B4-BE49-F238E27FC236}">
                <a16:creationId xmlns:a16="http://schemas.microsoft.com/office/drawing/2014/main" id="{24E657E1-D9D5-524D-BBC7-4CD5583B8265}"/>
              </a:ext>
            </a:extLst>
          </p:cNvPr>
          <p:cNvSpPr txBox="1"/>
          <p:nvPr/>
        </p:nvSpPr>
        <p:spPr>
          <a:xfrm>
            <a:off x="9172134" y="2287336"/>
            <a:ext cx="1957139" cy="646331"/>
          </a:xfrm>
          <a:prstGeom prst="rect">
            <a:avLst/>
          </a:prstGeom>
          <a:noFill/>
        </p:spPr>
        <p:txBody>
          <a:bodyPr wrap="none" rtlCol="0">
            <a:spAutoFit/>
          </a:bodyPr>
          <a:lstStyle/>
          <a:p>
            <a:pPr algn="ctr"/>
            <a:r>
              <a:rPr lang="da-DK" dirty="0"/>
              <a:t>Få genoprettet din </a:t>
            </a:r>
          </a:p>
          <a:p>
            <a:pPr algn="ctr"/>
            <a:r>
              <a:rPr lang="da-DK" dirty="0"/>
              <a:t>væskebalance</a:t>
            </a:r>
          </a:p>
        </p:txBody>
      </p:sp>
      <p:sp>
        <p:nvSpPr>
          <p:cNvPr id="18" name="TextBox 17">
            <a:extLst>
              <a:ext uri="{FF2B5EF4-FFF2-40B4-BE49-F238E27FC236}">
                <a16:creationId xmlns:a16="http://schemas.microsoft.com/office/drawing/2014/main" id="{F70D70E1-1DEF-2445-8B2A-798EEB62D18E}"/>
              </a:ext>
            </a:extLst>
          </p:cNvPr>
          <p:cNvSpPr txBox="1"/>
          <p:nvPr/>
        </p:nvSpPr>
        <p:spPr>
          <a:xfrm>
            <a:off x="8865638" y="3670906"/>
            <a:ext cx="2570127" cy="646331"/>
          </a:xfrm>
          <a:prstGeom prst="rect">
            <a:avLst/>
          </a:prstGeom>
          <a:noFill/>
        </p:spPr>
        <p:txBody>
          <a:bodyPr wrap="none" rtlCol="0">
            <a:spAutoFit/>
          </a:bodyPr>
          <a:lstStyle/>
          <a:p>
            <a:pPr algn="ctr"/>
            <a:r>
              <a:rPr lang="da-DK" dirty="0"/>
              <a:t>Kroppen udligner et </a:t>
            </a:r>
          </a:p>
          <a:p>
            <a:pPr algn="ctr"/>
            <a:r>
              <a:rPr lang="da-DK" dirty="0"/>
              <a:t>væskeunderskud </a:t>
            </a:r>
            <a:r>
              <a:rPr lang="da-DK" u="sng" dirty="0"/>
              <a:t>langsomt</a:t>
            </a:r>
          </a:p>
        </p:txBody>
      </p:sp>
      <p:sp>
        <p:nvSpPr>
          <p:cNvPr id="19" name="TextBox 18">
            <a:extLst>
              <a:ext uri="{FF2B5EF4-FFF2-40B4-BE49-F238E27FC236}">
                <a16:creationId xmlns:a16="http://schemas.microsoft.com/office/drawing/2014/main" id="{A0414D94-320B-F240-9697-DF8C90660D7E}"/>
              </a:ext>
            </a:extLst>
          </p:cNvPr>
          <p:cNvSpPr txBox="1"/>
          <p:nvPr/>
        </p:nvSpPr>
        <p:spPr>
          <a:xfrm>
            <a:off x="8793504" y="4920206"/>
            <a:ext cx="2714397" cy="923330"/>
          </a:xfrm>
          <a:prstGeom prst="rect">
            <a:avLst/>
          </a:prstGeom>
          <a:noFill/>
        </p:spPr>
        <p:txBody>
          <a:bodyPr wrap="none" rtlCol="0">
            <a:spAutoFit/>
          </a:bodyPr>
          <a:lstStyle/>
          <a:p>
            <a:pPr algn="ctr"/>
            <a:r>
              <a:rPr lang="da-DK" dirty="0"/>
              <a:t>Drik derfor små mængder </a:t>
            </a:r>
          </a:p>
          <a:p>
            <a:pPr algn="ctr"/>
            <a:r>
              <a:rPr lang="da-DK" dirty="0"/>
              <a:t>hyppigt. Store mængder vil</a:t>
            </a:r>
          </a:p>
          <a:p>
            <a:pPr algn="ctr"/>
            <a:r>
              <a:rPr lang="da-DK" dirty="0"/>
              <a:t>blot udskilles hurtigt.</a:t>
            </a:r>
          </a:p>
        </p:txBody>
      </p:sp>
    </p:spTree>
    <p:extLst>
      <p:ext uri="{BB962C8B-B14F-4D97-AF65-F5344CB8AC3E}">
        <p14:creationId xmlns:p14="http://schemas.microsoft.com/office/powerpoint/2010/main" val="77808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Baby bottle">
            <a:extLst>
              <a:ext uri="{FF2B5EF4-FFF2-40B4-BE49-F238E27FC236}">
                <a16:creationId xmlns:a16="http://schemas.microsoft.com/office/drawing/2014/main" id="{90E7911D-0928-8844-B147-0F20626887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8673" y="2634019"/>
            <a:ext cx="1244674" cy="1244674"/>
          </a:xfrm>
          <a:prstGeom prst="rect">
            <a:avLst/>
          </a:prstGeom>
        </p:spPr>
      </p:pic>
      <p:pic>
        <p:nvPicPr>
          <p:cNvPr id="7" name="Graphic 6" descr="Water">
            <a:extLst>
              <a:ext uri="{FF2B5EF4-FFF2-40B4-BE49-F238E27FC236}">
                <a16:creationId xmlns:a16="http://schemas.microsoft.com/office/drawing/2014/main" id="{1912960E-2D39-9B47-AA21-5951489867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3965" y="2836335"/>
            <a:ext cx="457200" cy="457200"/>
          </a:xfrm>
          <a:prstGeom prst="rect">
            <a:avLst/>
          </a:prstGeom>
        </p:spPr>
      </p:pic>
      <p:pic>
        <p:nvPicPr>
          <p:cNvPr id="11" name="Graphic 10" descr="Water">
            <a:extLst>
              <a:ext uri="{FF2B5EF4-FFF2-40B4-BE49-F238E27FC236}">
                <a16:creationId xmlns:a16="http://schemas.microsoft.com/office/drawing/2014/main" id="{810059E4-2436-1845-AA07-5D3BA43ECC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1565" y="3166533"/>
            <a:ext cx="457200" cy="457200"/>
          </a:xfrm>
          <a:prstGeom prst="rect">
            <a:avLst/>
          </a:prstGeom>
        </p:spPr>
      </p:pic>
      <p:pic>
        <p:nvPicPr>
          <p:cNvPr id="13" name="Graphic 12" descr="Water">
            <a:extLst>
              <a:ext uri="{FF2B5EF4-FFF2-40B4-BE49-F238E27FC236}">
                <a16:creationId xmlns:a16="http://schemas.microsoft.com/office/drawing/2014/main" id="{B40955EE-9E12-944C-B424-22E524AC0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9949" y="3166533"/>
            <a:ext cx="457200" cy="457200"/>
          </a:xfrm>
          <a:prstGeom prst="rect">
            <a:avLst/>
          </a:prstGeom>
        </p:spPr>
      </p:pic>
      <p:sp>
        <p:nvSpPr>
          <p:cNvPr id="9" name="Oval 8">
            <a:extLst>
              <a:ext uri="{FF2B5EF4-FFF2-40B4-BE49-F238E27FC236}">
                <a16:creationId xmlns:a16="http://schemas.microsoft.com/office/drawing/2014/main" id="{AC9B64EB-F165-4642-A1DF-B2EB64EA12D7}"/>
              </a:ext>
            </a:extLst>
          </p:cNvPr>
          <p:cNvSpPr/>
          <p:nvPr/>
        </p:nvSpPr>
        <p:spPr>
          <a:xfrm>
            <a:off x="4995389" y="2259447"/>
            <a:ext cx="2057044" cy="19850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cxnSp>
        <p:nvCxnSpPr>
          <p:cNvPr id="17" name="Straight Connector 16">
            <a:extLst>
              <a:ext uri="{FF2B5EF4-FFF2-40B4-BE49-F238E27FC236}">
                <a16:creationId xmlns:a16="http://schemas.microsoft.com/office/drawing/2014/main" id="{9AC8F172-FD2F-1144-B6A1-C9EB73662DB9}"/>
              </a:ext>
            </a:extLst>
          </p:cNvPr>
          <p:cNvCxnSpPr>
            <a:cxnSpLocks/>
          </p:cNvCxnSpPr>
          <p:nvPr/>
        </p:nvCxnSpPr>
        <p:spPr>
          <a:xfrm>
            <a:off x="6775249" y="3968926"/>
            <a:ext cx="374096" cy="380194"/>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FB0EDE-A802-634B-B81D-06D354A7185D}"/>
              </a:ext>
            </a:extLst>
          </p:cNvPr>
          <p:cNvCxnSpPr>
            <a:cxnSpLocks/>
          </p:cNvCxnSpPr>
          <p:nvPr/>
        </p:nvCxnSpPr>
        <p:spPr>
          <a:xfrm>
            <a:off x="6023911" y="1837293"/>
            <a:ext cx="0" cy="422154"/>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F4057D4-CCC3-9C46-9FFB-4CE32C120AAD}"/>
              </a:ext>
            </a:extLst>
          </p:cNvPr>
          <p:cNvSpPr/>
          <p:nvPr/>
        </p:nvSpPr>
        <p:spPr>
          <a:xfrm>
            <a:off x="7044194" y="1465084"/>
            <a:ext cx="1038386" cy="10341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7" name="Oval 26">
            <a:extLst>
              <a:ext uri="{FF2B5EF4-FFF2-40B4-BE49-F238E27FC236}">
                <a16:creationId xmlns:a16="http://schemas.microsoft.com/office/drawing/2014/main" id="{8D2C94B5-AFDB-094B-9BDB-CA2CBD1FB61A}"/>
              </a:ext>
            </a:extLst>
          </p:cNvPr>
          <p:cNvSpPr/>
          <p:nvPr/>
        </p:nvSpPr>
        <p:spPr>
          <a:xfrm>
            <a:off x="5504718" y="803096"/>
            <a:ext cx="1038386" cy="10341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8" name="Oval 27">
            <a:extLst>
              <a:ext uri="{FF2B5EF4-FFF2-40B4-BE49-F238E27FC236}">
                <a16:creationId xmlns:a16="http://schemas.microsoft.com/office/drawing/2014/main" id="{9E89D5A2-EC99-9243-B024-B4D1D86A9F40}"/>
              </a:ext>
            </a:extLst>
          </p:cNvPr>
          <p:cNvSpPr/>
          <p:nvPr/>
        </p:nvSpPr>
        <p:spPr>
          <a:xfrm>
            <a:off x="7044194" y="4125972"/>
            <a:ext cx="1038386" cy="10341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9" name="Oval 28">
            <a:extLst>
              <a:ext uri="{FF2B5EF4-FFF2-40B4-BE49-F238E27FC236}">
                <a16:creationId xmlns:a16="http://schemas.microsoft.com/office/drawing/2014/main" id="{8CD980D2-74FC-A343-B729-78DDF04D069E}"/>
              </a:ext>
            </a:extLst>
          </p:cNvPr>
          <p:cNvSpPr/>
          <p:nvPr/>
        </p:nvSpPr>
        <p:spPr>
          <a:xfrm>
            <a:off x="3941013" y="4125972"/>
            <a:ext cx="1038386" cy="10341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0" name="Oval 29">
            <a:extLst>
              <a:ext uri="{FF2B5EF4-FFF2-40B4-BE49-F238E27FC236}">
                <a16:creationId xmlns:a16="http://schemas.microsoft.com/office/drawing/2014/main" id="{5F8B2156-4F4B-9E4E-95C7-009616DAD437}"/>
              </a:ext>
            </a:extLst>
          </p:cNvPr>
          <p:cNvSpPr/>
          <p:nvPr/>
        </p:nvSpPr>
        <p:spPr>
          <a:xfrm>
            <a:off x="3947143" y="1465084"/>
            <a:ext cx="1038383" cy="10341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1" name="TextBox 30">
            <a:extLst>
              <a:ext uri="{FF2B5EF4-FFF2-40B4-BE49-F238E27FC236}">
                <a16:creationId xmlns:a16="http://schemas.microsoft.com/office/drawing/2014/main" id="{2CC95DD0-8EAA-5249-98ED-16446AEA5966}"/>
              </a:ext>
            </a:extLst>
          </p:cNvPr>
          <p:cNvSpPr txBox="1"/>
          <p:nvPr/>
        </p:nvSpPr>
        <p:spPr>
          <a:xfrm>
            <a:off x="3869454" y="2502404"/>
            <a:ext cx="1165640" cy="307777"/>
          </a:xfrm>
          <a:prstGeom prst="rect">
            <a:avLst/>
          </a:prstGeom>
          <a:noFill/>
          <a:ln>
            <a:noFill/>
          </a:ln>
        </p:spPr>
        <p:txBody>
          <a:bodyPr wrap="none" rtlCol="0">
            <a:spAutoFit/>
          </a:bodyPr>
          <a:lstStyle/>
          <a:p>
            <a:r>
              <a:rPr lang="da-DK" sz="1400" b="1" dirty="0">
                <a:latin typeface="Calibri" panose="020F0502020204030204" pitchFamily="34" charset="0"/>
                <a:ea typeface="Cambria Math" panose="02040503050406030204" pitchFamily="18" charset="0"/>
                <a:cs typeface="Calibri" panose="020F0502020204030204" pitchFamily="34" charset="0"/>
              </a:rPr>
              <a:t>Produktivitet</a:t>
            </a:r>
          </a:p>
        </p:txBody>
      </p:sp>
      <p:sp>
        <p:nvSpPr>
          <p:cNvPr id="32" name="TextBox 31">
            <a:extLst>
              <a:ext uri="{FF2B5EF4-FFF2-40B4-BE49-F238E27FC236}">
                <a16:creationId xmlns:a16="http://schemas.microsoft.com/office/drawing/2014/main" id="{DD6ADB26-0DCA-C648-8CD3-A444F0F412A4}"/>
              </a:ext>
            </a:extLst>
          </p:cNvPr>
          <p:cNvSpPr txBox="1"/>
          <p:nvPr/>
        </p:nvSpPr>
        <p:spPr>
          <a:xfrm>
            <a:off x="5377804" y="524552"/>
            <a:ext cx="1241045" cy="307777"/>
          </a:xfrm>
          <a:prstGeom prst="rect">
            <a:avLst/>
          </a:prstGeom>
          <a:noFill/>
          <a:ln>
            <a:noFill/>
          </a:ln>
        </p:spPr>
        <p:txBody>
          <a:bodyPr wrap="none" rtlCol="0">
            <a:spAutoFit/>
          </a:bodyPr>
          <a:lstStyle/>
          <a:p>
            <a:r>
              <a:rPr lang="da-DK" sz="1400" b="1" dirty="0">
                <a:latin typeface="Calibri" panose="020F0502020204030204" pitchFamily="34" charset="0"/>
                <a:cs typeface="Calibri" panose="020F0502020204030204" pitchFamily="34" charset="0"/>
              </a:rPr>
              <a:t>Væskebalance</a:t>
            </a:r>
          </a:p>
        </p:txBody>
      </p:sp>
      <p:sp>
        <p:nvSpPr>
          <p:cNvPr id="33" name="TextBox 32">
            <a:extLst>
              <a:ext uri="{FF2B5EF4-FFF2-40B4-BE49-F238E27FC236}">
                <a16:creationId xmlns:a16="http://schemas.microsoft.com/office/drawing/2014/main" id="{4CA63FFA-A813-C64D-B021-B79CF0B88636}"/>
              </a:ext>
            </a:extLst>
          </p:cNvPr>
          <p:cNvSpPr txBox="1"/>
          <p:nvPr/>
        </p:nvSpPr>
        <p:spPr>
          <a:xfrm>
            <a:off x="6934828" y="2502403"/>
            <a:ext cx="1429559" cy="307777"/>
          </a:xfrm>
          <a:prstGeom prst="rect">
            <a:avLst/>
          </a:prstGeom>
          <a:noFill/>
          <a:ln>
            <a:noFill/>
          </a:ln>
        </p:spPr>
        <p:txBody>
          <a:bodyPr wrap="none" rtlCol="0">
            <a:spAutoFit/>
          </a:bodyPr>
          <a:lstStyle/>
          <a:p>
            <a:r>
              <a:rPr lang="da-DK" sz="1400" b="1" dirty="0">
                <a:latin typeface="Calibri" panose="020F0502020204030204" pitchFamily="34" charset="0"/>
                <a:cs typeface="Calibri" panose="020F0502020204030204" pitchFamily="34" charset="0"/>
              </a:rPr>
              <a:t>Præstationsevne</a:t>
            </a:r>
          </a:p>
        </p:txBody>
      </p:sp>
      <p:sp>
        <p:nvSpPr>
          <p:cNvPr id="34" name="TextBox 33">
            <a:extLst>
              <a:ext uri="{FF2B5EF4-FFF2-40B4-BE49-F238E27FC236}">
                <a16:creationId xmlns:a16="http://schemas.microsoft.com/office/drawing/2014/main" id="{9C3E9844-EA9F-BE44-823C-315368DD0F7E}"/>
              </a:ext>
            </a:extLst>
          </p:cNvPr>
          <p:cNvSpPr txBox="1"/>
          <p:nvPr/>
        </p:nvSpPr>
        <p:spPr>
          <a:xfrm>
            <a:off x="7177403" y="5178715"/>
            <a:ext cx="824649" cy="307777"/>
          </a:xfrm>
          <a:prstGeom prst="rect">
            <a:avLst/>
          </a:prstGeom>
          <a:noFill/>
          <a:ln>
            <a:noFill/>
          </a:ln>
        </p:spPr>
        <p:txBody>
          <a:bodyPr wrap="none" rtlCol="0">
            <a:spAutoFit/>
          </a:bodyPr>
          <a:lstStyle/>
          <a:p>
            <a:r>
              <a:rPr lang="da-DK" sz="1400" b="1" dirty="0">
                <a:latin typeface="Calibri" panose="020F0502020204030204" pitchFamily="34" charset="0"/>
                <a:cs typeface="Calibri" panose="020F0502020204030204" pitchFamily="34" charset="0"/>
              </a:rPr>
              <a:t>Mæthed</a:t>
            </a:r>
          </a:p>
        </p:txBody>
      </p:sp>
      <p:sp>
        <p:nvSpPr>
          <p:cNvPr id="35" name="TextBox 34">
            <a:extLst>
              <a:ext uri="{FF2B5EF4-FFF2-40B4-BE49-F238E27FC236}">
                <a16:creationId xmlns:a16="http://schemas.microsoft.com/office/drawing/2014/main" id="{4CCF2C65-57C3-8F4E-B08A-F66E007187CB}"/>
              </a:ext>
            </a:extLst>
          </p:cNvPr>
          <p:cNvSpPr txBox="1"/>
          <p:nvPr/>
        </p:nvSpPr>
        <p:spPr>
          <a:xfrm>
            <a:off x="4077981" y="5178715"/>
            <a:ext cx="797591" cy="307777"/>
          </a:xfrm>
          <a:prstGeom prst="rect">
            <a:avLst/>
          </a:prstGeom>
          <a:noFill/>
          <a:ln>
            <a:noFill/>
          </a:ln>
        </p:spPr>
        <p:txBody>
          <a:bodyPr wrap="none" rtlCol="0">
            <a:spAutoFit/>
          </a:bodyPr>
          <a:lstStyle/>
          <a:p>
            <a:r>
              <a:rPr lang="da-DK" sz="1400" b="1" dirty="0">
                <a:latin typeface="Calibri" panose="020F0502020204030204" pitchFamily="34" charset="0"/>
                <a:cs typeface="Calibri" panose="020F0502020204030204" pitchFamily="34" charset="0"/>
              </a:rPr>
              <a:t>Ren hud</a:t>
            </a:r>
          </a:p>
        </p:txBody>
      </p:sp>
      <p:cxnSp>
        <p:nvCxnSpPr>
          <p:cNvPr id="39" name="Straight Connector 38">
            <a:extLst>
              <a:ext uri="{FF2B5EF4-FFF2-40B4-BE49-F238E27FC236}">
                <a16:creationId xmlns:a16="http://schemas.microsoft.com/office/drawing/2014/main" id="{4A0AE471-87AC-7645-AB46-14D8610DFE9D}"/>
              </a:ext>
            </a:extLst>
          </p:cNvPr>
          <p:cNvCxnSpPr>
            <a:cxnSpLocks/>
            <a:endCxn id="26" idx="3"/>
          </p:cNvCxnSpPr>
          <p:nvPr/>
        </p:nvCxnSpPr>
        <p:spPr>
          <a:xfrm flipV="1">
            <a:off x="6833415" y="2347826"/>
            <a:ext cx="362847" cy="293078"/>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45AED2-5580-A44D-A987-E9A4CB633869}"/>
              </a:ext>
            </a:extLst>
          </p:cNvPr>
          <p:cNvCxnSpPr>
            <a:cxnSpLocks/>
          </p:cNvCxnSpPr>
          <p:nvPr/>
        </p:nvCxnSpPr>
        <p:spPr>
          <a:xfrm>
            <a:off x="4826890" y="2369720"/>
            <a:ext cx="382373" cy="293078"/>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EE304F-27FA-CE43-BCB3-A861F47A0AFD}"/>
              </a:ext>
            </a:extLst>
          </p:cNvPr>
          <p:cNvCxnSpPr>
            <a:cxnSpLocks/>
          </p:cNvCxnSpPr>
          <p:nvPr/>
        </p:nvCxnSpPr>
        <p:spPr>
          <a:xfrm flipH="1">
            <a:off x="4896228" y="3975254"/>
            <a:ext cx="371774" cy="348986"/>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Graphic 17" descr="Head with gears">
            <a:extLst>
              <a:ext uri="{FF2B5EF4-FFF2-40B4-BE49-F238E27FC236}">
                <a16:creationId xmlns:a16="http://schemas.microsoft.com/office/drawing/2014/main" id="{270583B4-767B-ED44-815D-009C34C02C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8366" y="1634058"/>
            <a:ext cx="735662" cy="735662"/>
          </a:xfrm>
          <a:prstGeom prst="rect">
            <a:avLst/>
          </a:prstGeom>
        </p:spPr>
      </p:pic>
      <p:pic>
        <p:nvPicPr>
          <p:cNvPr id="20" name="Graphic 19" descr="Bubbles">
            <a:extLst>
              <a:ext uri="{FF2B5EF4-FFF2-40B4-BE49-F238E27FC236}">
                <a16:creationId xmlns:a16="http://schemas.microsoft.com/office/drawing/2014/main" id="{51FCDB0C-BC84-9A40-A968-2FDB96877C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51961" y="965821"/>
            <a:ext cx="735662" cy="735662"/>
          </a:xfrm>
          <a:prstGeom prst="rect">
            <a:avLst/>
          </a:prstGeom>
        </p:spPr>
      </p:pic>
      <p:pic>
        <p:nvPicPr>
          <p:cNvPr id="23" name="Graphic 22" descr="Muscular arm">
            <a:extLst>
              <a:ext uri="{FF2B5EF4-FFF2-40B4-BE49-F238E27FC236}">
                <a16:creationId xmlns:a16="http://schemas.microsoft.com/office/drawing/2014/main" id="{40C22E7D-FCE1-6041-9609-F1E12A3A38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20932" y="1612164"/>
            <a:ext cx="735662" cy="735662"/>
          </a:xfrm>
          <a:prstGeom prst="rect">
            <a:avLst/>
          </a:prstGeom>
        </p:spPr>
      </p:pic>
      <p:pic>
        <p:nvPicPr>
          <p:cNvPr id="37" name="Graphic 36" descr="Tongue">
            <a:extLst>
              <a:ext uri="{FF2B5EF4-FFF2-40B4-BE49-F238E27FC236}">
                <a16:creationId xmlns:a16="http://schemas.microsoft.com/office/drawing/2014/main" id="{112278DD-C8B7-8B46-A55C-DE8E7DEC14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96262" y="4334973"/>
            <a:ext cx="735662" cy="735662"/>
          </a:xfrm>
          <a:prstGeom prst="rect">
            <a:avLst/>
          </a:prstGeom>
        </p:spPr>
      </p:pic>
      <p:pic>
        <p:nvPicPr>
          <p:cNvPr id="41" name="Graphic 40" descr="Thumbs up sign">
            <a:extLst>
              <a:ext uri="{FF2B5EF4-FFF2-40B4-BE49-F238E27FC236}">
                <a16:creationId xmlns:a16="http://schemas.microsoft.com/office/drawing/2014/main" id="{87AB1591-0D05-744C-A993-14ABCE4D6F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92375" y="4273966"/>
            <a:ext cx="735662" cy="735662"/>
          </a:xfrm>
          <a:prstGeom prst="rect">
            <a:avLst/>
          </a:prstGeom>
        </p:spPr>
      </p:pic>
      <p:sp>
        <p:nvSpPr>
          <p:cNvPr id="43" name="TextBox 42">
            <a:extLst>
              <a:ext uri="{FF2B5EF4-FFF2-40B4-BE49-F238E27FC236}">
                <a16:creationId xmlns:a16="http://schemas.microsoft.com/office/drawing/2014/main" id="{82CE47D7-14C5-3F4B-9D43-0D84B0291DB6}"/>
              </a:ext>
            </a:extLst>
          </p:cNvPr>
          <p:cNvSpPr txBox="1"/>
          <p:nvPr/>
        </p:nvSpPr>
        <p:spPr>
          <a:xfrm>
            <a:off x="4196299" y="5462163"/>
            <a:ext cx="3822393" cy="584775"/>
          </a:xfrm>
          <a:prstGeom prst="rect">
            <a:avLst/>
          </a:prstGeom>
          <a:noFill/>
          <a:ln>
            <a:noFill/>
          </a:ln>
        </p:spPr>
        <p:txBody>
          <a:bodyPr wrap="none" rtlCol="0">
            <a:spAutoFit/>
          </a:bodyPr>
          <a:lstStyle/>
          <a:p>
            <a:r>
              <a:rPr lang="da-DK" sz="3200" dirty="0">
                <a:latin typeface="Calibri" panose="020F0502020204030204" pitchFamily="34" charset="0"/>
                <a:cs typeface="Calibri" panose="020F0502020204030204" pitchFamily="34" charset="0"/>
              </a:rPr>
              <a:t>Fordele ved hydrering</a:t>
            </a:r>
          </a:p>
        </p:txBody>
      </p:sp>
    </p:spTree>
    <p:extLst>
      <p:ext uri="{BB962C8B-B14F-4D97-AF65-F5344CB8AC3E}">
        <p14:creationId xmlns:p14="http://schemas.microsoft.com/office/powerpoint/2010/main" val="408762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9ED2D02B-168C-4846-9451-256849035A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9EE19A9-2588-4BFD-9DC4-2D6FB279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7">
            <a:extLst>
              <a:ext uri="{FF2B5EF4-FFF2-40B4-BE49-F238E27FC236}">
                <a16:creationId xmlns:a16="http://schemas.microsoft.com/office/drawing/2014/main" id="{D24B68D3-71A4-4789-8F93-AA1E0366B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E0E87730-3E85-45CE-9AE7-34CF62A12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13">
            <a:extLst>
              <a:ext uri="{FF2B5EF4-FFF2-40B4-BE49-F238E27FC236}">
                <a16:creationId xmlns:a16="http://schemas.microsoft.com/office/drawing/2014/main" id="{C9A2C27A-7813-4311-B0B5-4AFF6F94B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774" y="550655"/>
            <a:ext cx="10364452" cy="3690466"/>
          </a:xfrm>
          <a:prstGeom prst="roundRect">
            <a:avLst>
              <a:gd name="adj" fmla="val 483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54947D-D8D9-F44A-A41E-FE41626401E4}"/>
              </a:ext>
            </a:extLst>
          </p:cNvPr>
          <p:cNvPicPr>
            <a:picLocks noChangeAspect="1"/>
          </p:cNvPicPr>
          <p:nvPr/>
        </p:nvPicPr>
        <p:blipFill>
          <a:blip r:embed="rId5"/>
          <a:stretch>
            <a:fillRect/>
          </a:stretch>
        </p:blipFill>
        <p:spPr>
          <a:xfrm>
            <a:off x="5050901" y="658485"/>
            <a:ext cx="1460149" cy="3361283"/>
          </a:xfrm>
          <a:prstGeom prst="roundRect">
            <a:avLst>
              <a:gd name="adj" fmla="val 5301"/>
            </a:avLst>
          </a:prstGeom>
          <a:ln w="82550" cap="sq">
            <a:noFill/>
            <a:miter lim="800000"/>
          </a:ln>
          <a:effectLst/>
        </p:spPr>
      </p:pic>
      <p:pic>
        <p:nvPicPr>
          <p:cNvPr id="24" name="Picture 23">
            <a:extLst>
              <a:ext uri="{FF2B5EF4-FFF2-40B4-BE49-F238E27FC236}">
                <a16:creationId xmlns:a16="http://schemas.microsoft.com/office/drawing/2014/main" id="{2E6FB9B0-31BA-414C-9592-CFC01244DF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Title 1">
            <a:extLst>
              <a:ext uri="{FF2B5EF4-FFF2-40B4-BE49-F238E27FC236}">
                <a16:creationId xmlns:a16="http://schemas.microsoft.com/office/drawing/2014/main" id="{B1693456-916E-4745-A781-97BC488EA3D1}"/>
              </a:ext>
            </a:extLst>
          </p:cNvPr>
          <p:cNvSpPr>
            <a:spLocks noGrp="1"/>
          </p:cNvSpPr>
          <p:nvPr>
            <p:ph type="title"/>
          </p:nvPr>
        </p:nvSpPr>
        <p:spPr>
          <a:xfrm>
            <a:off x="635211" y="4562855"/>
            <a:ext cx="10916365" cy="1137554"/>
          </a:xfrm>
        </p:spPr>
        <p:txBody>
          <a:bodyPr vert="horz" lIns="91440" tIns="45720" rIns="91440" bIns="45720" rtlCol="0" anchor="b">
            <a:normAutofit/>
          </a:bodyPr>
          <a:lstStyle/>
          <a:p>
            <a:r>
              <a:rPr lang="en-US" sz="4400" dirty="0" err="1"/>
              <a:t>Hvad</a:t>
            </a:r>
            <a:r>
              <a:rPr lang="en-US" sz="4400" dirty="0"/>
              <a:t> </a:t>
            </a:r>
            <a:r>
              <a:rPr lang="en-US" sz="4400" dirty="0" err="1"/>
              <a:t>er</a:t>
            </a:r>
            <a:r>
              <a:rPr lang="en-US" sz="4400" dirty="0"/>
              <a:t> </a:t>
            </a:r>
            <a:r>
              <a:rPr lang="en-US" sz="4400" dirty="0" err="1"/>
              <a:t>meningen</a:t>
            </a:r>
            <a:r>
              <a:rPr lang="en-US" sz="4400" dirty="0"/>
              <a:t> med </a:t>
            </a:r>
            <a:r>
              <a:rPr lang="en-US" sz="4400" dirty="0" err="1"/>
              <a:t>sportsdrikke</a:t>
            </a:r>
            <a:r>
              <a:rPr lang="en-US" sz="4400" dirty="0"/>
              <a:t>?</a:t>
            </a:r>
          </a:p>
        </p:txBody>
      </p:sp>
      <p:pic>
        <p:nvPicPr>
          <p:cNvPr id="26" name="Picture 25">
            <a:extLst>
              <a:ext uri="{FF2B5EF4-FFF2-40B4-BE49-F238E27FC236}">
                <a16:creationId xmlns:a16="http://schemas.microsoft.com/office/drawing/2014/main" id="{2FEADF4B-2E5C-4523-A7E0-E75C61D39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sp>
        <p:nvSpPr>
          <p:cNvPr id="10" name="TextBox 9">
            <a:extLst>
              <a:ext uri="{FF2B5EF4-FFF2-40B4-BE49-F238E27FC236}">
                <a16:creationId xmlns:a16="http://schemas.microsoft.com/office/drawing/2014/main" id="{A0FB9D7A-A113-4844-B871-AF951425AFAD}"/>
              </a:ext>
            </a:extLst>
          </p:cNvPr>
          <p:cNvSpPr txBox="1"/>
          <p:nvPr/>
        </p:nvSpPr>
        <p:spPr>
          <a:xfrm>
            <a:off x="5060368" y="4303690"/>
            <a:ext cx="1529137" cy="369332"/>
          </a:xfrm>
          <a:prstGeom prst="rect">
            <a:avLst/>
          </a:prstGeom>
          <a:noFill/>
        </p:spPr>
        <p:txBody>
          <a:bodyPr wrap="none" rtlCol="0">
            <a:spAutoFit/>
          </a:bodyPr>
          <a:lstStyle/>
          <a:p>
            <a:r>
              <a:rPr lang="da-DK" dirty="0" err="1"/>
              <a:t>Nutramino.com</a:t>
            </a:r>
            <a:endParaRPr lang="da-DK" dirty="0"/>
          </a:p>
        </p:txBody>
      </p:sp>
    </p:spTree>
    <p:extLst>
      <p:ext uri="{BB962C8B-B14F-4D97-AF65-F5344CB8AC3E}">
        <p14:creationId xmlns:p14="http://schemas.microsoft.com/office/powerpoint/2010/main" val="105029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76000">
              <a:schemeClr val="bg1"/>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51793A-8DA6-024F-B346-A48A04710CE1}"/>
              </a:ext>
            </a:extLst>
          </p:cNvPr>
          <p:cNvPicPr>
            <a:picLocks noGrp="1" noChangeAspect="1"/>
          </p:cNvPicPr>
          <p:nvPr>
            <p:ph idx="1"/>
          </p:nvPr>
        </p:nvPicPr>
        <p:blipFill>
          <a:blip r:embed="rId3"/>
          <a:stretch>
            <a:fillRect/>
          </a:stretch>
        </p:blipFill>
        <p:spPr>
          <a:xfrm>
            <a:off x="8154840" y="5657206"/>
            <a:ext cx="3966235" cy="582277"/>
          </a:xfrm>
        </p:spPr>
      </p:pic>
      <p:sp>
        <p:nvSpPr>
          <p:cNvPr id="10" name="Rectangle 9">
            <a:extLst>
              <a:ext uri="{FF2B5EF4-FFF2-40B4-BE49-F238E27FC236}">
                <a16:creationId xmlns:a16="http://schemas.microsoft.com/office/drawing/2014/main" id="{E9239290-296D-B14F-AC3C-FA72CC9E9803}"/>
              </a:ext>
            </a:extLst>
          </p:cNvPr>
          <p:cNvSpPr/>
          <p:nvPr/>
        </p:nvSpPr>
        <p:spPr>
          <a:xfrm>
            <a:off x="659876" y="566678"/>
            <a:ext cx="10567448" cy="4247317"/>
          </a:xfrm>
          <a:prstGeom prst="rect">
            <a:avLst/>
          </a:prstGeom>
        </p:spPr>
        <p:txBody>
          <a:bodyPr wrap="square">
            <a:spAutoFit/>
          </a:bodyPr>
          <a:lstStyle/>
          <a:p>
            <a:r>
              <a:rPr lang="da-DK" dirty="0"/>
              <a:t>YRBS-dataene fra 2015 afslører endnu en gang, at drenge er mere tilbøjelige til at forbruge sportsdrikke. Unge med større fysisk aktivitet var mere tilbøjelige til at forbruge sportsdrikke dagligt sammenlignet med teenagere, der var mindre fysisk aktive. </a:t>
            </a:r>
          </a:p>
          <a:p>
            <a:endParaRPr lang="da-DK" dirty="0"/>
          </a:p>
          <a:p>
            <a:r>
              <a:rPr lang="da-DK" dirty="0"/>
              <a:t>Det var bekymrende at børn og unge, der kiggede på mere end 2 timers tv dagligt med større sandsynlighed drak sportsdrikke, hvilket bekræfter en foruroligende afspejling af sammenhængen mellem tv-visning, kommercielle reklamer og fedme. </a:t>
            </a:r>
          </a:p>
          <a:p>
            <a:endParaRPr lang="da-DK" dirty="0"/>
          </a:p>
          <a:p>
            <a:r>
              <a:rPr lang="da-DK" dirty="0"/>
              <a:t>Mens indtaget af sodavand er faldet, sandsynligvis på grund af en national kampagne for at reducere forbruget af denne sukkerholdige drikke, får sportsdrikke relativt lidt fordømmelse på grund af deres opfattede sundhed og tilknytning til eliteatleter og rollemodeller. </a:t>
            </a:r>
          </a:p>
          <a:p>
            <a:endParaRPr lang="da-DK" dirty="0"/>
          </a:p>
          <a:p>
            <a:r>
              <a:rPr lang="da-DK" dirty="0"/>
              <a:t>AAP siger konsekvent, at vand er det bedre valg til </a:t>
            </a:r>
            <a:r>
              <a:rPr lang="da-DK" dirty="0" err="1"/>
              <a:t>rehydrering</a:t>
            </a:r>
            <a:r>
              <a:rPr lang="da-DK" dirty="0"/>
              <a:t>, og at børn og unge generelt ikke har brug for supplerende elektrolytudskiftning. Børnelæger bør diskutere </a:t>
            </a:r>
            <a:r>
              <a:rPr lang="da-DK" dirty="0" err="1"/>
              <a:t>AAP's</a:t>
            </a:r>
            <a:r>
              <a:rPr lang="da-DK" dirty="0"/>
              <a:t> </a:t>
            </a:r>
            <a:r>
              <a:rPr lang="da-DK" dirty="0" err="1"/>
              <a:t>rehydreringsanbefalinger</a:t>
            </a:r>
            <a:r>
              <a:rPr lang="da-DK" dirty="0"/>
              <a:t> med patienter og forældre med det formål at begrænse forbruget af sportsdrink.</a:t>
            </a:r>
          </a:p>
        </p:txBody>
      </p:sp>
    </p:spTree>
    <p:extLst>
      <p:ext uri="{BB962C8B-B14F-4D97-AF65-F5344CB8AC3E}">
        <p14:creationId xmlns:p14="http://schemas.microsoft.com/office/powerpoint/2010/main" val="322223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56E4-57A9-A84C-A352-795F08B53702}"/>
              </a:ext>
            </a:extLst>
          </p:cNvPr>
          <p:cNvSpPr>
            <a:spLocks noGrp="1"/>
          </p:cNvSpPr>
          <p:nvPr>
            <p:ph type="title"/>
          </p:nvPr>
        </p:nvSpPr>
        <p:spPr/>
        <p:txBody>
          <a:bodyPr/>
          <a:lstStyle/>
          <a:p>
            <a:r>
              <a:rPr lang="da-DK" dirty="0"/>
              <a:t>Øvelse</a:t>
            </a:r>
          </a:p>
        </p:txBody>
      </p:sp>
      <p:sp>
        <p:nvSpPr>
          <p:cNvPr id="3" name="Content Placeholder 2">
            <a:extLst>
              <a:ext uri="{FF2B5EF4-FFF2-40B4-BE49-F238E27FC236}">
                <a16:creationId xmlns:a16="http://schemas.microsoft.com/office/drawing/2014/main" id="{E1979FB3-ADF5-DC48-B908-C18BB6118409}"/>
              </a:ext>
            </a:extLst>
          </p:cNvPr>
          <p:cNvSpPr>
            <a:spLocks noGrp="1"/>
          </p:cNvSpPr>
          <p:nvPr>
            <p:ph idx="1"/>
          </p:nvPr>
        </p:nvSpPr>
        <p:spPr/>
        <p:txBody>
          <a:bodyPr/>
          <a:lstStyle/>
          <a:p>
            <a:r>
              <a:rPr lang="da-DK" dirty="0"/>
              <a:t>Hvor meget vand taber du under aktivitet?</a:t>
            </a:r>
          </a:p>
          <a:p>
            <a:pPr marL="0" indent="0">
              <a:buNone/>
            </a:pPr>
            <a:endParaRPr lang="da-DK" dirty="0"/>
          </a:p>
          <a:p>
            <a:r>
              <a:rPr lang="da-DK" dirty="0"/>
              <a:t>I skal nu forsøge at måle jeres svedtab efter træning på den mest simple måde: vejning før og efter træning.</a:t>
            </a:r>
          </a:p>
        </p:txBody>
      </p:sp>
    </p:spTree>
    <p:extLst>
      <p:ext uri="{BB962C8B-B14F-4D97-AF65-F5344CB8AC3E}">
        <p14:creationId xmlns:p14="http://schemas.microsoft.com/office/powerpoint/2010/main" val="380124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 name="Rectangle 10">
            <a:extLst>
              <a:ext uri="{FF2B5EF4-FFF2-40B4-BE49-F238E27FC236}">
                <a16:creationId xmlns:a16="http://schemas.microsoft.com/office/drawing/2014/main" id="{3595E478-612A-42ED-816A-0DD5B5C89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12">
            <a:extLst>
              <a:ext uri="{FF2B5EF4-FFF2-40B4-BE49-F238E27FC236}">
                <a16:creationId xmlns:a16="http://schemas.microsoft.com/office/drawing/2014/main" id="{CB226365-E8CD-4F1B-B318-7598AA28A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91927" t="72411" b="13751"/>
          <a:stretch/>
        </p:blipFill>
        <p:spPr>
          <a:xfrm>
            <a:off x="150925"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15" name="Picture 14">
            <a:extLst>
              <a:ext uri="{FF2B5EF4-FFF2-40B4-BE49-F238E27FC236}">
                <a16:creationId xmlns:a16="http://schemas.microsoft.com/office/drawing/2014/main" id="{86F8589D-19E8-4616-A2D6-95125B452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a:off x="7586661" y="3142319"/>
            <a:ext cx="4605339" cy="3715682"/>
          </a:xfrm>
          <a:prstGeom prst="rect">
            <a:avLst/>
          </a:prstGeom>
        </p:spPr>
      </p:pic>
      <p:pic>
        <p:nvPicPr>
          <p:cNvPr id="27" name="Picture 16">
            <a:extLst>
              <a:ext uri="{FF2B5EF4-FFF2-40B4-BE49-F238E27FC236}">
                <a16:creationId xmlns:a16="http://schemas.microsoft.com/office/drawing/2014/main" id="{5F9D2829-9A1B-41D9-A712-382721D3A7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46466" t="75007" r="30510"/>
          <a:stretch/>
        </p:blipFill>
        <p:spPr>
          <a:xfrm>
            <a:off x="7586661" y="815472"/>
            <a:ext cx="4817288" cy="29414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31" name="Graphic 30" descr="Skeleton">
            <a:extLst>
              <a:ext uri="{FF2B5EF4-FFF2-40B4-BE49-F238E27FC236}">
                <a16:creationId xmlns:a16="http://schemas.microsoft.com/office/drawing/2014/main" id="{5363A531-8370-6A4F-AC82-131F47F228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341965"/>
            <a:ext cx="4174067" cy="4174067"/>
          </a:xfrm>
          <a:prstGeom prst="rect">
            <a:avLst/>
          </a:prstGeom>
        </p:spPr>
      </p:pic>
      <p:sp>
        <p:nvSpPr>
          <p:cNvPr id="39" name="Bent Up Arrow 38">
            <a:extLst>
              <a:ext uri="{FF2B5EF4-FFF2-40B4-BE49-F238E27FC236}">
                <a16:creationId xmlns:a16="http://schemas.microsoft.com/office/drawing/2014/main" id="{6B8E6E33-7EF8-DB49-AF29-A464A4798A90}"/>
              </a:ext>
            </a:extLst>
          </p:cNvPr>
          <p:cNvSpPr/>
          <p:nvPr/>
        </p:nvSpPr>
        <p:spPr>
          <a:xfrm rot="10800000">
            <a:off x="1926336" y="678833"/>
            <a:ext cx="2377440" cy="614597"/>
          </a:xfrm>
          <a:prstGeom prst="bentUpArrow">
            <a:avLst>
              <a:gd name="adj1" fmla="val 19049"/>
              <a:gd name="adj2" fmla="val 25000"/>
              <a:gd name="adj3" fmla="val 25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TextBox 40">
            <a:extLst>
              <a:ext uri="{FF2B5EF4-FFF2-40B4-BE49-F238E27FC236}">
                <a16:creationId xmlns:a16="http://schemas.microsoft.com/office/drawing/2014/main" id="{832244FB-1362-2A4B-AF87-21DE7DB7C1BD}"/>
              </a:ext>
            </a:extLst>
          </p:cNvPr>
          <p:cNvSpPr txBox="1"/>
          <p:nvPr/>
        </p:nvSpPr>
        <p:spPr>
          <a:xfrm>
            <a:off x="4468540" y="554418"/>
            <a:ext cx="3961213" cy="400110"/>
          </a:xfrm>
          <a:prstGeom prst="rect">
            <a:avLst/>
          </a:prstGeom>
          <a:noFill/>
        </p:spPr>
        <p:txBody>
          <a:bodyPr wrap="none" rtlCol="0">
            <a:spAutoFit/>
          </a:bodyPr>
          <a:lstStyle/>
          <a:p>
            <a:r>
              <a:rPr lang="da-DK" sz="2000" b="1" dirty="0"/>
              <a:t>40-75% af din krop består af Vand</a:t>
            </a:r>
          </a:p>
        </p:txBody>
      </p:sp>
      <p:sp>
        <p:nvSpPr>
          <p:cNvPr id="42" name="Left Arrow 41">
            <a:extLst>
              <a:ext uri="{FF2B5EF4-FFF2-40B4-BE49-F238E27FC236}">
                <a16:creationId xmlns:a16="http://schemas.microsoft.com/office/drawing/2014/main" id="{BDD705EC-A361-544F-9F3E-FE01933446F5}"/>
              </a:ext>
            </a:extLst>
          </p:cNvPr>
          <p:cNvSpPr/>
          <p:nvPr/>
        </p:nvSpPr>
        <p:spPr>
          <a:xfrm>
            <a:off x="2927785" y="2354979"/>
            <a:ext cx="2066544" cy="280416"/>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TextBox 43">
            <a:extLst>
              <a:ext uri="{FF2B5EF4-FFF2-40B4-BE49-F238E27FC236}">
                <a16:creationId xmlns:a16="http://schemas.microsoft.com/office/drawing/2014/main" id="{7382DC26-7945-F547-8CEC-724E7928B357}"/>
              </a:ext>
            </a:extLst>
          </p:cNvPr>
          <p:cNvSpPr txBox="1"/>
          <p:nvPr/>
        </p:nvSpPr>
        <p:spPr>
          <a:xfrm>
            <a:off x="5120380" y="2310521"/>
            <a:ext cx="4619278" cy="400110"/>
          </a:xfrm>
          <a:prstGeom prst="rect">
            <a:avLst/>
          </a:prstGeom>
          <a:noFill/>
        </p:spPr>
        <p:txBody>
          <a:bodyPr wrap="none" rtlCol="0">
            <a:spAutoFit/>
          </a:bodyPr>
          <a:lstStyle/>
          <a:p>
            <a:r>
              <a:rPr lang="da-DK" sz="2000" b="1" dirty="0"/>
              <a:t>Dine muskler har et vandindhold på 75%</a:t>
            </a:r>
          </a:p>
        </p:txBody>
      </p:sp>
      <p:sp>
        <p:nvSpPr>
          <p:cNvPr id="46" name="Left Arrow 45">
            <a:extLst>
              <a:ext uri="{FF2B5EF4-FFF2-40B4-BE49-F238E27FC236}">
                <a16:creationId xmlns:a16="http://schemas.microsoft.com/office/drawing/2014/main" id="{AE99F4BC-2082-4747-BEE5-40DC3E57959B}"/>
              </a:ext>
            </a:extLst>
          </p:cNvPr>
          <p:cNvSpPr/>
          <p:nvPr/>
        </p:nvSpPr>
        <p:spPr>
          <a:xfrm>
            <a:off x="2907804" y="3935505"/>
            <a:ext cx="2066544" cy="280416"/>
          </a:xfrm>
          <a:prstGeom prst="lef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TextBox 46">
            <a:extLst>
              <a:ext uri="{FF2B5EF4-FFF2-40B4-BE49-F238E27FC236}">
                <a16:creationId xmlns:a16="http://schemas.microsoft.com/office/drawing/2014/main" id="{AECDF83D-6E7E-3143-A939-D19C67391E48}"/>
              </a:ext>
            </a:extLst>
          </p:cNvPr>
          <p:cNvSpPr txBox="1"/>
          <p:nvPr/>
        </p:nvSpPr>
        <p:spPr>
          <a:xfrm>
            <a:off x="5120380" y="3825913"/>
            <a:ext cx="4219425" cy="400110"/>
          </a:xfrm>
          <a:prstGeom prst="rect">
            <a:avLst/>
          </a:prstGeom>
          <a:noFill/>
        </p:spPr>
        <p:txBody>
          <a:bodyPr wrap="none" rtlCol="0">
            <a:spAutoFit/>
          </a:bodyPr>
          <a:lstStyle/>
          <a:p>
            <a:r>
              <a:rPr lang="da-DK" sz="2000" b="1" dirty="0"/>
              <a:t>Dit fedtvæv indeholder ca. 11% vand</a:t>
            </a:r>
          </a:p>
        </p:txBody>
      </p:sp>
    </p:spTree>
    <p:extLst>
      <p:ext uri="{BB962C8B-B14F-4D97-AF65-F5344CB8AC3E}">
        <p14:creationId xmlns:p14="http://schemas.microsoft.com/office/powerpoint/2010/main" val="268799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a:extLst>
              <a:ext uri="{FF2B5EF4-FFF2-40B4-BE49-F238E27FC236}">
                <a16:creationId xmlns:a16="http://schemas.microsoft.com/office/drawing/2014/main" id="{F01414A6-7B55-6948-961E-C1D70D26F200}"/>
              </a:ext>
            </a:extLst>
          </p:cNvPr>
          <p:cNvSpPr>
            <a:spLocks noGrp="1"/>
          </p:cNvSpPr>
          <p:nvPr>
            <p:ph type="title"/>
          </p:nvPr>
        </p:nvSpPr>
        <p:spPr>
          <a:xfrm>
            <a:off x="856031" y="402582"/>
            <a:ext cx="7859564" cy="1596177"/>
          </a:xfrm>
        </p:spPr>
        <p:txBody>
          <a:bodyPr>
            <a:normAutofit/>
          </a:bodyPr>
          <a:lstStyle/>
          <a:p>
            <a:r>
              <a:rPr lang="da-DK" sz="4000" dirty="0"/>
              <a:t>Hvor befinder vandet sig?</a:t>
            </a:r>
          </a:p>
        </p:txBody>
      </p:sp>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4" name="TextBox 3">
            <a:extLst>
              <a:ext uri="{FF2B5EF4-FFF2-40B4-BE49-F238E27FC236}">
                <a16:creationId xmlns:a16="http://schemas.microsoft.com/office/drawing/2014/main" id="{23495830-B5BD-064B-96CD-3C9FFCBE5D9B}"/>
              </a:ext>
            </a:extLst>
          </p:cNvPr>
          <p:cNvSpPr txBox="1"/>
          <p:nvPr/>
        </p:nvSpPr>
        <p:spPr>
          <a:xfrm>
            <a:off x="548641" y="5797390"/>
            <a:ext cx="3843616" cy="400110"/>
          </a:xfrm>
          <a:prstGeom prst="rect">
            <a:avLst/>
          </a:prstGeom>
          <a:noFill/>
        </p:spPr>
        <p:txBody>
          <a:bodyPr wrap="none" rtlCol="0">
            <a:spAutoFit/>
          </a:bodyPr>
          <a:lstStyle/>
          <a:p>
            <a:r>
              <a:rPr lang="da-DK" sz="2000" b="1" dirty="0"/>
              <a:t>Størstedelen befinder sig i cellerne</a:t>
            </a:r>
          </a:p>
        </p:txBody>
      </p:sp>
      <p:sp>
        <p:nvSpPr>
          <p:cNvPr id="5" name="Up Arrow 4">
            <a:extLst>
              <a:ext uri="{FF2B5EF4-FFF2-40B4-BE49-F238E27FC236}">
                <a16:creationId xmlns:a16="http://schemas.microsoft.com/office/drawing/2014/main" id="{EC9D1397-5580-2748-89AF-702684F9F11F}"/>
              </a:ext>
            </a:extLst>
          </p:cNvPr>
          <p:cNvSpPr/>
          <p:nvPr/>
        </p:nvSpPr>
        <p:spPr>
          <a:xfrm>
            <a:off x="1911927" y="4971011"/>
            <a:ext cx="558522" cy="826379"/>
          </a:xfrm>
          <a:prstGeom prst="upArrow">
            <a:avLst>
              <a:gd name="adj1" fmla="val 32140"/>
              <a:gd name="adj2" fmla="val 440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Oval 5">
            <a:extLst>
              <a:ext uri="{FF2B5EF4-FFF2-40B4-BE49-F238E27FC236}">
                <a16:creationId xmlns:a16="http://schemas.microsoft.com/office/drawing/2014/main" id="{30F3CCEF-D5DC-8B44-BABE-8D3126571E4B}"/>
              </a:ext>
            </a:extLst>
          </p:cNvPr>
          <p:cNvSpPr/>
          <p:nvPr/>
        </p:nvSpPr>
        <p:spPr>
          <a:xfrm>
            <a:off x="1099649" y="3265891"/>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E078C956-1768-4342-97E6-4E43F2142697}"/>
              </a:ext>
            </a:extLst>
          </p:cNvPr>
          <p:cNvSpPr/>
          <p:nvPr/>
        </p:nvSpPr>
        <p:spPr>
          <a:xfrm>
            <a:off x="1949714" y="3375606"/>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Oval 14">
            <a:extLst>
              <a:ext uri="{FF2B5EF4-FFF2-40B4-BE49-F238E27FC236}">
                <a16:creationId xmlns:a16="http://schemas.microsoft.com/office/drawing/2014/main" id="{D06A07A5-4F7D-DC4D-8006-8C9B23A5AAF3}"/>
              </a:ext>
            </a:extLst>
          </p:cNvPr>
          <p:cNvSpPr/>
          <p:nvPr/>
        </p:nvSpPr>
        <p:spPr>
          <a:xfrm>
            <a:off x="2361373" y="2844127"/>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3AC1DF94-B025-A243-97C7-90C4DC234A95}"/>
              </a:ext>
            </a:extLst>
          </p:cNvPr>
          <p:cNvSpPr/>
          <p:nvPr/>
        </p:nvSpPr>
        <p:spPr>
          <a:xfrm>
            <a:off x="1538056" y="2792757"/>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DF7E83F7-966A-B342-885B-49273509BE50}"/>
              </a:ext>
            </a:extLst>
          </p:cNvPr>
          <p:cNvSpPr/>
          <p:nvPr/>
        </p:nvSpPr>
        <p:spPr>
          <a:xfrm>
            <a:off x="2311140" y="3899206"/>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Oval 19">
            <a:extLst>
              <a:ext uri="{FF2B5EF4-FFF2-40B4-BE49-F238E27FC236}">
                <a16:creationId xmlns:a16="http://schemas.microsoft.com/office/drawing/2014/main" id="{C6FE2A3F-2181-4945-AE18-9188B53514A6}"/>
              </a:ext>
            </a:extLst>
          </p:cNvPr>
          <p:cNvSpPr/>
          <p:nvPr/>
        </p:nvSpPr>
        <p:spPr>
          <a:xfrm>
            <a:off x="1538056" y="3874369"/>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Oval 20">
            <a:extLst>
              <a:ext uri="{FF2B5EF4-FFF2-40B4-BE49-F238E27FC236}">
                <a16:creationId xmlns:a16="http://schemas.microsoft.com/office/drawing/2014/main" id="{C06369EA-2A6E-C841-975C-F6DD11C6D6CE}"/>
              </a:ext>
            </a:extLst>
          </p:cNvPr>
          <p:cNvSpPr/>
          <p:nvPr/>
        </p:nvSpPr>
        <p:spPr>
          <a:xfrm>
            <a:off x="2619067" y="3409881"/>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B73151DC-6E10-8C42-BB8C-8218DE7D7932}"/>
              </a:ext>
            </a:extLst>
          </p:cNvPr>
          <p:cNvSpPr txBox="1"/>
          <p:nvPr/>
        </p:nvSpPr>
        <p:spPr>
          <a:xfrm>
            <a:off x="1496781" y="6077212"/>
            <a:ext cx="1394100" cy="369332"/>
          </a:xfrm>
          <a:prstGeom prst="rect">
            <a:avLst/>
          </a:prstGeom>
          <a:noFill/>
        </p:spPr>
        <p:txBody>
          <a:bodyPr wrap="none" rtlCol="0">
            <a:spAutoFit/>
          </a:bodyPr>
          <a:lstStyle/>
          <a:p>
            <a:r>
              <a:rPr lang="da-DK" dirty="0" err="1"/>
              <a:t>Intracellulært</a:t>
            </a:r>
            <a:endParaRPr lang="da-DK" dirty="0"/>
          </a:p>
        </p:txBody>
      </p:sp>
      <p:sp>
        <p:nvSpPr>
          <p:cNvPr id="11" name="TextBox 10">
            <a:extLst>
              <a:ext uri="{FF2B5EF4-FFF2-40B4-BE49-F238E27FC236}">
                <a16:creationId xmlns:a16="http://schemas.microsoft.com/office/drawing/2014/main" id="{689A89DD-2440-4A4D-8381-E3E5FB23EA2E}"/>
              </a:ext>
            </a:extLst>
          </p:cNvPr>
          <p:cNvSpPr txBox="1"/>
          <p:nvPr/>
        </p:nvSpPr>
        <p:spPr>
          <a:xfrm>
            <a:off x="4695279" y="1869582"/>
            <a:ext cx="3070969" cy="400110"/>
          </a:xfrm>
          <a:prstGeom prst="rect">
            <a:avLst/>
          </a:prstGeom>
          <a:noFill/>
        </p:spPr>
        <p:txBody>
          <a:bodyPr wrap="none" rtlCol="0">
            <a:spAutoFit/>
          </a:bodyPr>
          <a:lstStyle/>
          <a:p>
            <a:r>
              <a:rPr lang="da-DK" sz="2000" b="1" dirty="0"/>
              <a:t>Men også udenom cellerne</a:t>
            </a:r>
          </a:p>
        </p:txBody>
      </p:sp>
      <p:sp>
        <p:nvSpPr>
          <p:cNvPr id="22" name="Rounded Rectangle 21">
            <a:extLst>
              <a:ext uri="{FF2B5EF4-FFF2-40B4-BE49-F238E27FC236}">
                <a16:creationId xmlns:a16="http://schemas.microsoft.com/office/drawing/2014/main" id="{952E0BBA-D3D7-6946-AE1D-A4898B2AB433}"/>
              </a:ext>
            </a:extLst>
          </p:cNvPr>
          <p:cNvSpPr/>
          <p:nvPr/>
        </p:nvSpPr>
        <p:spPr>
          <a:xfrm>
            <a:off x="4540724" y="3042139"/>
            <a:ext cx="3341717" cy="2626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Oval 22">
            <a:extLst>
              <a:ext uri="{FF2B5EF4-FFF2-40B4-BE49-F238E27FC236}">
                <a16:creationId xmlns:a16="http://schemas.microsoft.com/office/drawing/2014/main" id="{7A86C528-C84B-654D-8417-AAB75D3AA47F}"/>
              </a:ext>
            </a:extLst>
          </p:cNvPr>
          <p:cNvSpPr/>
          <p:nvPr/>
        </p:nvSpPr>
        <p:spPr>
          <a:xfrm>
            <a:off x="5103825" y="4010489"/>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D83DACFF-5824-D94B-92D4-96F4CC0816A6}"/>
              </a:ext>
            </a:extLst>
          </p:cNvPr>
          <p:cNvSpPr/>
          <p:nvPr/>
        </p:nvSpPr>
        <p:spPr>
          <a:xfrm>
            <a:off x="5953890" y="4120204"/>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Oval 24">
            <a:extLst>
              <a:ext uri="{FF2B5EF4-FFF2-40B4-BE49-F238E27FC236}">
                <a16:creationId xmlns:a16="http://schemas.microsoft.com/office/drawing/2014/main" id="{20125BFD-CBE2-7842-80BD-65D12A152C03}"/>
              </a:ext>
            </a:extLst>
          </p:cNvPr>
          <p:cNvSpPr/>
          <p:nvPr/>
        </p:nvSpPr>
        <p:spPr>
          <a:xfrm>
            <a:off x="6365549" y="3588725"/>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Oval 25">
            <a:extLst>
              <a:ext uri="{FF2B5EF4-FFF2-40B4-BE49-F238E27FC236}">
                <a16:creationId xmlns:a16="http://schemas.microsoft.com/office/drawing/2014/main" id="{67593EB6-C3A5-634B-A928-AA4DF1C436CC}"/>
              </a:ext>
            </a:extLst>
          </p:cNvPr>
          <p:cNvSpPr/>
          <p:nvPr/>
        </p:nvSpPr>
        <p:spPr>
          <a:xfrm>
            <a:off x="5542232" y="3537355"/>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Oval 26">
            <a:extLst>
              <a:ext uri="{FF2B5EF4-FFF2-40B4-BE49-F238E27FC236}">
                <a16:creationId xmlns:a16="http://schemas.microsoft.com/office/drawing/2014/main" id="{90681189-5C0E-1240-9BEE-DD878947A66C}"/>
              </a:ext>
            </a:extLst>
          </p:cNvPr>
          <p:cNvSpPr/>
          <p:nvPr/>
        </p:nvSpPr>
        <p:spPr>
          <a:xfrm>
            <a:off x="6315316" y="4643804"/>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Oval 27">
            <a:extLst>
              <a:ext uri="{FF2B5EF4-FFF2-40B4-BE49-F238E27FC236}">
                <a16:creationId xmlns:a16="http://schemas.microsoft.com/office/drawing/2014/main" id="{9D96E1CF-00FD-C548-AE27-3876E687F8B2}"/>
              </a:ext>
            </a:extLst>
          </p:cNvPr>
          <p:cNvSpPr/>
          <p:nvPr/>
        </p:nvSpPr>
        <p:spPr>
          <a:xfrm>
            <a:off x="5542232" y="4618967"/>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a:extLst>
              <a:ext uri="{FF2B5EF4-FFF2-40B4-BE49-F238E27FC236}">
                <a16:creationId xmlns:a16="http://schemas.microsoft.com/office/drawing/2014/main" id="{5D98681E-6B4D-2548-9705-3C5AB3B9817D}"/>
              </a:ext>
            </a:extLst>
          </p:cNvPr>
          <p:cNvSpPr/>
          <p:nvPr/>
        </p:nvSpPr>
        <p:spPr>
          <a:xfrm>
            <a:off x="6623243" y="4154479"/>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Up Arrow 29">
            <a:extLst>
              <a:ext uri="{FF2B5EF4-FFF2-40B4-BE49-F238E27FC236}">
                <a16:creationId xmlns:a16="http://schemas.microsoft.com/office/drawing/2014/main" id="{1B01EFD3-0A28-C344-9B02-D81CB05C64C8}"/>
              </a:ext>
            </a:extLst>
          </p:cNvPr>
          <p:cNvSpPr/>
          <p:nvPr/>
        </p:nvSpPr>
        <p:spPr>
          <a:xfrm rot="10800000">
            <a:off x="5916435" y="2372698"/>
            <a:ext cx="519452" cy="591743"/>
          </a:xfrm>
          <a:prstGeom prst="upArrow">
            <a:avLst>
              <a:gd name="adj1" fmla="val 32140"/>
              <a:gd name="adj2" fmla="val 440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TextBox 30">
            <a:extLst>
              <a:ext uri="{FF2B5EF4-FFF2-40B4-BE49-F238E27FC236}">
                <a16:creationId xmlns:a16="http://schemas.microsoft.com/office/drawing/2014/main" id="{6CD39E06-80FB-5A47-A2DD-F40101B4CECF}"/>
              </a:ext>
            </a:extLst>
          </p:cNvPr>
          <p:cNvSpPr txBox="1"/>
          <p:nvPr/>
        </p:nvSpPr>
        <p:spPr>
          <a:xfrm>
            <a:off x="5451215" y="5655133"/>
            <a:ext cx="1520737" cy="369332"/>
          </a:xfrm>
          <a:prstGeom prst="rect">
            <a:avLst/>
          </a:prstGeom>
          <a:noFill/>
        </p:spPr>
        <p:txBody>
          <a:bodyPr wrap="none" rtlCol="0">
            <a:spAutoFit/>
          </a:bodyPr>
          <a:lstStyle/>
          <a:p>
            <a:r>
              <a:rPr lang="da-DK" dirty="0"/>
              <a:t>Ekstracellulært</a:t>
            </a:r>
          </a:p>
        </p:txBody>
      </p:sp>
      <p:sp>
        <p:nvSpPr>
          <p:cNvPr id="32" name="Up Arrow 31">
            <a:extLst>
              <a:ext uri="{FF2B5EF4-FFF2-40B4-BE49-F238E27FC236}">
                <a16:creationId xmlns:a16="http://schemas.microsoft.com/office/drawing/2014/main" id="{8211D1FD-F6A4-F945-AC3B-FA82AFA09B2D}"/>
              </a:ext>
            </a:extLst>
          </p:cNvPr>
          <p:cNvSpPr/>
          <p:nvPr/>
        </p:nvSpPr>
        <p:spPr>
          <a:xfrm rot="7239266">
            <a:off x="7912515" y="2015222"/>
            <a:ext cx="519452" cy="1495988"/>
          </a:xfrm>
          <a:prstGeom prst="upArrow">
            <a:avLst>
              <a:gd name="adj1" fmla="val 32140"/>
              <a:gd name="adj2" fmla="val 440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TextBox 32">
            <a:extLst>
              <a:ext uri="{FF2B5EF4-FFF2-40B4-BE49-F238E27FC236}">
                <a16:creationId xmlns:a16="http://schemas.microsoft.com/office/drawing/2014/main" id="{D79E12F8-840A-8546-B42C-F2BE9888666D}"/>
              </a:ext>
            </a:extLst>
          </p:cNvPr>
          <p:cNvSpPr txBox="1"/>
          <p:nvPr/>
        </p:nvSpPr>
        <p:spPr>
          <a:xfrm>
            <a:off x="9291033" y="2727754"/>
            <a:ext cx="1845377" cy="400110"/>
          </a:xfrm>
          <a:prstGeom prst="rect">
            <a:avLst/>
          </a:prstGeom>
          <a:noFill/>
        </p:spPr>
        <p:txBody>
          <a:bodyPr wrap="none" rtlCol="0">
            <a:spAutoFit/>
          </a:bodyPr>
          <a:lstStyle/>
          <a:p>
            <a:r>
              <a:rPr lang="da-DK" sz="2000" b="1" dirty="0"/>
              <a:t>Og i vores blod</a:t>
            </a:r>
          </a:p>
        </p:txBody>
      </p:sp>
      <p:cxnSp>
        <p:nvCxnSpPr>
          <p:cNvPr id="35" name="Curved Connector 34">
            <a:extLst>
              <a:ext uri="{FF2B5EF4-FFF2-40B4-BE49-F238E27FC236}">
                <a16:creationId xmlns:a16="http://schemas.microsoft.com/office/drawing/2014/main" id="{4B483309-28BB-7047-87DF-9BF8E3A79DE7}"/>
              </a:ext>
            </a:extLst>
          </p:cNvPr>
          <p:cNvCxnSpPr>
            <a:cxnSpLocks/>
          </p:cNvCxnSpPr>
          <p:nvPr/>
        </p:nvCxnSpPr>
        <p:spPr>
          <a:xfrm rot="10800000">
            <a:off x="9096318" y="3463939"/>
            <a:ext cx="2234805" cy="1548759"/>
          </a:xfrm>
          <a:prstGeom prst="curvedConnector3">
            <a:avLst>
              <a:gd name="adj1" fmla="val 39392"/>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1D4CD8E-2B23-444B-B0CE-CB54F32F99BC}"/>
              </a:ext>
            </a:extLst>
          </p:cNvPr>
          <p:cNvSpPr txBox="1"/>
          <p:nvPr/>
        </p:nvSpPr>
        <p:spPr>
          <a:xfrm>
            <a:off x="10019759" y="5095570"/>
            <a:ext cx="835485" cy="646331"/>
          </a:xfrm>
          <a:prstGeom prst="rect">
            <a:avLst/>
          </a:prstGeom>
          <a:noFill/>
        </p:spPr>
        <p:txBody>
          <a:bodyPr wrap="none" rtlCol="0">
            <a:spAutoFit/>
          </a:bodyPr>
          <a:lstStyle/>
          <a:p>
            <a:pPr algn="ctr"/>
            <a:r>
              <a:rPr lang="da-DK" dirty="0"/>
              <a:t>Plasma</a:t>
            </a:r>
          </a:p>
          <a:p>
            <a:pPr algn="ctr"/>
            <a:endParaRPr lang="da-DK" dirty="0"/>
          </a:p>
        </p:txBody>
      </p:sp>
      <p:sp>
        <p:nvSpPr>
          <p:cNvPr id="34" name="Rounded Rectangle 33">
            <a:extLst>
              <a:ext uri="{FF2B5EF4-FFF2-40B4-BE49-F238E27FC236}">
                <a16:creationId xmlns:a16="http://schemas.microsoft.com/office/drawing/2014/main" id="{806E2385-F194-0942-9983-1D72739AA825}"/>
              </a:ext>
            </a:extLst>
          </p:cNvPr>
          <p:cNvSpPr/>
          <p:nvPr/>
        </p:nvSpPr>
        <p:spPr>
          <a:xfrm>
            <a:off x="496499" y="2242773"/>
            <a:ext cx="3341717" cy="26268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990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3" grpId="0" animBg="1"/>
      <p:bldP spid="15" grpId="0" animBg="1"/>
      <p:bldP spid="17" grpId="0" animBg="1"/>
      <p:bldP spid="19" grpId="0" animBg="1"/>
      <p:bldP spid="20" grpId="0" animBg="1"/>
      <p:bldP spid="21" grpId="0" animBg="1"/>
      <p:bldP spid="9" grpId="0"/>
      <p:bldP spid="1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p:bldP spid="40"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p:txBody>
          <a:bodyPr/>
          <a:lstStyle/>
          <a:p>
            <a:pPr marL="0" indent="0">
              <a:buNone/>
            </a:pPr>
            <a:r>
              <a:rPr lang="en-US" dirty="0" err="1"/>
              <a:t>Hvor</a:t>
            </a:r>
            <a:r>
              <a:rPr lang="en-US" dirty="0"/>
              <a:t> mange liter </a:t>
            </a:r>
            <a:r>
              <a:rPr lang="en-US" dirty="0" err="1"/>
              <a:t>blod</a:t>
            </a:r>
            <a:r>
              <a:rPr lang="en-US" dirty="0"/>
              <a:t> </a:t>
            </a:r>
            <a:r>
              <a:rPr lang="en-US" dirty="0" err="1"/>
              <a:t>har</a:t>
            </a:r>
            <a:r>
              <a:rPr lang="en-US" dirty="0"/>
              <a:t> </a:t>
            </a:r>
            <a:r>
              <a:rPr lang="en-US" dirty="0" err="1"/>
              <a:t>en</a:t>
            </a:r>
            <a:r>
              <a:rPr lang="en-US" dirty="0"/>
              <a:t> </a:t>
            </a:r>
            <a:r>
              <a:rPr lang="en-US" dirty="0" err="1"/>
              <a:t>gennemsnitlig</a:t>
            </a:r>
            <a:r>
              <a:rPr lang="en-US" dirty="0"/>
              <a:t> </a:t>
            </a:r>
            <a:r>
              <a:rPr lang="en-US" dirty="0" err="1"/>
              <a:t>kvinde</a:t>
            </a:r>
            <a:r>
              <a:rPr lang="en-US" dirty="0"/>
              <a:t> </a:t>
            </a:r>
            <a:r>
              <a:rPr lang="en-US" dirty="0" err="1"/>
              <a:t>og</a:t>
            </a:r>
            <a:r>
              <a:rPr lang="en-US" dirty="0"/>
              <a:t> </a:t>
            </a:r>
            <a:r>
              <a:rPr lang="en-US" dirty="0" err="1"/>
              <a:t>mand</a:t>
            </a:r>
            <a:r>
              <a:rPr lang="en-US" dirty="0"/>
              <a:t>?</a:t>
            </a:r>
          </a:p>
          <a:p>
            <a:endParaRPr lang="en-US" dirty="0"/>
          </a:p>
          <a:p>
            <a:pPr marL="457200" indent="-457200">
              <a:buAutoNum type="arabicParenR"/>
            </a:pPr>
            <a:r>
              <a:rPr lang="en-US" dirty="0" err="1"/>
              <a:t>Kvinde</a:t>
            </a:r>
            <a:r>
              <a:rPr lang="en-US" dirty="0"/>
              <a:t> 2 L </a:t>
            </a:r>
            <a:r>
              <a:rPr lang="en-US" dirty="0" err="1"/>
              <a:t>og</a:t>
            </a:r>
            <a:r>
              <a:rPr lang="en-US" dirty="0"/>
              <a:t> </a:t>
            </a:r>
            <a:r>
              <a:rPr lang="en-US" dirty="0" err="1"/>
              <a:t>Mand</a:t>
            </a:r>
            <a:r>
              <a:rPr lang="en-US" dirty="0"/>
              <a:t> 3 L</a:t>
            </a:r>
          </a:p>
          <a:p>
            <a:pPr marL="457200" indent="-457200">
              <a:buAutoNum type="arabicParenR"/>
            </a:pPr>
            <a:r>
              <a:rPr lang="en-US" dirty="0" err="1"/>
              <a:t>Kvinde</a:t>
            </a:r>
            <a:r>
              <a:rPr lang="en-US" dirty="0"/>
              <a:t> 3 L </a:t>
            </a:r>
            <a:r>
              <a:rPr lang="en-US" dirty="0" err="1"/>
              <a:t>og</a:t>
            </a:r>
            <a:r>
              <a:rPr lang="en-US" dirty="0"/>
              <a:t> </a:t>
            </a:r>
            <a:r>
              <a:rPr lang="en-US" dirty="0" err="1"/>
              <a:t>Mand</a:t>
            </a:r>
            <a:r>
              <a:rPr lang="en-US" dirty="0"/>
              <a:t> 4,5 l</a:t>
            </a:r>
          </a:p>
          <a:p>
            <a:pPr marL="457200" indent="-457200">
              <a:buAutoNum type="arabicParenR"/>
            </a:pPr>
            <a:r>
              <a:rPr lang="en-US" dirty="0" err="1"/>
              <a:t>Kvinde</a:t>
            </a:r>
            <a:r>
              <a:rPr lang="en-US" dirty="0"/>
              <a:t> 4,5 L </a:t>
            </a:r>
            <a:r>
              <a:rPr lang="en-US" dirty="0" err="1"/>
              <a:t>og</a:t>
            </a:r>
            <a:r>
              <a:rPr lang="en-US" dirty="0"/>
              <a:t> </a:t>
            </a:r>
            <a:r>
              <a:rPr lang="en-US" dirty="0" err="1"/>
              <a:t>mand</a:t>
            </a:r>
            <a:r>
              <a:rPr lang="en-US" dirty="0"/>
              <a:t> 6 L</a:t>
            </a:r>
          </a:p>
        </p:txBody>
      </p:sp>
    </p:spTree>
    <p:extLst>
      <p:ext uri="{BB962C8B-B14F-4D97-AF65-F5344CB8AC3E}">
        <p14:creationId xmlns:p14="http://schemas.microsoft.com/office/powerpoint/2010/main" val="265111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90000">
              <a:schemeClr val="bg1">
                <a:lumMod val="8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7555-F7EE-7248-B8FE-150A9BFACC5E}"/>
              </a:ext>
            </a:extLst>
          </p:cNvPr>
          <p:cNvSpPr>
            <a:spLocks noGrp="1"/>
          </p:cNvSpPr>
          <p:nvPr>
            <p:ph type="title"/>
          </p:nvPr>
        </p:nvSpPr>
        <p:spPr>
          <a:xfrm>
            <a:off x="966672" y="245189"/>
            <a:ext cx="10364451" cy="1596177"/>
          </a:xfrm>
        </p:spPr>
        <p:txBody>
          <a:bodyPr/>
          <a:lstStyle/>
          <a:p>
            <a:r>
              <a:rPr lang="da-DK" dirty="0"/>
              <a:t>Vores krop vil opretholde væskebalance</a:t>
            </a:r>
          </a:p>
        </p:txBody>
      </p:sp>
      <p:sp>
        <p:nvSpPr>
          <p:cNvPr id="4" name="Oval 3">
            <a:extLst>
              <a:ext uri="{FF2B5EF4-FFF2-40B4-BE49-F238E27FC236}">
                <a16:creationId xmlns:a16="http://schemas.microsoft.com/office/drawing/2014/main" id="{E567E494-5DD0-874B-B5C8-8054A4A36903}"/>
              </a:ext>
            </a:extLst>
          </p:cNvPr>
          <p:cNvSpPr/>
          <p:nvPr/>
        </p:nvSpPr>
        <p:spPr>
          <a:xfrm>
            <a:off x="1031867" y="3634165"/>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Oval 4">
            <a:extLst>
              <a:ext uri="{FF2B5EF4-FFF2-40B4-BE49-F238E27FC236}">
                <a16:creationId xmlns:a16="http://schemas.microsoft.com/office/drawing/2014/main" id="{6E49AB5B-1DAD-1E40-B187-A48A80E379C2}"/>
              </a:ext>
            </a:extLst>
          </p:cNvPr>
          <p:cNvSpPr/>
          <p:nvPr/>
        </p:nvSpPr>
        <p:spPr>
          <a:xfrm>
            <a:off x="1881932" y="3743880"/>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Oval 5">
            <a:extLst>
              <a:ext uri="{FF2B5EF4-FFF2-40B4-BE49-F238E27FC236}">
                <a16:creationId xmlns:a16="http://schemas.microsoft.com/office/drawing/2014/main" id="{5B5E0897-090E-3F47-898D-57EFFD28D9F4}"/>
              </a:ext>
            </a:extLst>
          </p:cNvPr>
          <p:cNvSpPr/>
          <p:nvPr/>
        </p:nvSpPr>
        <p:spPr>
          <a:xfrm>
            <a:off x="2293591" y="3212401"/>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Oval 6">
            <a:extLst>
              <a:ext uri="{FF2B5EF4-FFF2-40B4-BE49-F238E27FC236}">
                <a16:creationId xmlns:a16="http://schemas.microsoft.com/office/drawing/2014/main" id="{45E362FD-352D-B04D-A7DE-36678A200641}"/>
              </a:ext>
            </a:extLst>
          </p:cNvPr>
          <p:cNvSpPr/>
          <p:nvPr/>
        </p:nvSpPr>
        <p:spPr>
          <a:xfrm>
            <a:off x="1470274" y="3161031"/>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val 7">
            <a:extLst>
              <a:ext uri="{FF2B5EF4-FFF2-40B4-BE49-F238E27FC236}">
                <a16:creationId xmlns:a16="http://schemas.microsoft.com/office/drawing/2014/main" id="{9C1E4038-18EA-7A4E-ABD6-7FFC74425AD3}"/>
              </a:ext>
            </a:extLst>
          </p:cNvPr>
          <p:cNvSpPr/>
          <p:nvPr/>
        </p:nvSpPr>
        <p:spPr>
          <a:xfrm>
            <a:off x="2243358" y="4267480"/>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Oval 8">
            <a:extLst>
              <a:ext uri="{FF2B5EF4-FFF2-40B4-BE49-F238E27FC236}">
                <a16:creationId xmlns:a16="http://schemas.microsoft.com/office/drawing/2014/main" id="{06BA7997-A287-BF4C-8039-B4F3AB9E0955}"/>
              </a:ext>
            </a:extLst>
          </p:cNvPr>
          <p:cNvSpPr/>
          <p:nvPr/>
        </p:nvSpPr>
        <p:spPr>
          <a:xfrm>
            <a:off x="1470274" y="4242643"/>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Oval 9">
            <a:extLst>
              <a:ext uri="{FF2B5EF4-FFF2-40B4-BE49-F238E27FC236}">
                <a16:creationId xmlns:a16="http://schemas.microsoft.com/office/drawing/2014/main" id="{30F5252D-024B-794D-8403-034AC7AC59B0}"/>
              </a:ext>
            </a:extLst>
          </p:cNvPr>
          <p:cNvSpPr/>
          <p:nvPr/>
        </p:nvSpPr>
        <p:spPr>
          <a:xfrm>
            <a:off x="2551285" y="3778155"/>
            <a:ext cx="515389" cy="4987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ounded Rectangle 10">
            <a:extLst>
              <a:ext uri="{FF2B5EF4-FFF2-40B4-BE49-F238E27FC236}">
                <a16:creationId xmlns:a16="http://schemas.microsoft.com/office/drawing/2014/main" id="{AEB2A894-C61D-EF4E-9410-CCE43CD721F1}"/>
              </a:ext>
            </a:extLst>
          </p:cNvPr>
          <p:cNvSpPr/>
          <p:nvPr/>
        </p:nvSpPr>
        <p:spPr>
          <a:xfrm>
            <a:off x="4540724" y="3042139"/>
            <a:ext cx="3341717" cy="2626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Oval 11">
            <a:extLst>
              <a:ext uri="{FF2B5EF4-FFF2-40B4-BE49-F238E27FC236}">
                <a16:creationId xmlns:a16="http://schemas.microsoft.com/office/drawing/2014/main" id="{32CFC00D-EDC1-E04C-8D91-FFCE99961FFF}"/>
              </a:ext>
            </a:extLst>
          </p:cNvPr>
          <p:cNvSpPr/>
          <p:nvPr/>
        </p:nvSpPr>
        <p:spPr>
          <a:xfrm>
            <a:off x="5103825" y="4010489"/>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56A927BA-6965-B341-BF11-D97DAE66612F}"/>
              </a:ext>
            </a:extLst>
          </p:cNvPr>
          <p:cNvSpPr/>
          <p:nvPr/>
        </p:nvSpPr>
        <p:spPr>
          <a:xfrm>
            <a:off x="5953890" y="4120204"/>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9E9D63CB-CB39-1141-9EE0-FDBA2194A6B9}"/>
              </a:ext>
            </a:extLst>
          </p:cNvPr>
          <p:cNvSpPr/>
          <p:nvPr/>
        </p:nvSpPr>
        <p:spPr>
          <a:xfrm>
            <a:off x="6365549" y="3588725"/>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Oval 14">
            <a:extLst>
              <a:ext uri="{FF2B5EF4-FFF2-40B4-BE49-F238E27FC236}">
                <a16:creationId xmlns:a16="http://schemas.microsoft.com/office/drawing/2014/main" id="{D24BE631-AEE2-1347-B73A-306E2F76A11B}"/>
              </a:ext>
            </a:extLst>
          </p:cNvPr>
          <p:cNvSpPr/>
          <p:nvPr/>
        </p:nvSpPr>
        <p:spPr>
          <a:xfrm>
            <a:off x="5542232" y="3537355"/>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B7B05011-9206-0441-8443-EE69F16786AD}"/>
              </a:ext>
            </a:extLst>
          </p:cNvPr>
          <p:cNvSpPr/>
          <p:nvPr/>
        </p:nvSpPr>
        <p:spPr>
          <a:xfrm>
            <a:off x="6315316" y="4643804"/>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C96EAA82-BCB2-8848-A7A0-8E1D74455434}"/>
              </a:ext>
            </a:extLst>
          </p:cNvPr>
          <p:cNvSpPr/>
          <p:nvPr/>
        </p:nvSpPr>
        <p:spPr>
          <a:xfrm>
            <a:off x="5542232" y="4618967"/>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769500EA-C478-3C43-9015-21715607B132}"/>
              </a:ext>
            </a:extLst>
          </p:cNvPr>
          <p:cNvSpPr/>
          <p:nvPr/>
        </p:nvSpPr>
        <p:spPr>
          <a:xfrm>
            <a:off x="6623243" y="4154479"/>
            <a:ext cx="515389"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9" name="Curved Connector 18">
            <a:extLst>
              <a:ext uri="{FF2B5EF4-FFF2-40B4-BE49-F238E27FC236}">
                <a16:creationId xmlns:a16="http://schemas.microsoft.com/office/drawing/2014/main" id="{FBE20227-82D3-1C46-A66D-867F66AA8134}"/>
              </a:ext>
            </a:extLst>
          </p:cNvPr>
          <p:cNvCxnSpPr>
            <a:cxnSpLocks/>
          </p:cNvCxnSpPr>
          <p:nvPr/>
        </p:nvCxnSpPr>
        <p:spPr>
          <a:xfrm rot="10800000">
            <a:off x="9096318" y="3463939"/>
            <a:ext cx="2234805" cy="1548759"/>
          </a:xfrm>
          <a:prstGeom prst="curvedConnector3">
            <a:avLst>
              <a:gd name="adj1" fmla="val 39392"/>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eft-right Arrow 21">
            <a:extLst>
              <a:ext uri="{FF2B5EF4-FFF2-40B4-BE49-F238E27FC236}">
                <a16:creationId xmlns:a16="http://schemas.microsoft.com/office/drawing/2014/main" id="{963CEEA7-E337-A843-A2BA-91206826E18C}"/>
              </a:ext>
            </a:extLst>
          </p:cNvPr>
          <p:cNvSpPr/>
          <p:nvPr/>
        </p:nvSpPr>
        <p:spPr>
          <a:xfrm>
            <a:off x="2912711" y="4426353"/>
            <a:ext cx="1507067" cy="63010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eft-right Arrow 22">
            <a:extLst>
              <a:ext uri="{FF2B5EF4-FFF2-40B4-BE49-F238E27FC236}">
                <a16:creationId xmlns:a16="http://schemas.microsoft.com/office/drawing/2014/main" id="{37601DF3-E346-9146-8912-846A638BF569}"/>
              </a:ext>
            </a:extLst>
          </p:cNvPr>
          <p:cNvSpPr/>
          <p:nvPr/>
        </p:nvSpPr>
        <p:spPr>
          <a:xfrm>
            <a:off x="8107118" y="4426353"/>
            <a:ext cx="1507067" cy="63010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TextBox 24">
            <a:extLst>
              <a:ext uri="{FF2B5EF4-FFF2-40B4-BE49-F238E27FC236}">
                <a16:creationId xmlns:a16="http://schemas.microsoft.com/office/drawing/2014/main" id="{C451C293-BFE4-9B42-95DA-8B8F89A16785}"/>
              </a:ext>
            </a:extLst>
          </p:cNvPr>
          <p:cNvSpPr txBox="1"/>
          <p:nvPr/>
        </p:nvSpPr>
        <p:spPr>
          <a:xfrm>
            <a:off x="1377873" y="5240169"/>
            <a:ext cx="1394100" cy="369332"/>
          </a:xfrm>
          <a:prstGeom prst="rect">
            <a:avLst/>
          </a:prstGeom>
          <a:noFill/>
        </p:spPr>
        <p:txBody>
          <a:bodyPr wrap="none" rtlCol="0">
            <a:spAutoFit/>
          </a:bodyPr>
          <a:lstStyle/>
          <a:p>
            <a:r>
              <a:rPr lang="da-DK" dirty="0" err="1"/>
              <a:t>Intracellulært</a:t>
            </a:r>
            <a:endParaRPr lang="da-DK" dirty="0"/>
          </a:p>
        </p:txBody>
      </p:sp>
      <p:sp>
        <p:nvSpPr>
          <p:cNvPr id="26" name="TextBox 25">
            <a:extLst>
              <a:ext uri="{FF2B5EF4-FFF2-40B4-BE49-F238E27FC236}">
                <a16:creationId xmlns:a16="http://schemas.microsoft.com/office/drawing/2014/main" id="{38906914-CAB5-B448-8A94-E4C985474687}"/>
              </a:ext>
            </a:extLst>
          </p:cNvPr>
          <p:cNvSpPr txBox="1"/>
          <p:nvPr/>
        </p:nvSpPr>
        <p:spPr>
          <a:xfrm>
            <a:off x="5451215" y="5655133"/>
            <a:ext cx="1520737" cy="369332"/>
          </a:xfrm>
          <a:prstGeom prst="rect">
            <a:avLst/>
          </a:prstGeom>
          <a:noFill/>
        </p:spPr>
        <p:txBody>
          <a:bodyPr wrap="none" rtlCol="0">
            <a:spAutoFit/>
          </a:bodyPr>
          <a:lstStyle/>
          <a:p>
            <a:r>
              <a:rPr lang="da-DK" dirty="0"/>
              <a:t>Ekstracellulært</a:t>
            </a:r>
          </a:p>
        </p:txBody>
      </p:sp>
      <p:sp>
        <p:nvSpPr>
          <p:cNvPr id="27" name="TextBox 26">
            <a:extLst>
              <a:ext uri="{FF2B5EF4-FFF2-40B4-BE49-F238E27FC236}">
                <a16:creationId xmlns:a16="http://schemas.microsoft.com/office/drawing/2014/main" id="{D6BC9B64-AC8A-5049-A969-F677297A8A36}"/>
              </a:ext>
            </a:extLst>
          </p:cNvPr>
          <p:cNvSpPr txBox="1"/>
          <p:nvPr/>
        </p:nvSpPr>
        <p:spPr>
          <a:xfrm>
            <a:off x="10019759" y="5095570"/>
            <a:ext cx="835485" cy="646331"/>
          </a:xfrm>
          <a:prstGeom prst="rect">
            <a:avLst/>
          </a:prstGeom>
          <a:noFill/>
        </p:spPr>
        <p:txBody>
          <a:bodyPr wrap="none" rtlCol="0">
            <a:spAutoFit/>
          </a:bodyPr>
          <a:lstStyle/>
          <a:p>
            <a:pPr algn="ctr"/>
            <a:r>
              <a:rPr lang="da-DK" dirty="0"/>
              <a:t>Plasma</a:t>
            </a:r>
          </a:p>
          <a:p>
            <a:pPr algn="ctr"/>
            <a:endParaRPr lang="da-DK" dirty="0"/>
          </a:p>
        </p:txBody>
      </p:sp>
      <p:sp>
        <p:nvSpPr>
          <p:cNvPr id="24" name="TextBox 23">
            <a:extLst>
              <a:ext uri="{FF2B5EF4-FFF2-40B4-BE49-F238E27FC236}">
                <a16:creationId xmlns:a16="http://schemas.microsoft.com/office/drawing/2014/main" id="{A526D568-B1D0-4B44-B5ED-2732DCF2154F}"/>
              </a:ext>
            </a:extLst>
          </p:cNvPr>
          <p:cNvSpPr txBox="1"/>
          <p:nvPr/>
        </p:nvSpPr>
        <p:spPr>
          <a:xfrm>
            <a:off x="1290916" y="2073055"/>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28" name="TextBox 27">
            <a:extLst>
              <a:ext uri="{FF2B5EF4-FFF2-40B4-BE49-F238E27FC236}">
                <a16:creationId xmlns:a16="http://schemas.microsoft.com/office/drawing/2014/main" id="{A578EBD5-FB7F-054D-9D9D-69801F6461E7}"/>
              </a:ext>
            </a:extLst>
          </p:cNvPr>
          <p:cNvSpPr txBox="1"/>
          <p:nvPr/>
        </p:nvSpPr>
        <p:spPr>
          <a:xfrm>
            <a:off x="1619913" y="2409056"/>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29" name="TextBox 28">
            <a:extLst>
              <a:ext uri="{FF2B5EF4-FFF2-40B4-BE49-F238E27FC236}">
                <a16:creationId xmlns:a16="http://schemas.microsoft.com/office/drawing/2014/main" id="{96383F6B-76E0-8147-A922-D8E33E0333BE}"/>
              </a:ext>
            </a:extLst>
          </p:cNvPr>
          <p:cNvSpPr txBox="1"/>
          <p:nvPr/>
        </p:nvSpPr>
        <p:spPr>
          <a:xfrm>
            <a:off x="1948910" y="2073055"/>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30" name="TextBox 29">
            <a:extLst>
              <a:ext uri="{FF2B5EF4-FFF2-40B4-BE49-F238E27FC236}">
                <a16:creationId xmlns:a16="http://schemas.microsoft.com/office/drawing/2014/main" id="{79CA44C8-314E-994A-B894-F52492732BB7}"/>
              </a:ext>
            </a:extLst>
          </p:cNvPr>
          <p:cNvSpPr txBox="1"/>
          <p:nvPr/>
        </p:nvSpPr>
        <p:spPr>
          <a:xfrm>
            <a:off x="5504121" y="2110068"/>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31" name="TextBox 30">
            <a:extLst>
              <a:ext uri="{FF2B5EF4-FFF2-40B4-BE49-F238E27FC236}">
                <a16:creationId xmlns:a16="http://schemas.microsoft.com/office/drawing/2014/main" id="{7B456E92-544C-0B46-B905-5F755FC3C8AB}"/>
              </a:ext>
            </a:extLst>
          </p:cNvPr>
          <p:cNvSpPr txBox="1"/>
          <p:nvPr/>
        </p:nvSpPr>
        <p:spPr>
          <a:xfrm>
            <a:off x="5833118" y="244606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32" name="TextBox 31">
            <a:extLst>
              <a:ext uri="{FF2B5EF4-FFF2-40B4-BE49-F238E27FC236}">
                <a16:creationId xmlns:a16="http://schemas.microsoft.com/office/drawing/2014/main" id="{FDE7F8F4-612B-9B4E-A017-50A3D633154A}"/>
              </a:ext>
            </a:extLst>
          </p:cNvPr>
          <p:cNvSpPr txBox="1"/>
          <p:nvPr/>
        </p:nvSpPr>
        <p:spPr>
          <a:xfrm>
            <a:off x="6162115" y="2110068"/>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33" name="TextBox 32">
            <a:extLst>
              <a:ext uri="{FF2B5EF4-FFF2-40B4-BE49-F238E27FC236}">
                <a16:creationId xmlns:a16="http://schemas.microsoft.com/office/drawing/2014/main" id="{7A9BCA19-D964-DF42-9CB2-90F10A5F6162}"/>
              </a:ext>
            </a:extLst>
          </p:cNvPr>
          <p:cNvSpPr txBox="1"/>
          <p:nvPr/>
        </p:nvSpPr>
        <p:spPr>
          <a:xfrm>
            <a:off x="9361765" y="2110068"/>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34" name="TextBox 33">
            <a:extLst>
              <a:ext uri="{FF2B5EF4-FFF2-40B4-BE49-F238E27FC236}">
                <a16:creationId xmlns:a16="http://schemas.microsoft.com/office/drawing/2014/main" id="{69CF2ECC-BA07-E343-8D7E-3CA9899DB962}"/>
              </a:ext>
            </a:extLst>
          </p:cNvPr>
          <p:cNvSpPr txBox="1"/>
          <p:nvPr/>
        </p:nvSpPr>
        <p:spPr>
          <a:xfrm>
            <a:off x="9690762" y="244606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35" name="TextBox 34">
            <a:extLst>
              <a:ext uri="{FF2B5EF4-FFF2-40B4-BE49-F238E27FC236}">
                <a16:creationId xmlns:a16="http://schemas.microsoft.com/office/drawing/2014/main" id="{A43EF626-9800-644C-8DF1-0CFD0BE34D0E}"/>
              </a:ext>
            </a:extLst>
          </p:cNvPr>
          <p:cNvSpPr txBox="1"/>
          <p:nvPr/>
        </p:nvSpPr>
        <p:spPr>
          <a:xfrm>
            <a:off x="10019759" y="2110068"/>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Tree>
    <p:extLst>
      <p:ext uri="{BB962C8B-B14F-4D97-AF65-F5344CB8AC3E}">
        <p14:creationId xmlns:p14="http://schemas.microsoft.com/office/powerpoint/2010/main" val="347673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7000">
              <a:schemeClr val="bg1">
                <a:lumMod val="8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3262B3E-0EFB-AB48-A6C4-DF8856577A20}"/>
              </a:ext>
            </a:extLst>
          </p:cNvPr>
          <p:cNvSpPr/>
          <p:nvPr/>
        </p:nvSpPr>
        <p:spPr>
          <a:xfrm>
            <a:off x="3031066" y="1303867"/>
            <a:ext cx="4690533" cy="4216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a16="http://schemas.microsoft.com/office/drawing/2014/main" id="{889367BF-E159-084F-A59D-DEF70B610A03}"/>
              </a:ext>
            </a:extLst>
          </p:cNvPr>
          <p:cNvSpPr txBox="1"/>
          <p:nvPr/>
        </p:nvSpPr>
        <p:spPr>
          <a:xfrm>
            <a:off x="803364" y="59618"/>
            <a:ext cx="6565131" cy="1200329"/>
          </a:xfrm>
          <a:prstGeom prst="rect">
            <a:avLst/>
          </a:prstGeom>
          <a:noFill/>
        </p:spPr>
        <p:txBody>
          <a:bodyPr wrap="none" rtlCol="0">
            <a:spAutoFit/>
          </a:bodyPr>
          <a:lstStyle/>
          <a:p>
            <a:pPr marL="342900" indent="-342900">
              <a:buFont typeface="Arial" panose="020B0604020202020204" pitchFamily="34" charset="0"/>
              <a:buChar char="•"/>
            </a:pPr>
            <a:r>
              <a:rPr lang="da-DK" sz="2400" dirty="0"/>
              <a:t>Der findes elektrolytter inden i og uden for cellen</a:t>
            </a:r>
          </a:p>
          <a:p>
            <a:pPr marL="342900" indent="-342900">
              <a:buFont typeface="Arial" panose="020B0604020202020204" pitchFamily="34" charset="0"/>
              <a:buChar char="•"/>
            </a:pPr>
            <a:r>
              <a:rPr lang="da-DK" sz="2400" dirty="0"/>
              <a:t>Koncentrationen af disse skal også opretholdes</a:t>
            </a:r>
          </a:p>
          <a:p>
            <a:pPr marL="342900" indent="-342900">
              <a:buFont typeface="Arial" panose="020B0604020202020204" pitchFamily="34" charset="0"/>
              <a:buChar char="•"/>
            </a:pPr>
            <a:r>
              <a:rPr lang="da-DK" sz="2400" dirty="0"/>
              <a:t>De gør det fx. muligt at lede et elektrisk signal</a:t>
            </a:r>
          </a:p>
        </p:txBody>
      </p:sp>
      <p:sp>
        <p:nvSpPr>
          <p:cNvPr id="6" name="TextBox 5">
            <a:extLst>
              <a:ext uri="{FF2B5EF4-FFF2-40B4-BE49-F238E27FC236}">
                <a16:creationId xmlns:a16="http://schemas.microsoft.com/office/drawing/2014/main" id="{6F1BC323-71DF-CD4B-9125-2306DDA62E83}"/>
              </a:ext>
            </a:extLst>
          </p:cNvPr>
          <p:cNvSpPr txBox="1"/>
          <p:nvPr/>
        </p:nvSpPr>
        <p:spPr>
          <a:xfrm>
            <a:off x="8606040" y="1948877"/>
            <a:ext cx="1208985" cy="830997"/>
          </a:xfrm>
          <a:prstGeom prst="rect">
            <a:avLst/>
          </a:prstGeom>
          <a:noFill/>
        </p:spPr>
        <p:txBody>
          <a:bodyPr wrap="none" rtlCol="0">
            <a:spAutoFit/>
          </a:bodyPr>
          <a:lstStyle/>
          <a:p>
            <a:r>
              <a:rPr lang="da-DK" sz="4800" b="1" dirty="0" err="1"/>
              <a:t>Na</a:t>
            </a:r>
            <a:r>
              <a:rPr lang="da-DK" sz="4800" b="1" baseline="30000" dirty="0"/>
              <a:t>+</a:t>
            </a:r>
            <a:endParaRPr lang="da-DK" sz="4800" b="1" dirty="0"/>
          </a:p>
        </p:txBody>
      </p:sp>
      <p:sp>
        <p:nvSpPr>
          <p:cNvPr id="7" name="TextBox 6">
            <a:extLst>
              <a:ext uri="{FF2B5EF4-FFF2-40B4-BE49-F238E27FC236}">
                <a16:creationId xmlns:a16="http://schemas.microsoft.com/office/drawing/2014/main" id="{45A68D73-F5B1-6F45-82BF-042DFDF8935B}"/>
              </a:ext>
            </a:extLst>
          </p:cNvPr>
          <p:cNvSpPr txBox="1"/>
          <p:nvPr/>
        </p:nvSpPr>
        <p:spPr>
          <a:xfrm>
            <a:off x="8979540" y="4102229"/>
            <a:ext cx="461986" cy="400110"/>
          </a:xfrm>
          <a:prstGeom prst="rect">
            <a:avLst/>
          </a:prstGeom>
          <a:noFill/>
        </p:spPr>
        <p:txBody>
          <a:bodyPr wrap="none" rtlCol="0">
            <a:spAutoFit/>
          </a:bodyPr>
          <a:lstStyle/>
          <a:p>
            <a:r>
              <a:rPr lang="da-DK" sz="2000" b="1" dirty="0"/>
              <a:t>K</a:t>
            </a:r>
            <a:r>
              <a:rPr lang="da-DK" sz="2000" b="1" baseline="30000" dirty="0"/>
              <a:t>+</a:t>
            </a:r>
            <a:endParaRPr lang="da-DK" sz="2000" b="1" dirty="0"/>
          </a:p>
        </p:txBody>
      </p:sp>
      <p:sp>
        <p:nvSpPr>
          <p:cNvPr id="8" name="TextBox 7">
            <a:extLst>
              <a:ext uri="{FF2B5EF4-FFF2-40B4-BE49-F238E27FC236}">
                <a16:creationId xmlns:a16="http://schemas.microsoft.com/office/drawing/2014/main" id="{B997A3AD-4C68-C349-A138-7898A6B5FA89}"/>
              </a:ext>
            </a:extLst>
          </p:cNvPr>
          <p:cNvSpPr txBox="1"/>
          <p:nvPr/>
        </p:nvSpPr>
        <p:spPr>
          <a:xfrm>
            <a:off x="5803070" y="2379764"/>
            <a:ext cx="609462" cy="400110"/>
          </a:xfrm>
          <a:prstGeom prst="rect">
            <a:avLst/>
          </a:prstGeom>
          <a:noFill/>
        </p:spPr>
        <p:txBody>
          <a:bodyPr wrap="none" rtlCol="0">
            <a:spAutoFit/>
          </a:bodyPr>
          <a:lstStyle/>
          <a:p>
            <a:r>
              <a:rPr lang="da-DK" sz="2000" b="1" dirty="0" err="1"/>
              <a:t>Na</a:t>
            </a:r>
            <a:r>
              <a:rPr lang="da-DK" sz="2000" b="1" baseline="30000" dirty="0"/>
              <a:t>+</a:t>
            </a:r>
            <a:endParaRPr lang="da-DK" sz="2000" b="1" dirty="0"/>
          </a:p>
        </p:txBody>
      </p:sp>
      <p:sp>
        <p:nvSpPr>
          <p:cNvPr id="9" name="TextBox 8">
            <a:extLst>
              <a:ext uri="{FF2B5EF4-FFF2-40B4-BE49-F238E27FC236}">
                <a16:creationId xmlns:a16="http://schemas.microsoft.com/office/drawing/2014/main" id="{7788D2DD-5E5B-FE44-8F28-7DB4D7161CCF}"/>
              </a:ext>
            </a:extLst>
          </p:cNvPr>
          <p:cNvSpPr txBox="1"/>
          <p:nvPr/>
        </p:nvSpPr>
        <p:spPr>
          <a:xfrm>
            <a:off x="5727149" y="3159789"/>
            <a:ext cx="931665" cy="923330"/>
          </a:xfrm>
          <a:prstGeom prst="rect">
            <a:avLst/>
          </a:prstGeom>
          <a:noFill/>
        </p:spPr>
        <p:txBody>
          <a:bodyPr wrap="none" rtlCol="0">
            <a:spAutoFit/>
          </a:bodyPr>
          <a:lstStyle/>
          <a:p>
            <a:r>
              <a:rPr lang="da-DK" sz="5400" b="1" dirty="0"/>
              <a:t>K</a:t>
            </a:r>
            <a:r>
              <a:rPr lang="da-DK" sz="5400" b="1" baseline="30000" dirty="0"/>
              <a:t>+</a:t>
            </a:r>
            <a:endParaRPr lang="da-DK" sz="5400" b="1" dirty="0"/>
          </a:p>
        </p:txBody>
      </p:sp>
      <p:sp>
        <p:nvSpPr>
          <p:cNvPr id="10" name="Left-right Arrow 9">
            <a:extLst>
              <a:ext uri="{FF2B5EF4-FFF2-40B4-BE49-F238E27FC236}">
                <a16:creationId xmlns:a16="http://schemas.microsoft.com/office/drawing/2014/main" id="{0EA5EC70-D502-0F44-A519-C4C90B57ACA4}"/>
              </a:ext>
            </a:extLst>
          </p:cNvPr>
          <p:cNvSpPr/>
          <p:nvPr/>
        </p:nvSpPr>
        <p:spPr>
          <a:xfrm>
            <a:off x="7364024" y="3011957"/>
            <a:ext cx="715149" cy="40011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xtBox 10">
            <a:extLst>
              <a:ext uri="{FF2B5EF4-FFF2-40B4-BE49-F238E27FC236}">
                <a16:creationId xmlns:a16="http://schemas.microsoft.com/office/drawing/2014/main" id="{0409B24C-1592-0144-8DF6-F9EB70D264A1}"/>
              </a:ext>
            </a:extLst>
          </p:cNvPr>
          <p:cNvSpPr txBox="1"/>
          <p:nvPr/>
        </p:nvSpPr>
        <p:spPr>
          <a:xfrm>
            <a:off x="818604" y="426224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2" name="TextBox 11">
            <a:extLst>
              <a:ext uri="{FF2B5EF4-FFF2-40B4-BE49-F238E27FC236}">
                <a16:creationId xmlns:a16="http://schemas.microsoft.com/office/drawing/2014/main" id="{5069CBA9-4929-F142-8929-1E97FFEA3FEA}"/>
              </a:ext>
            </a:extLst>
          </p:cNvPr>
          <p:cNvSpPr txBox="1"/>
          <p:nvPr/>
        </p:nvSpPr>
        <p:spPr>
          <a:xfrm>
            <a:off x="4786988" y="460633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3" name="TextBox 12">
            <a:extLst>
              <a:ext uri="{FF2B5EF4-FFF2-40B4-BE49-F238E27FC236}">
                <a16:creationId xmlns:a16="http://schemas.microsoft.com/office/drawing/2014/main" id="{A2FFF5D7-A264-E245-82E1-E7E82C113F07}"/>
              </a:ext>
            </a:extLst>
          </p:cNvPr>
          <p:cNvSpPr txBox="1"/>
          <p:nvPr/>
        </p:nvSpPr>
        <p:spPr>
          <a:xfrm>
            <a:off x="1147601" y="4598250"/>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4" name="TextBox 13">
            <a:extLst>
              <a:ext uri="{FF2B5EF4-FFF2-40B4-BE49-F238E27FC236}">
                <a16:creationId xmlns:a16="http://schemas.microsoft.com/office/drawing/2014/main" id="{3F7D9026-CED4-9547-9B66-80C40E215112}"/>
              </a:ext>
            </a:extLst>
          </p:cNvPr>
          <p:cNvSpPr txBox="1"/>
          <p:nvPr/>
        </p:nvSpPr>
        <p:spPr>
          <a:xfrm>
            <a:off x="1476598" y="426224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5" name="TextBox 14">
            <a:extLst>
              <a:ext uri="{FF2B5EF4-FFF2-40B4-BE49-F238E27FC236}">
                <a16:creationId xmlns:a16="http://schemas.microsoft.com/office/drawing/2014/main" id="{B104B0AD-0BC0-674B-A853-D176AAE92687}"/>
              </a:ext>
            </a:extLst>
          </p:cNvPr>
          <p:cNvSpPr txBox="1"/>
          <p:nvPr/>
        </p:nvSpPr>
        <p:spPr>
          <a:xfrm>
            <a:off x="5191906" y="486794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6" name="TextBox 15">
            <a:extLst>
              <a:ext uri="{FF2B5EF4-FFF2-40B4-BE49-F238E27FC236}">
                <a16:creationId xmlns:a16="http://schemas.microsoft.com/office/drawing/2014/main" id="{F456E86D-42D1-3E47-B0A3-5021015EEEA1}"/>
              </a:ext>
            </a:extLst>
          </p:cNvPr>
          <p:cNvSpPr txBox="1"/>
          <p:nvPr/>
        </p:nvSpPr>
        <p:spPr>
          <a:xfrm>
            <a:off x="735430" y="5724918"/>
            <a:ext cx="4907113" cy="646331"/>
          </a:xfrm>
          <a:prstGeom prst="rect">
            <a:avLst/>
          </a:prstGeom>
          <a:noFill/>
        </p:spPr>
        <p:txBody>
          <a:bodyPr wrap="none" rtlCol="0">
            <a:spAutoFit/>
          </a:bodyPr>
          <a:lstStyle/>
          <a:p>
            <a:r>
              <a:rPr lang="da-DK" dirty="0"/>
              <a:t>Vand bevæger sig fra høj til lav vandkoncentration</a:t>
            </a:r>
          </a:p>
          <a:p>
            <a:pPr algn="ctr"/>
            <a:r>
              <a:rPr lang="da-DK" dirty="0"/>
              <a:t>(diffusion)</a:t>
            </a:r>
          </a:p>
        </p:txBody>
      </p:sp>
      <p:sp>
        <p:nvSpPr>
          <p:cNvPr id="17" name="TextBox 16">
            <a:extLst>
              <a:ext uri="{FF2B5EF4-FFF2-40B4-BE49-F238E27FC236}">
                <a16:creationId xmlns:a16="http://schemas.microsoft.com/office/drawing/2014/main" id="{81002AB5-A414-E04D-B47D-B0FCB3B16F7D}"/>
              </a:ext>
            </a:extLst>
          </p:cNvPr>
          <p:cNvSpPr txBox="1"/>
          <p:nvPr/>
        </p:nvSpPr>
        <p:spPr>
          <a:xfrm>
            <a:off x="2015067" y="3691467"/>
            <a:ext cx="184731" cy="369332"/>
          </a:xfrm>
          <a:prstGeom prst="rect">
            <a:avLst/>
          </a:prstGeom>
          <a:noFill/>
        </p:spPr>
        <p:txBody>
          <a:bodyPr wrap="none" rtlCol="0">
            <a:spAutoFit/>
          </a:bodyPr>
          <a:lstStyle/>
          <a:p>
            <a:endParaRPr lang="da-DK" dirty="0"/>
          </a:p>
        </p:txBody>
      </p:sp>
      <p:sp>
        <p:nvSpPr>
          <p:cNvPr id="18" name="TextBox 17">
            <a:extLst>
              <a:ext uri="{FF2B5EF4-FFF2-40B4-BE49-F238E27FC236}">
                <a16:creationId xmlns:a16="http://schemas.microsoft.com/office/drawing/2014/main" id="{F772ADC2-BE3A-7548-9518-EAA3EFD0E084}"/>
              </a:ext>
            </a:extLst>
          </p:cNvPr>
          <p:cNvSpPr txBox="1"/>
          <p:nvPr/>
        </p:nvSpPr>
        <p:spPr>
          <a:xfrm>
            <a:off x="803364" y="356120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9" name="TextBox 18">
            <a:extLst>
              <a:ext uri="{FF2B5EF4-FFF2-40B4-BE49-F238E27FC236}">
                <a16:creationId xmlns:a16="http://schemas.microsoft.com/office/drawing/2014/main" id="{C39E7BD9-3FB7-4E4D-96A0-0D8148F7E12E}"/>
              </a:ext>
            </a:extLst>
          </p:cNvPr>
          <p:cNvSpPr txBox="1"/>
          <p:nvPr/>
        </p:nvSpPr>
        <p:spPr>
          <a:xfrm>
            <a:off x="1132361" y="3897210"/>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20" name="TextBox 19">
            <a:extLst>
              <a:ext uri="{FF2B5EF4-FFF2-40B4-BE49-F238E27FC236}">
                <a16:creationId xmlns:a16="http://schemas.microsoft.com/office/drawing/2014/main" id="{758FA33E-7726-4549-A99F-29F014D2AD8F}"/>
              </a:ext>
            </a:extLst>
          </p:cNvPr>
          <p:cNvSpPr txBox="1"/>
          <p:nvPr/>
        </p:nvSpPr>
        <p:spPr>
          <a:xfrm>
            <a:off x="1461358" y="356120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Tree>
    <p:extLst>
      <p:ext uri="{BB962C8B-B14F-4D97-AF65-F5344CB8AC3E}">
        <p14:creationId xmlns:p14="http://schemas.microsoft.com/office/powerpoint/2010/main" val="15592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028 -0.09375 C 0.18334 -0.12291 0.37709 -0.15208 0.43829 -0.13819 C 0.49935 -0.12407 0.36329 -0.03402 0.35625 -0.00949 " pathEditMode="relative" rAng="0" ptsTypes="AAA">
                                      <p:cBhvr>
                                        <p:cTn id="26" dur="2000" fill="hold"/>
                                        <p:tgtEl>
                                          <p:spTgt spid="13"/>
                                        </p:tgtEl>
                                        <p:attrNameLst>
                                          <p:attrName>ppt_x</p:attrName>
                                          <p:attrName>ppt_y</p:attrName>
                                        </p:attrNameLst>
                                      </p:cBhvr>
                                      <p:rCtr x="23203" y="1806"/>
                                    </p:animMotion>
                                  </p:childTnLst>
                                </p:cTn>
                              </p:par>
                              <p:par>
                                <p:cTn id="27" presetID="42" presetClass="path" presetSubtype="0" accel="50000" decel="50000" fill="hold" grpId="1" nodeType="withEffect">
                                  <p:stCondLst>
                                    <p:cond delay="0"/>
                                  </p:stCondLst>
                                  <p:childTnLst>
                                    <p:animMotion origin="layout" path="M 5E-6 2.59259E-6 L 0.24415 0.08333 " pathEditMode="relative" rAng="0" ptsTypes="AA">
                                      <p:cBhvr>
                                        <p:cTn id="28" dur="2000" fill="hold"/>
                                        <p:tgtEl>
                                          <p:spTgt spid="20"/>
                                        </p:tgtEl>
                                        <p:attrNameLst>
                                          <p:attrName>ppt_x</p:attrName>
                                          <p:attrName>ppt_y</p:attrName>
                                        </p:attrNameLst>
                                      </p:cBhvr>
                                      <p:rCtr x="12201" y="4167"/>
                                    </p:animMotion>
                                  </p:childTnLst>
                                </p:cTn>
                              </p:par>
                              <p:par>
                                <p:cTn id="29" presetID="42" presetClass="path" presetSubtype="0" accel="50000" decel="50000" fill="hold" grpId="1" nodeType="withEffect">
                                  <p:stCondLst>
                                    <p:cond delay="0"/>
                                  </p:stCondLst>
                                  <p:childTnLst>
                                    <p:animMotion origin="layout" path="M -1.66667E-6 -1.48148E-6 L 0.22044 0.05 " pathEditMode="relative" rAng="0" ptsTypes="AA">
                                      <p:cBhvr>
                                        <p:cTn id="30" dur="2000" fill="hold"/>
                                        <p:tgtEl>
                                          <p:spTgt spid="19"/>
                                        </p:tgtEl>
                                        <p:attrNameLst>
                                          <p:attrName>ppt_x</p:attrName>
                                          <p:attrName>ppt_y</p:attrName>
                                        </p:attrNameLst>
                                      </p:cBhvr>
                                      <p:rCtr x="11016" y="2500"/>
                                    </p:animMotion>
                                  </p:childTnLst>
                                </p:cTn>
                              </p:par>
                              <p:par>
                                <p:cTn id="31" presetID="42" presetClass="path" presetSubtype="0" accel="50000" decel="50000" fill="hold" grpId="1" nodeType="withEffect">
                                  <p:stCondLst>
                                    <p:cond delay="0"/>
                                  </p:stCondLst>
                                  <p:childTnLst>
                                    <p:animMotion origin="layout" path="M 1.45833E-6 2.59259E-6 L 0.25443 0.03796 " pathEditMode="relative" rAng="0" ptsTypes="AA">
                                      <p:cBhvr>
                                        <p:cTn id="32" dur="2000" fill="hold"/>
                                        <p:tgtEl>
                                          <p:spTgt spid="18"/>
                                        </p:tgtEl>
                                        <p:attrNameLst>
                                          <p:attrName>ppt_x</p:attrName>
                                          <p:attrName>ppt_y</p:attrName>
                                        </p:attrNameLst>
                                      </p:cBhvr>
                                      <p:rCtr x="12721" y="1898"/>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4.375E-6 3.33333E-6 L -0.41614 -0.02778 " pathEditMode="relative" rAng="0" ptsTypes="AA">
                                      <p:cBhvr>
                                        <p:cTn id="36" dur="2000" fill="hold"/>
                                        <p:tgtEl>
                                          <p:spTgt spid="15"/>
                                        </p:tgtEl>
                                        <p:attrNameLst>
                                          <p:attrName>ppt_x</p:attrName>
                                          <p:attrName>ppt_y</p:attrName>
                                        </p:attrNameLst>
                                      </p:cBhvr>
                                      <p:rCtr x="-20807" y="-1389"/>
                                    </p:animMotion>
                                  </p:childTnLst>
                                </p:cTn>
                              </p:par>
                              <p:par>
                                <p:cTn id="37" presetID="0" presetClass="path" presetSubtype="0" accel="50000" decel="50000" fill="hold" grpId="1" nodeType="withEffect">
                                  <p:stCondLst>
                                    <p:cond delay="0"/>
                                  </p:stCondLst>
                                  <p:childTnLst>
                                    <p:animMotion origin="layout" path="M -1.25E-6 -2.22222E-6 L -0.33164 0.00764 " pathEditMode="relative" rAng="0" ptsTypes="AA">
                                      <p:cBhvr>
                                        <p:cTn id="38" dur="2000" fill="hold"/>
                                        <p:tgtEl>
                                          <p:spTgt spid="12"/>
                                        </p:tgtEl>
                                        <p:attrNameLst>
                                          <p:attrName>ppt_x</p:attrName>
                                          <p:attrName>ppt_y</p:attrName>
                                        </p:attrNameLst>
                                      </p:cBhvr>
                                      <p:rCtr x="-16589" y="37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2" grpId="1"/>
      <p:bldP spid="13" grpId="0"/>
      <p:bldP spid="13" grpId="1"/>
      <p:bldP spid="14" grpId="0"/>
      <p:bldP spid="15" grpId="0"/>
      <p:bldP spid="15" grpId="1"/>
      <p:bldP spid="16" grpId="0"/>
      <p:bldP spid="18" grpId="0"/>
      <p:bldP spid="18" grpId="1"/>
      <p:bldP spid="19" grpId="0"/>
      <p:bldP spid="19" grpId="1"/>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bg1">
                <a:lumMod val="9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BA427D3-6924-C043-BF75-A8FFFEE80C9A}"/>
              </a:ext>
            </a:extLst>
          </p:cNvPr>
          <p:cNvSpPr/>
          <p:nvPr/>
        </p:nvSpPr>
        <p:spPr>
          <a:xfrm>
            <a:off x="468606" y="1933962"/>
            <a:ext cx="4690533" cy="4216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a16="http://schemas.microsoft.com/office/drawing/2014/main" id="{1B5A61A6-EAB7-EE4B-8098-E0957CB9C657}"/>
              </a:ext>
            </a:extLst>
          </p:cNvPr>
          <p:cNvSpPr txBox="1"/>
          <p:nvPr/>
        </p:nvSpPr>
        <p:spPr>
          <a:xfrm>
            <a:off x="3432849" y="3330850"/>
            <a:ext cx="609462" cy="400110"/>
          </a:xfrm>
          <a:prstGeom prst="rect">
            <a:avLst/>
          </a:prstGeom>
          <a:noFill/>
        </p:spPr>
        <p:txBody>
          <a:bodyPr wrap="none" rtlCol="0">
            <a:spAutoFit/>
          </a:bodyPr>
          <a:lstStyle/>
          <a:p>
            <a:r>
              <a:rPr lang="da-DK" sz="2000" b="1" dirty="0" err="1"/>
              <a:t>Na</a:t>
            </a:r>
            <a:r>
              <a:rPr lang="da-DK" sz="2000" b="1" baseline="30000" dirty="0"/>
              <a:t>+</a:t>
            </a:r>
            <a:endParaRPr lang="da-DK" sz="2000" b="1" dirty="0"/>
          </a:p>
        </p:txBody>
      </p:sp>
      <p:sp>
        <p:nvSpPr>
          <p:cNvPr id="6" name="TextBox 5">
            <a:extLst>
              <a:ext uri="{FF2B5EF4-FFF2-40B4-BE49-F238E27FC236}">
                <a16:creationId xmlns:a16="http://schemas.microsoft.com/office/drawing/2014/main" id="{41BD1B0C-884D-2F46-A965-675DFB1E60AE}"/>
              </a:ext>
            </a:extLst>
          </p:cNvPr>
          <p:cNvSpPr txBox="1"/>
          <p:nvPr/>
        </p:nvSpPr>
        <p:spPr>
          <a:xfrm>
            <a:off x="3356928" y="4110875"/>
            <a:ext cx="931665" cy="923330"/>
          </a:xfrm>
          <a:prstGeom prst="rect">
            <a:avLst/>
          </a:prstGeom>
          <a:noFill/>
        </p:spPr>
        <p:txBody>
          <a:bodyPr wrap="none" rtlCol="0">
            <a:spAutoFit/>
          </a:bodyPr>
          <a:lstStyle/>
          <a:p>
            <a:r>
              <a:rPr lang="da-DK" sz="5400" b="1" dirty="0"/>
              <a:t>K</a:t>
            </a:r>
            <a:r>
              <a:rPr lang="da-DK" sz="5400" b="1" baseline="30000" dirty="0"/>
              <a:t>+</a:t>
            </a:r>
            <a:endParaRPr lang="da-DK" sz="5400" b="1" dirty="0"/>
          </a:p>
        </p:txBody>
      </p:sp>
      <p:sp>
        <p:nvSpPr>
          <p:cNvPr id="7" name="TextBox 6">
            <a:extLst>
              <a:ext uri="{FF2B5EF4-FFF2-40B4-BE49-F238E27FC236}">
                <a16:creationId xmlns:a16="http://schemas.microsoft.com/office/drawing/2014/main" id="{C2CC9EA7-0F5C-3740-AE65-EE34091419B8}"/>
              </a:ext>
            </a:extLst>
          </p:cNvPr>
          <p:cNvSpPr txBox="1"/>
          <p:nvPr/>
        </p:nvSpPr>
        <p:spPr>
          <a:xfrm>
            <a:off x="1658027" y="3730960"/>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8" name="TextBox 7">
            <a:extLst>
              <a:ext uri="{FF2B5EF4-FFF2-40B4-BE49-F238E27FC236}">
                <a16:creationId xmlns:a16="http://schemas.microsoft.com/office/drawing/2014/main" id="{CC42AC44-8C5D-684A-B841-CACE3A0AAE40}"/>
              </a:ext>
            </a:extLst>
          </p:cNvPr>
          <p:cNvSpPr txBox="1"/>
          <p:nvPr/>
        </p:nvSpPr>
        <p:spPr>
          <a:xfrm>
            <a:off x="1987024" y="4066961"/>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9" name="TextBox 8">
            <a:extLst>
              <a:ext uri="{FF2B5EF4-FFF2-40B4-BE49-F238E27FC236}">
                <a16:creationId xmlns:a16="http://schemas.microsoft.com/office/drawing/2014/main" id="{A9AA1C56-4091-FE42-BC2D-115029093E51}"/>
              </a:ext>
            </a:extLst>
          </p:cNvPr>
          <p:cNvSpPr txBox="1"/>
          <p:nvPr/>
        </p:nvSpPr>
        <p:spPr>
          <a:xfrm>
            <a:off x="2316021" y="3730960"/>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0" name="TextBox 9">
            <a:extLst>
              <a:ext uri="{FF2B5EF4-FFF2-40B4-BE49-F238E27FC236}">
                <a16:creationId xmlns:a16="http://schemas.microsoft.com/office/drawing/2014/main" id="{DE38D7A7-1ECD-F946-850A-9935DEF2EA63}"/>
              </a:ext>
            </a:extLst>
          </p:cNvPr>
          <p:cNvSpPr txBox="1"/>
          <p:nvPr/>
        </p:nvSpPr>
        <p:spPr>
          <a:xfrm>
            <a:off x="5752050" y="2695103"/>
            <a:ext cx="1208985" cy="830997"/>
          </a:xfrm>
          <a:prstGeom prst="rect">
            <a:avLst/>
          </a:prstGeom>
          <a:noFill/>
        </p:spPr>
        <p:txBody>
          <a:bodyPr wrap="none" rtlCol="0">
            <a:spAutoFit/>
          </a:bodyPr>
          <a:lstStyle/>
          <a:p>
            <a:r>
              <a:rPr lang="da-DK" sz="4800" b="1" dirty="0" err="1"/>
              <a:t>Na</a:t>
            </a:r>
            <a:r>
              <a:rPr lang="da-DK" sz="4800" b="1" baseline="30000" dirty="0"/>
              <a:t>+</a:t>
            </a:r>
            <a:endParaRPr lang="da-DK" sz="4800" b="1" dirty="0"/>
          </a:p>
        </p:txBody>
      </p:sp>
      <p:sp>
        <p:nvSpPr>
          <p:cNvPr id="11" name="TextBox 10">
            <a:extLst>
              <a:ext uri="{FF2B5EF4-FFF2-40B4-BE49-F238E27FC236}">
                <a16:creationId xmlns:a16="http://schemas.microsoft.com/office/drawing/2014/main" id="{5CA11D89-10EA-2441-8E9B-F87C0702FC90}"/>
              </a:ext>
            </a:extLst>
          </p:cNvPr>
          <p:cNvSpPr txBox="1"/>
          <p:nvPr/>
        </p:nvSpPr>
        <p:spPr>
          <a:xfrm>
            <a:off x="6096000" y="3910820"/>
            <a:ext cx="461986" cy="400110"/>
          </a:xfrm>
          <a:prstGeom prst="rect">
            <a:avLst/>
          </a:prstGeom>
          <a:noFill/>
        </p:spPr>
        <p:txBody>
          <a:bodyPr wrap="none" rtlCol="0">
            <a:spAutoFit/>
          </a:bodyPr>
          <a:lstStyle/>
          <a:p>
            <a:r>
              <a:rPr lang="da-DK" sz="2000" b="1" dirty="0"/>
              <a:t>K</a:t>
            </a:r>
            <a:r>
              <a:rPr lang="da-DK" sz="2000" b="1" baseline="30000" dirty="0"/>
              <a:t>+</a:t>
            </a:r>
            <a:endParaRPr lang="da-DK" sz="2000" b="1" dirty="0"/>
          </a:p>
        </p:txBody>
      </p:sp>
      <p:sp>
        <p:nvSpPr>
          <p:cNvPr id="12" name="TextBox 11">
            <a:extLst>
              <a:ext uri="{FF2B5EF4-FFF2-40B4-BE49-F238E27FC236}">
                <a16:creationId xmlns:a16="http://schemas.microsoft.com/office/drawing/2014/main" id="{DD879EC5-04B5-5D47-B739-784260D80040}"/>
              </a:ext>
            </a:extLst>
          </p:cNvPr>
          <p:cNvSpPr txBox="1"/>
          <p:nvPr/>
        </p:nvSpPr>
        <p:spPr>
          <a:xfrm>
            <a:off x="5691081" y="461924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3" name="TextBox 12">
            <a:extLst>
              <a:ext uri="{FF2B5EF4-FFF2-40B4-BE49-F238E27FC236}">
                <a16:creationId xmlns:a16="http://schemas.microsoft.com/office/drawing/2014/main" id="{2B8FA7F7-249B-DD4C-96A9-1C4CEEEBD7F7}"/>
              </a:ext>
            </a:extLst>
          </p:cNvPr>
          <p:cNvSpPr txBox="1"/>
          <p:nvPr/>
        </p:nvSpPr>
        <p:spPr>
          <a:xfrm>
            <a:off x="6095999" y="4880859"/>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sp>
        <p:nvSpPr>
          <p:cNvPr id="14" name="TextBox 13">
            <a:extLst>
              <a:ext uri="{FF2B5EF4-FFF2-40B4-BE49-F238E27FC236}">
                <a16:creationId xmlns:a16="http://schemas.microsoft.com/office/drawing/2014/main" id="{57B6C7D7-2619-B947-B140-52229678DD5C}"/>
              </a:ext>
            </a:extLst>
          </p:cNvPr>
          <p:cNvSpPr txBox="1"/>
          <p:nvPr/>
        </p:nvSpPr>
        <p:spPr>
          <a:xfrm>
            <a:off x="6367078" y="4572540"/>
            <a:ext cx="809837" cy="523220"/>
          </a:xfrm>
          <a:prstGeom prst="rect">
            <a:avLst/>
          </a:prstGeom>
          <a:noFill/>
        </p:spPr>
        <p:txBody>
          <a:bodyPr wrap="none" rtlCol="0">
            <a:spAutoFit/>
          </a:bodyPr>
          <a:lstStyle/>
          <a:p>
            <a:r>
              <a:rPr lang="da-DK" sz="2800" b="1" dirty="0">
                <a:solidFill>
                  <a:srgbClr val="00B0F0"/>
                </a:solidFill>
              </a:rPr>
              <a:t>H</a:t>
            </a:r>
            <a:r>
              <a:rPr lang="da-DK" sz="2800" b="1" baseline="-25000" dirty="0">
                <a:solidFill>
                  <a:srgbClr val="00B0F0"/>
                </a:solidFill>
              </a:rPr>
              <a:t>2</a:t>
            </a:r>
            <a:r>
              <a:rPr lang="da-DK" sz="2800" b="1" dirty="0">
                <a:solidFill>
                  <a:srgbClr val="00B0F0"/>
                </a:solidFill>
              </a:rPr>
              <a:t>O</a:t>
            </a:r>
          </a:p>
        </p:txBody>
      </p:sp>
      <p:pic>
        <p:nvPicPr>
          <p:cNvPr id="16" name="Graphic 15" descr="Cycling">
            <a:extLst>
              <a:ext uri="{FF2B5EF4-FFF2-40B4-BE49-F238E27FC236}">
                <a16:creationId xmlns:a16="http://schemas.microsoft.com/office/drawing/2014/main" id="{655EC683-0BE1-314A-A355-BB5669DBC5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3382" y="3268128"/>
            <a:ext cx="914400" cy="914400"/>
          </a:xfrm>
          <a:prstGeom prst="rect">
            <a:avLst/>
          </a:prstGeom>
        </p:spPr>
      </p:pic>
      <p:pic>
        <p:nvPicPr>
          <p:cNvPr id="18" name="Graphic 17" descr="Water">
            <a:extLst>
              <a:ext uri="{FF2B5EF4-FFF2-40B4-BE49-F238E27FC236}">
                <a16:creationId xmlns:a16="http://schemas.microsoft.com/office/drawing/2014/main" id="{AED458F5-E1F2-6B40-8E83-1D679D24CF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3662" y="3680864"/>
            <a:ext cx="292844" cy="292844"/>
          </a:xfrm>
          <a:prstGeom prst="rect">
            <a:avLst/>
          </a:prstGeom>
        </p:spPr>
      </p:pic>
      <p:pic>
        <p:nvPicPr>
          <p:cNvPr id="20" name="Graphic 19" descr="Water">
            <a:extLst>
              <a:ext uri="{FF2B5EF4-FFF2-40B4-BE49-F238E27FC236}">
                <a16:creationId xmlns:a16="http://schemas.microsoft.com/office/drawing/2014/main" id="{C4CC5AB7-3B46-D24F-AF9B-9480AFDBE1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7782" y="3680864"/>
            <a:ext cx="292844" cy="292844"/>
          </a:xfrm>
          <a:prstGeom prst="rect">
            <a:avLst/>
          </a:prstGeom>
        </p:spPr>
      </p:pic>
      <p:pic>
        <p:nvPicPr>
          <p:cNvPr id="22" name="Graphic 21" descr="Water">
            <a:extLst>
              <a:ext uri="{FF2B5EF4-FFF2-40B4-BE49-F238E27FC236}">
                <a16:creationId xmlns:a16="http://schemas.microsoft.com/office/drawing/2014/main" id="{09673C66-DEEC-3E4D-8E3B-8950FE8042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5722" y="3492802"/>
            <a:ext cx="292844" cy="292844"/>
          </a:xfrm>
          <a:prstGeom prst="rect">
            <a:avLst/>
          </a:prstGeom>
        </p:spPr>
      </p:pic>
      <p:cxnSp>
        <p:nvCxnSpPr>
          <p:cNvPr id="26" name="Straight Connector 25">
            <a:extLst>
              <a:ext uri="{FF2B5EF4-FFF2-40B4-BE49-F238E27FC236}">
                <a16:creationId xmlns:a16="http://schemas.microsoft.com/office/drawing/2014/main" id="{D6F875BF-0899-FB48-83B4-052F118F5202}"/>
              </a:ext>
            </a:extLst>
          </p:cNvPr>
          <p:cNvCxnSpPr>
            <a:cxnSpLocks/>
          </p:cNvCxnSpPr>
          <p:nvPr/>
        </p:nvCxnSpPr>
        <p:spPr>
          <a:xfrm>
            <a:off x="71769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40EA7F-973F-5044-B93E-8DF86E7D9458}"/>
              </a:ext>
            </a:extLst>
          </p:cNvPr>
          <p:cNvSpPr txBox="1"/>
          <p:nvPr/>
        </p:nvSpPr>
        <p:spPr>
          <a:xfrm>
            <a:off x="2080440" y="742204"/>
            <a:ext cx="1192955" cy="400110"/>
          </a:xfrm>
          <a:prstGeom prst="rect">
            <a:avLst/>
          </a:prstGeom>
          <a:noFill/>
        </p:spPr>
        <p:txBody>
          <a:bodyPr wrap="none" rtlCol="0">
            <a:spAutoFit/>
          </a:bodyPr>
          <a:lstStyle/>
          <a:p>
            <a:r>
              <a:rPr lang="da-DK" sz="2000" b="1" u="sng" dirty="0"/>
              <a:t>I kroppen</a:t>
            </a:r>
          </a:p>
        </p:txBody>
      </p:sp>
      <p:sp>
        <p:nvSpPr>
          <p:cNvPr id="28" name="TextBox 27">
            <a:extLst>
              <a:ext uri="{FF2B5EF4-FFF2-40B4-BE49-F238E27FC236}">
                <a16:creationId xmlns:a16="http://schemas.microsoft.com/office/drawing/2014/main" id="{95EE98EA-EA25-6F4A-93E2-CD8AFD657D04}"/>
              </a:ext>
            </a:extLst>
          </p:cNvPr>
          <p:cNvSpPr txBox="1"/>
          <p:nvPr/>
        </p:nvSpPr>
        <p:spPr>
          <a:xfrm>
            <a:off x="8969225" y="742204"/>
            <a:ext cx="2048061" cy="400110"/>
          </a:xfrm>
          <a:prstGeom prst="rect">
            <a:avLst/>
          </a:prstGeom>
          <a:noFill/>
        </p:spPr>
        <p:txBody>
          <a:bodyPr wrap="none" rtlCol="0">
            <a:spAutoFit/>
          </a:bodyPr>
          <a:lstStyle/>
          <a:p>
            <a:r>
              <a:rPr lang="da-DK" sz="2000" b="1" u="sng" dirty="0"/>
              <a:t>Uden for kroppen</a:t>
            </a:r>
          </a:p>
        </p:txBody>
      </p:sp>
      <p:sp>
        <p:nvSpPr>
          <p:cNvPr id="31" name="Up Arrow 30">
            <a:extLst>
              <a:ext uri="{FF2B5EF4-FFF2-40B4-BE49-F238E27FC236}">
                <a16:creationId xmlns:a16="http://schemas.microsoft.com/office/drawing/2014/main" id="{AF137533-ADF4-6A4C-9F4E-F2B24C6F8757}"/>
              </a:ext>
            </a:extLst>
          </p:cNvPr>
          <p:cNvSpPr/>
          <p:nvPr/>
        </p:nvSpPr>
        <p:spPr>
          <a:xfrm>
            <a:off x="5317159" y="2755245"/>
            <a:ext cx="276870" cy="710711"/>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ight Arrow 33">
            <a:extLst>
              <a:ext uri="{FF2B5EF4-FFF2-40B4-BE49-F238E27FC236}">
                <a16:creationId xmlns:a16="http://schemas.microsoft.com/office/drawing/2014/main" id="{1948FF32-A2CD-5A44-B799-DB7094005D65}"/>
              </a:ext>
            </a:extLst>
          </p:cNvPr>
          <p:cNvSpPr/>
          <p:nvPr/>
        </p:nvSpPr>
        <p:spPr>
          <a:xfrm>
            <a:off x="7504452" y="3680864"/>
            <a:ext cx="469231" cy="242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solidFill>
                  <a:sysClr val="windowText" lastClr="000000"/>
                </a:solidFill>
              </a:ln>
            </a:endParaRPr>
          </a:p>
        </p:txBody>
      </p:sp>
      <p:sp>
        <p:nvSpPr>
          <p:cNvPr id="23" name="Left-right Arrow 22">
            <a:extLst>
              <a:ext uri="{FF2B5EF4-FFF2-40B4-BE49-F238E27FC236}">
                <a16:creationId xmlns:a16="http://schemas.microsoft.com/office/drawing/2014/main" id="{10CCF867-EE8B-4148-8242-5318D7AB06D5}"/>
              </a:ext>
            </a:extLst>
          </p:cNvPr>
          <p:cNvSpPr/>
          <p:nvPr/>
        </p:nvSpPr>
        <p:spPr>
          <a:xfrm rot="18933004">
            <a:off x="3931017" y="2210954"/>
            <a:ext cx="715149" cy="40011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xtBox 1">
            <a:extLst>
              <a:ext uri="{FF2B5EF4-FFF2-40B4-BE49-F238E27FC236}">
                <a16:creationId xmlns:a16="http://schemas.microsoft.com/office/drawing/2014/main" id="{9D6762CC-B2AA-3842-A835-468BA71F6B74}"/>
              </a:ext>
            </a:extLst>
          </p:cNvPr>
          <p:cNvSpPr txBox="1"/>
          <p:nvPr/>
        </p:nvSpPr>
        <p:spPr>
          <a:xfrm>
            <a:off x="3432849" y="1606545"/>
            <a:ext cx="2293448" cy="369332"/>
          </a:xfrm>
          <a:prstGeom prst="rect">
            <a:avLst/>
          </a:prstGeom>
          <a:noFill/>
        </p:spPr>
        <p:txBody>
          <a:bodyPr wrap="none" rtlCol="0">
            <a:spAutoFit/>
          </a:bodyPr>
          <a:lstStyle/>
          <a:p>
            <a:r>
              <a:rPr lang="da-DK" dirty="0"/>
              <a:t>Øget diffusion af vand</a:t>
            </a:r>
          </a:p>
        </p:txBody>
      </p:sp>
      <p:sp>
        <p:nvSpPr>
          <p:cNvPr id="24" name="TextBox 23">
            <a:extLst>
              <a:ext uri="{FF2B5EF4-FFF2-40B4-BE49-F238E27FC236}">
                <a16:creationId xmlns:a16="http://schemas.microsoft.com/office/drawing/2014/main" id="{762009BB-3ADD-EB45-BD3C-EDCABE323794}"/>
              </a:ext>
            </a:extLst>
          </p:cNvPr>
          <p:cNvSpPr txBox="1"/>
          <p:nvPr/>
        </p:nvSpPr>
        <p:spPr>
          <a:xfrm>
            <a:off x="2099811" y="5641187"/>
            <a:ext cx="1394100" cy="369332"/>
          </a:xfrm>
          <a:prstGeom prst="rect">
            <a:avLst/>
          </a:prstGeom>
          <a:noFill/>
        </p:spPr>
        <p:txBody>
          <a:bodyPr wrap="none" rtlCol="0">
            <a:spAutoFit/>
          </a:bodyPr>
          <a:lstStyle/>
          <a:p>
            <a:r>
              <a:rPr lang="da-DK" dirty="0" err="1"/>
              <a:t>Intracellulært</a:t>
            </a:r>
            <a:endParaRPr lang="da-DK" dirty="0"/>
          </a:p>
        </p:txBody>
      </p:sp>
      <p:sp>
        <p:nvSpPr>
          <p:cNvPr id="25" name="TextBox 24">
            <a:extLst>
              <a:ext uri="{FF2B5EF4-FFF2-40B4-BE49-F238E27FC236}">
                <a16:creationId xmlns:a16="http://schemas.microsoft.com/office/drawing/2014/main" id="{A451C6C4-9780-AE41-9B97-5588B56BAFCF}"/>
              </a:ext>
            </a:extLst>
          </p:cNvPr>
          <p:cNvSpPr txBox="1"/>
          <p:nvPr/>
        </p:nvSpPr>
        <p:spPr>
          <a:xfrm>
            <a:off x="4271054" y="5641187"/>
            <a:ext cx="1520737" cy="369332"/>
          </a:xfrm>
          <a:prstGeom prst="rect">
            <a:avLst/>
          </a:prstGeom>
          <a:noFill/>
        </p:spPr>
        <p:txBody>
          <a:bodyPr wrap="none" rtlCol="0">
            <a:spAutoFit/>
          </a:bodyPr>
          <a:lstStyle/>
          <a:p>
            <a:r>
              <a:rPr lang="da-DK" dirty="0"/>
              <a:t>Ekstracellulært</a:t>
            </a:r>
          </a:p>
        </p:txBody>
      </p:sp>
    </p:spTree>
    <p:extLst>
      <p:ext uri="{BB962C8B-B14F-4D97-AF65-F5344CB8AC3E}">
        <p14:creationId xmlns:p14="http://schemas.microsoft.com/office/powerpoint/2010/main" val="33395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1.25E-6 -1.11111E-6 L 0.09909 0.04005 C 0.11966 0.04908 0.15065 0.05394 0.1832 0.05394 C 0.22005 0.05394 0.24974 0.04908 0.27031 0.04005 L 0.36953 -1.11111E-6 " pathEditMode="relative" rAng="0" ptsTypes="AAAAA">
                                      <p:cBhvr>
                                        <p:cTn id="18" dur="2000" fill="hold"/>
                                        <p:tgtEl>
                                          <p:spTgt spid="14"/>
                                        </p:tgtEl>
                                        <p:attrNameLst>
                                          <p:attrName>ppt_x</p:attrName>
                                          <p:attrName>ppt_y</p:attrName>
                                        </p:attrNameLst>
                                      </p:cBhvr>
                                      <p:rCtr x="18477" y="2685"/>
                                    </p:animMotion>
                                  </p:childTnLst>
                                </p:cTn>
                              </p:par>
                              <p:par>
                                <p:cTn id="19" presetID="37" presetClass="path" presetSubtype="0" accel="50000" decel="50000" fill="hold" grpId="0" nodeType="withEffect">
                                  <p:stCondLst>
                                    <p:cond delay="0"/>
                                  </p:stCondLst>
                                  <p:childTnLst>
                                    <p:animMotion origin="layout" path="M -3.125E-6 1.48148E-6 L 0.09909 0.04004 C 0.11966 0.04907 0.15065 0.05393 0.18321 0.05393 C 0.22006 0.05393 0.24974 0.04907 0.27032 0.04004 L 0.36953 1.48148E-6 " pathEditMode="relative" rAng="0" ptsTypes="AAAAA">
                                      <p:cBhvr>
                                        <p:cTn id="20" dur="2000" fill="hold"/>
                                        <p:tgtEl>
                                          <p:spTgt spid="13"/>
                                        </p:tgtEl>
                                        <p:attrNameLst>
                                          <p:attrName>ppt_x</p:attrName>
                                          <p:attrName>ppt_y</p:attrName>
                                        </p:attrNameLst>
                                      </p:cBhvr>
                                      <p:rCtr x="18477" y="2685"/>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6" presetClass="emph" presetSubtype="0" fill="hold" grpId="0" nodeType="withEffect">
                                  <p:stCondLst>
                                    <p:cond delay="0"/>
                                  </p:stCondLst>
                                  <p:childTnLst>
                                    <p:animScale>
                                      <p:cBhvr>
                                        <p:cTn id="26" dur="2000" fill="hold"/>
                                        <p:tgtEl>
                                          <p:spTgt spid="10"/>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2000" fill="hold"/>
                                        <p:tgtEl>
                                          <p:spTgt spid="23"/>
                                        </p:tgtEl>
                                      </p:cBhvr>
                                      <p:by x="150000" y="150000"/>
                                    </p:animScale>
                                  </p:childTnLst>
                                </p:cTn>
                              </p:par>
                              <p:par>
                                <p:cTn id="35" presetID="0" presetClass="path" presetSubtype="0" accel="50000" decel="50000" fill="hold" grpId="0" nodeType="withEffect">
                                  <p:stCondLst>
                                    <p:cond delay="0"/>
                                  </p:stCondLst>
                                  <p:childTnLst>
                                    <p:animMotion origin="layout" path="M 0.00143 -0.02408 L 0.20885 -0.26227 " pathEditMode="relative" rAng="0" ptsTypes="AA">
                                      <p:cBhvr>
                                        <p:cTn id="36" dur="2000" fill="hold"/>
                                        <p:tgtEl>
                                          <p:spTgt spid="9"/>
                                        </p:tgtEl>
                                        <p:attrNameLst>
                                          <p:attrName>ppt_x</p:attrName>
                                          <p:attrName>ppt_y</p:attrName>
                                        </p:attrNameLst>
                                      </p:cBhvr>
                                      <p:rCtr x="10365" y="-1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31" grpId="0" animBg="1"/>
      <p:bldP spid="34" grpId="0" animBg="1"/>
      <p:bldP spid="23" grpId="0" animBg="1"/>
      <p:bldP spid="23" grpId="1"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E242-1F75-9245-9BB2-3B0E4A3682AA}"/>
              </a:ext>
            </a:extLst>
          </p:cNvPr>
          <p:cNvSpPr>
            <a:spLocks noGrp="1"/>
          </p:cNvSpPr>
          <p:nvPr>
            <p:ph type="title"/>
          </p:nvPr>
        </p:nvSpPr>
        <p:spPr/>
        <p:txBody>
          <a:bodyPr/>
          <a:lstStyle/>
          <a:p>
            <a:r>
              <a:rPr lang="da-DK" dirty="0"/>
              <a:t>Så hvorfor drikker vi vand..?</a:t>
            </a:r>
          </a:p>
        </p:txBody>
      </p:sp>
      <p:sp>
        <p:nvSpPr>
          <p:cNvPr id="3" name="Content Placeholder 2">
            <a:extLst>
              <a:ext uri="{FF2B5EF4-FFF2-40B4-BE49-F238E27FC236}">
                <a16:creationId xmlns:a16="http://schemas.microsoft.com/office/drawing/2014/main" id="{9AA4BD0C-2336-AC42-A1DD-3F961B6A1E56}"/>
              </a:ext>
            </a:extLst>
          </p:cNvPr>
          <p:cNvSpPr>
            <a:spLocks noGrp="1"/>
          </p:cNvSpPr>
          <p:nvPr>
            <p:ph idx="1"/>
          </p:nvPr>
        </p:nvSpPr>
        <p:spPr/>
        <p:txBody>
          <a:bodyPr/>
          <a:lstStyle/>
          <a:p>
            <a:r>
              <a:rPr lang="da-DK" dirty="0"/>
              <a:t>Vi drikker vand for at opretholde vand- og saltkoncentrationerne i vores krop således, at vores celler fungerer som de skal</a:t>
            </a:r>
          </a:p>
          <a:p>
            <a:endParaRPr lang="da-DK" dirty="0"/>
          </a:p>
          <a:p>
            <a:r>
              <a:rPr lang="da-DK" dirty="0"/>
              <a:t>Tørstig? </a:t>
            </a:r>
          </a:p>
          <a:p>
            <a:pPr lvl="1"/>
            <a:r>
              <a:rPr lang="da-DK" dirty="0"/>
              <a:t>Trangen til væskeindtagelse styres faktisk af den osmotiske koncentration i blodet. Ændring i den osmotiske koncentration registreres i vores hjerne. </a:t>
            </a:r>
          </a:p>
          <a:p>
            <a:pPr lvl="1"/>
            <a:r>
              <a:rPr lang="da-DK" dirty="0"/>
              <a:t>Falder kroppens vandindhold med 1-2%, vil vi derfor opleve en kraftig </a:t>
            </a:r>
            <a:r>
              <a:rPr lang="da-DK" dirty="0" err="1"/>
              <a:t>tørstfornemmelse</a:t>
            </a:r>
            <a:endParaRPr lang="da-DK" dirty="0"/>
          </a:p>
        </p:txBody>
      </p:sp>
      <p:pic>
        <p:nvPicPr>
          <p:cNvPr id="7" name="Graphic 6" descr="Brain in head">
            <a:extLst>
              <a:ext uri="{FF2B5EF4-FFF2-40B4-BE49-F238E27FC236}">
                <a16:creationId xmlns:a16="http://schemas.microsoft.com/office/drawing/2014/main" id="{C4AE5450-431D-654D-ADC8-F8352AF179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5789" y="5486399"/>
            <a:ext cx="914400" cy="914400"/>
          </a:xfrm>
          <a:prstGeom prst="rect">
            <a:avLst/>
          </a:prstGeom>
        </p:spPr>
      </p:pic>
    </p:spTree>
    <p:extLst>
      <p:ext uri="{BB962C8B-B14F-4D97-AF65-F5344CB8AC3E}">
        <p14:creationId xmlns:p14="http://schemas.microsoft.com/office/powerpoint/2010/main" val="5495483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72cc11-34f9-4b75-aad3-33a115555e68">
      <Terms xmlns="http://schemas.microsoft.com/office/infopath/2007/PartnerControls"/>
    </lcf76f155ced4ddcb4097134ff3c332f>
    <TaxCatchAll xmlns="307a924d-191f-48b7-a13e-4c9da25394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9A98C163A5FD447A0BF07823A51085B" ma:contentTypeVersion="17" ma:contentTypeDescription="Opret et nyt dokument." ma:contentTypeScope="" ma:versionID="59c2b152f9188bdba50eaa928b600c14">
  <xsd:schema xmlns:xsd="http://www.w3.org/2001/XMLSchema" xmlns:xs="http://www.w3.org/2001/XMLSchema" xmlns:p="http://schemas.microsoft.com/office/2006/metadata/properties" xmlns:ns2="4b72cc11-34f9-4b75-aad3-33a115555e68" xmlns:ns3="307a924d-191f-48b7-a13e-4c9da253945c" targetNamespace="http://schemas.microsoft.com/office/2006/metadata/properties" ma:root="true" ma:fieldsID="8896447662cbc40bcf8ce46d1153dd6f" ns2:_="" ns3:_="">
    <xsd:import namespace="4b72cc11-34f9-4b75-aad3-33a115555e68"/>
    <xsd:import namespace="307a924d-191f-48b7-a13e-4c9da25394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2cc11-34f9-4b75-aad3-33a115555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a924d-191f-48b7-a13e-4c9da253945c"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19adfbc-88b9-4796-af6c-93962bb7b11a}" ma:internalName="TaxCatchAll" ma:showField="CatchAllData" ma:web="307a924d-191f-48b7-a13e-4c9da25394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BE150-0E22-4A44-AB78-1AD8984E3E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E1734C-1630-45DD-934C-B74591137DAE}">
  <ds:schemaRefs>
    <ds:schemaRef ds:uri="http://schemas.microsoft.com/sharepoint/v3/contenttype/forms"/>
  </ds:schemaRefs>
</ds:datastoreItem>
</file>

<file path=customXml/itemProps3.xml><?xml version="1.0" encoding="utf-8"?>
<ds:datastoreItem xmlns:ds="http://schemas.openxmlformats.org/officeDocument/2006/customXml" ds:itemID="{1436B744-74C4-42E3-A58B-C89EA2A90800}"/>
</file>

<file path=docProps/app.xml><?xml version="1.0" encoding="utf-8"?>
<Properties xmlns="http://schemas.openxmlformats.org/officeDocument/2006/extended-properties" xmlns:vt="http://schemas.openxmlformats.org/officeDocument/2006/docPropsVTypes">
  <TotalTime>2655</TotalTime>
  <Words>2916</Words>
  <Application>Microsoft Office PowerPoint</Application>
  <PresentationFormat>Widescreen</PresentationFormat>
  <Paragraphs>265</Paragraphs>
  <Slides>22</Slides>
  <Notes>21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Arial Black</vt:lpstr>
      <vt:lpstr>Calibri</vt:lpstr>
      <vt:lpstr>Tw Cen MT</vt:lpstr>
      <vt:lpstr>Wingdings</vt:lpstr>
      <vt:lpstr>Droplet</vt:lpstr>
      <vt:lpstr>Væskebalancen</vt:lpstr>
      <vt:lpstr>PowerPoint-præsentation</vt:lpstr>
      <vt:lpstr>PowerPoint-præsentation</vt:lpstr>
      <vt:lpstr>Hvor befinder vandet sig?</vt:lpstr>
      <vt:lpstr>Quiz</vt:lpstr>
      <vt:lpstr>Vores krop vil opretholde væskebalance</vt:lpstr>
      <vt:lpstr>PowerPoint-præsentation</vt:lpstr>
      <vt:lpstr>PowerPoint-præsentation</vt:lpstr>
      <vt:lpstr>Så hvorfor drikker vi vand..?</vt:lpstr>
      <vt:lpstr>Hvorfor sveder vi?</vt:lpstr>
      <vt:lpstr>PowerPoint-præsentation</vt:lpstr>
      <vt:lpstr>Hvad sker der hvis vi ikke drikker nok vand?</vt:lpstr>
      <vt:lpstr>Dehydrering</vt:lpstr>
      <vt:lpstr>PowerPoint-præsentation</vt:lpstr>
      <vt:lpstr>Væsketab og træningsintensitet</vt:lpstr>
      <vt:lpstr>PowerPoint-præsentation</vt:lpstr>
      <vt:lpstr>Hvad er det, der sker under dehydrering?</vt:lpstr>
      <vt:lpstr>PowerPoint-præsentation</vt:lpstr>
      <vt:lpstr>Før       under     efter</vt:lpstr>
      <vt:lpstr>Hvad er meningen med sportsdrikke?</vt:lpstr>
      <vt:lpstr>PowerPoint-præsentation</vt:lpstr>
      <vt:lpstr>Øvelse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Hydrering</dc:title>
  <dc:creator>Mikkel Skov Oxfeldt</dc:creator>
  <cp:lastModifiedBy>Mia Lundby Kragelund</cp:lastModifiedBy>
  <cp:revision>187</cp:revision>
  <dcterms:created xsi:type="dcterms:W3CDTF">2019-12-03T09:16:25Z</dcterms:created>
  <dcterms:modified xsi:type="dcterms:W3CDTF">2025-02-20T13:32:31Z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0x01010039A98C163A5FD447A0BF07823A51085B</vt:lpwstr>
  </property>
</Properties>
</file>