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7" r:id="rId6"/>
    <p:sldId id="262" r:id="rId7"/>
    <p:sldId id="263" r:id="rId8"/>
    <p:sldId id="259" r:id="rId9"/>
    <p:sldId id="260" r:id="rId10"/>
    <p:sldId id="261" r:id="rId11"/>
    <p:sldId id="271" r:id="rId12"/>
    <p:sldId id="272" r:id="rId13"/>
    <p:sldId id="267" r:id="rId14"/>
    <p:sldId id="268" r:id="rId15"/>
    <p:sldId id="258" r:id="rId16"/>
    <p:sldId id="269" r:id="rId17"/>
    <p:sldId id="270" r:id="rId18"/>
    <p:sldId id="264" r:id="rId19"/>
    <p:sldId id="265" r:id="rId20"/>
    <p:sldId id="266" r:id="rId21"/>
    <p:sldId id="273" r:id="rId22"/>
    <p:sldId id="274" r:id="rId23"/>
    <p:sldId id="275" r:id="rId24"/>
    <p:sldId id="276" r:id="rId25"/>
    <p:sldId id="277"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CFF"/>
    <a:srgbClr val="FFCCFF"/>
    <a:srgbClr val="FFFFFF"/>
    <a:srgbClr val="FFCC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llemlayout 4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119" d="100"/>
          <a:sy n="119" d="100"/>
        </p:scale>
        <p:origin x="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4802A-8A3C-43C0-AB3C-ED5348BB3811}" type="datetimeFigureOut">
              <a:rPr lang="da-DK" smtClean="0"/>
              <a:t>20-02-2025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1FEFF-136A-4D66-90DD-249D6552FF49}" type="slidenum">
              <a:rPr lang="da-DK" smtClean="0"/>
              <a:t>‹nr.›</a:t>
            </a:fld>
            <a:endParaRPr lang="da-DK"/>
          </a:p>
        </p:txBody>
      </p:sp>
    </p:spTree>
    <p:extLst>
      <p:ext uri="{BB962C8B-B14F-4D97-AF65-F5344CB8AC3E}">
        <p14:creationId xmlns:p14="http://schemas.microsoft.com/office/powerpoint/2010/main" val="251076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Her er eksempler på spørgsmål:</a:t>
            </a:r>
          </a:p>
          <a:p>
            <a:pPr lvl="0"/>
            <a:r>
              <a:rPr lang="da-DK" sz="1200" kern="1200" dirty="0">
                <a:solidFill>
                  <a:schemeClr val="tx1"/>
                </a:solidFill>
                <a:effectLst/>
                <a:latin typeface="+mn-lt"/>
                <a:ea typeface="+mn-ea"/>
                <a:cs typeface="+mn-cs"/>
              </a:rPr>
              <a:t>Hvem spiser man sammen (er det nogle man kender godt og hygger sig med eller nogle man ikke kender og måske er bange for)</a:t>
            </a:r>
          </a:p>
          <a:p>
            <a:pPr lvl="0"/>
            <a:r>
              <a:rPr lang="da-DK" sz="1200" kern="1200" dirty="0">
                <a:solidFill>
                  <a:schemeClr val="tx1"/>
                </a:solidFill>
                <a:effectLst/>
                <a:latin typeface="+mn-lt"/>
                <a:ea typeface="+mn-ea"/>
                <a:cs typeface="+mn-cs"/>
              </a:rPr>
              <a:t>Hvor spiser man henne (står man op, sidder ned, sidder stille eller bevæger sig, er det i en spisesal eller uden for, i klassen, foran fjernsynet)</a:t>
            </a:r>
          </a:p>
          <a:p>
            <a:pPr lvl="0"/>
            <a:r>
              <a:rPr lang="da-DK" sz="1200" kern="1200" dirty="0">
                <a:solidFill>
                  <a:schemeClr val="tx1"/>
                </a:solidFill>
                <a:effectLst/>
                <a:latin typeface="+mn-lt"/>
                <a:ea typeface="+mn-ea"/>
                <a:cs typeface="+mn-cs"/>
              </a:rPr>
              <a:t>Hvordan spiser man (med fingrene, pinde, kniv og gaffel, ved et samlet stort bord eller ved enkeltmandsborde)</a:t>
            </a:r>
          </a:p>
          <a:p>
            <a:pPr lvl="0"/>
            <a:r>
              <a:rPr lang="da-DK" sz="1200" kern="1200" dirty="0">
                <a:solidFill>
                  <a:schemeClr val="tx1"/>
                </a:solidFill>
                <a:effectLst/>
                <a:latin typeface="+mn-lt"/>
                <a:ea typeface="+mn-ea"/>
                <a:cs typeface="+mn-cs"/>
              </a:rPr>
              <a:t>Hvordan er omgivelserne (er der rodet/ryddet op, larmende/stille, for meget/lidt lys, for meget/lidt plads)</a:t>
            </a:r>
          </a:p>
          <a:p>
            <a:pPr lvl="0"/>
            <a:r>
              <a:rPr lang="da-DK" sz="1200" kern="1200" dirty="0">
                <a:solidFill>
                  <a:schemeClr val="tx1"/>
                </a:solidFill>
                <a:effectLst/>
                <a:latin typeface="+mn-lt"/>
                <a:ea typeface="+mn-ea"/>
                <a:cs typeface="+mn-cs"/>
              </a:rPr>
              <a:t>Hvad laver man, mens man spiser (er der noget man skal gøre eller ikke må gøre? Sker der andre ting imens (højtlæsning, skærm eller andet))</a:t>
            </a:r>
          </a:p>
          <a:p>
            <a:pPr lvl="0"/>
            <a:r>
              <a:rPr lang="da-DK" sz="1200" kern="1200" dirty="0">
                <a:solidFill>
                  <a:schemeClr val="tx1"/>
                </a:solidFill>
                <a:effectLst/>
                <a:latin typeface="+mn-lt"/>
                <a:ea typeface="+mn-ea"/>
                <a:cs typeface="+mn-cs"/>
              </a:rPr>
              <a:t>Hvad spiser man (spiser man det samme eller noget forskelligt, er det kold eller varm mad)</a:t>
            </a:r>
          </a:p>
          <a:p>
            <a:pPr lvl="0"/>
            <a:r>
              <a:rPr lang="da-DK" sz="1200" kern="1200">
                <a:solidFill>
                  <a:schemeClr val="tx1"/>
                </a:solidFill>
                <a:effectLst/>
                <a:latin typeface="+mn-lt"/>
                <a:ea typeface="+mn-ea"/>
                <a:cs typeface="+mn-cs"/>
              </a:rPr>
              <a:t>Hvad snakker man om (er der forbudte ting man ikke må snakke om eller noget man skal snakke om)</a:t>
            </a:r>
          </a:p>
          <a:p>
            <a:endParaRPr lang="da-DK"/>
          </a:p>
        </p:txBody>
      </p:sp>
      <p:sp>
        <p:nvSpPr>
          <p:cNvPr id="4" name="Pladsholder til slidenummer 3"/>
          <p:cNvSpPr>
            <a:spLocks noGrp="1"/>
          </p:cNvSpPr>
          <p:nvPr>
            <p:ph type="sldNum" sz="quarter" idx="10"/>
          </p:nvPr>
        </p:nvSpPr>
        <p:spPr/>
        <p:txBody>
          <a:bodyPr/>
          <a:lstStyle/>
          <a:p>
            <a:fld id="{26AEE054-23EC-4980-ACDA-2F9D0EF29DA1}" type="slidenum">
              <a:rPr lang="da-DK" smtClean="0"/>
              <a:t>7</a:t>
            </a:fld>
            <a:endParaRPr lang="da-DK"/>
          </a:p>
        </p:txBody>
      </p:sp>
    </p:spTree>
    <p:extLst>
      <p:ext uri="{BB962C8B-B14F-4D97-AF65-F5344CB8AC3E}">
        <p14:creationId xmlns:p14="http://schemas.microsoft.com/office/powerpoint/2010/main" val="239843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kern="1200" dirty="0">
                <a:solidFill>
                  <a:schemeClr val="tx1"/>
                </a:solidFill>
                <a:effectLst/>
                <a:latin typeface="+mn-lt"/>
                <a:ea typeface="+mn-ea"/>
                <a:cs typeface="+mn-cs"/>
              </a:rPr>
              <a:t>Pædagogiske rammer: Aktiviteter, hvordan har vi det, spisegrupper </a:t>
            </a:r>
          </a:p>
          <a:p>
            <a:r>
              <a:rPr lang="da-DK" sz="1200" kern="1200">
                <a:solidFill>
                  <a:schemeClr val="tx1"/>
                </a:solidFill>
                <a:effectLst/>
                <a:latin typeface="+mn-lt"/>
                <a:ea typeface="+mn-ea"/>
                <a:cs typeface="+mn-cs"/>
              </a:rPr>
              <a:t> </a:t>
            </a:r>
            <a:endParaRPr lang="da-DK" dirty="0"/>
          </a:p>
        </p:txBody>
      </p:sp>
      <p:sp>
        <p:nvSpPr>
          <p:cNvPr id="4" name="Pladsholder til slidenummer 3"/>
          <p:cNvSpPr>
            <a:spLocks noGrp="1"/>
          </p:cNvSpPr>
          <p:nvPr>
            <p:ph type="sldNum" sz="quarter" idx="10"/>
          </p:nvPr>
        </p:nvSpPr>
        <p:spPr/>
        <p:txBody>
          <a:bodyPr/>
          <a:lstStyle/>
          <a:p>
            <a:fld id="{0683428C-57A9-4336-A25A-BFEC8ED87A46}" type="slidenum">
              <a:rPr lang="da-DK" smtClean="0"/>
              <a:t>22</a:t>
            </a:fld>
            <a:endParaRPr lang="da-DK"/>
          </a:p>
        </p:txBody>
      </p:sp>
    </p:spTree>
    <p:extLst>
      <p:ext uri="{BB962C8B-B14F-4D97-AF65-F5344CB8AC3E}">
        <p14:creationId xmlns:p14="http://schemas.microsoft.com/office/powerpoint/2010/main" val="311576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01FEFF-136A-4D66-90DD-249D6552FF49}" type="slidenum">
              <a:rPr lang="da-DK" smtClean="0"/>
              <a:t>8</a:t>
            </a:fld>
            <a:endParaRPr lang="da-DK"/>
          </a:p>
        </p:txBody>
      </p:sp>
    </p:spTree>
    <p:extLst>
      <p:ext uri="{BB962C8B-B14F-4D97-AF65-F5344CB8AC3E}">
        <p14:creationId xmlns:p14="http://schemas.microsoft.com/office/powerpoint/2010/main" val="77822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omkring 130 år siden blev, det vi kalder, madpakken, opfundet. </a:t>
            </a:r>
          </a:p>
          <a:p>
            <a:r>
              <a:rPr lang="da-DK" dirty="0"/>
              <a:t>Før da spiste man varm mad midt på dagen, det vi i dag kalder aftensmad. </a:t>
            </a:r>
          </a:p>
          <a:p>
            <a:r>
              <a:rPr lang="da-DK" dirty="0"/>
              <a:t>De fleste mennesker arbejdede i</a:t>
            </a:r>
            <a:r>
              <a:rPr lang="da-DK" baseline="0" dirty="0"/>
              <a:t> landbruget, dvs. på en bondegård. </a:t>
            </a:r>
            <a:r>
              <a:rPr lang="da-DK" dirty="0"/>
              <a:t>Man havde så lang middagspause, at man kunne nå hjem fra marken og spise varm mad til frokost. </a:t>
            </a:r>
          </a:p>
          <a:p>
            <a:r>
              <a:rPr lang="da-DK" dirty="0"/>
              <a:t>Men da der begyndte at komme fabrikker i Danmark,</a:t>
            </a:r>
            <a:r>
              <a:rPr lang="da-DK" baseline="0" dirty="0"/>
              <a:t> flyttede mange til byen for at arbejde på fabrikkerne. På den måde fik mange længere til arbejde, og de kunne ikke nå hjem og spise varm mad til frokost.</a:t>
            </a:r>
          </a:p>
          <a:p>
            <a:r>
              <a:rPr lang="da-DK" baseline="0" dirty="0"/>
              <a:t>Derfor blev man nødt til at tage mad med på arbejde, der var pakket ind i avispapir.</a:t>
            </a:r>
            <a:r>
              <a:rPr lang="da-DK" dirty="0"/>
              <a:t> Det var her, madpakken blev til. </a:t>
            </a:r>
          </a:p>
          <a:p>
            <a:r>
              <a:rPr lang="da-DK" dirty="0"/>
              <a:t>Rugbrød, fedt og pølse var det typiske i madpakken. Fabriksarbejderne var de første, der brugte madpakke. Enten tog de den selv med på arbejde, eller også kom konen eller børnene med den i en madtejne, som ses på billedet. For dengang var de fleste kvinder stadig hjemme om dagen. Billedet længst til venstre er af drenge der i 1954 udleverede madpakker, mælk og æbler i skolen. Billedet i midten er fra 1949, og er af en økonoma med mange </a:t>
            </a:r>
            <a:r>
              <a:rPr lang="da-DK" dirty="0" err="1"/>
              <a:t>rugbrødder</a:t>
            </a:r>
            <a:r>
              <a:rPr lang="da-DK" dirty="0"/>
              <a:t>. Billedet med pigerne nederst til højre er fra 1946, her fik de skolemaden på skolen.</a:t>
            </a:r>
          </a:p>
        </p:txBody>
      </p:sp>
      <p:sp>
        <p:nvSpPr>
          <p:cNvPr id="4" name="Pladsholder til slidenummer 3"/>
          <p:cNvSpPr>
            <a:spLocks noGrp="1"/>
          </p:cNvSpPr>
          <p:nvPr>
            <p:ph type="sldNum" sz="quarter" idx="10"/>
          </p:nvPr>
        </p:nvSpPr>
        <p:spPr/>
        <p:txBody>
          <a:bodyPr/>
          <a:lstStyle/>
          <a:p>
            <a:fld id="{98C6D731-2CDD-4125-9635-71C490A491F9}" type="slidenum">
              <a:rPr lang="da-DK" smtClean="0"/>
              <a:t>11</a:t>
            </a:fld>
            <a:endParaRPr lang="da-DK"/>
          </a:p>
        </p:txBody>
      </p:sp>
    </p:spTree>
    <p:extLst>
      <p:ext uri="{BB962C8B-B14F-4D97-AF65-F5344CB8AC3E}">
        <p14:creationId xmlns:p14="http://schemas.microsoft.com/office/powerpoint/2010/main" val="7724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billedet til venstre ses Danmarks’ ældste madpakke. Den er helt tilbage fra år 1886. Det er 2 stykker rugbrød med fedt på pakket ind i avispapir. Madpakken blev først fundet 100 år efter at den blev efterladt af nogle håndværkere i murværket på </a:t>
            </a:r>
            <a:r>
              <a:rPr lang="da-DK" dirty="0" err="1"/>
              <a:t>Rosenborg</a:t>
            </a:r>
            <a:r>
              <a:rPr lang="da-DK" dirty="0"/>
              <a:t> Slot i KBH. </a:t>
            </a:r>
          </a:p>
          <a:p>
            <a:endParaRPr lang="da-DK" dirty="0"/>
          </a:p>
          <a:p>
            <a:r>
              <a:rPr lang="da-DK" dirty="0"/>
              <a:t>Da man begyndte at bage</a:t>
            </a:r>
            <a:r>
              <a:rPr lang="da-DK" baseline="0" dirty="0"/>
              <a:t> </a:t>
            </a:r>
            <a:r>
              <a:rPr lang="da-DK" dirty="0"/>
              <a:t>firkantede rugbrød, blev rugbrødsskiverne lette at putte i en madkasse. Man opfandt derfor madkassen af blik og specielt papir til at lægge imellem, som passede til brødets form. </a:t>
            </a:r>
          </a:p>
          <a:p>
            <a:r>
              <a:rPr lang="da-DK" dirty="0"/>
              <a:t>Det firkantede rugbrød var nem at lægge pålæg på, derfor kunne man lave de fineste madder og pynte dem med grønt. Man opfandt smørrebrødet. Det er faktisk</a:t>
            </a:r>
            <a:r>
              <a:rPr lang="da-DK" baseline="0" dirty="0"/>
              <a:t> en dansk opfindelse.</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Faktisk er rugbrød med pålæg det, som vi danskere spiser mest af. Og især rugbrød med leverpostej, som stort set alle danske børn kender, er et rigtig godt eksempel på noget meget typisk dansk mad.</a:t>
            </a:r>
            <a:endParaRPr lang="da-DK" dirty="0"/>
          </a:p>
          <a:p>
            <a:endParaRPr lang="da-DK" dirty="0"/>
          </a:p>
        </p:txBody>
      </p:sp>
      <p:sp>
        <p:nvSpPr>
          <p:cNvPr id="4" name="Pladsholder til slidenummer 3"/>
          <p:cNvSpPr>
            <a:spLocks noGrp="1"/>
          </p:cNvSpPr>
          <p:nvPr>
            <p:ph type="sldNum" sz="quarter" idx="10"/>
          </p:nvPr>
        </p:nvSpPr>
        <p:spPr/>
        <p:txBody>
          <a:bodyPr/>
          <a:lstStyle/>
          <a:p>
            <a:fld id="{98C6D731-2CDD-4125-9635-71C490A491F9}" type="slidenum">
              <a:rPr lang="da-DK" smtClean="0"/>
              <a:t>12</a:t>
            </a:fld>
            <a:endParaRPr lang="da-DK"/>
          </a:p>
        </p:txBody>
      </p:sp>
    </p:spTree>
    <p:extLst>
      <p:ext uri="{BB962C8B-B14F-4D97-AF65-F5344CB8AC3E}">
        <p14:creationId xmlns:p14="http://schemas.microsoft.com/office/powerpoint/2010/main" val="117950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du kigger på din madpakke i dag, ser den nok anderledes ud end i gamle dage. Da dine forældre var børn, spiste de sikkert (også) rugbrød med pålæg i deres madpakke. </a:t>
            </a:r>
          </a:p>
          <a:p>
            <a:r>
              <a:rPr lang="da-DK" dirty="0"/>
              <a:t>I dag er der mange flere slags brød og pålæg at vælge imellem. Men noget</a:t>
            </a:r>
            <a:r>
              <a:rPr lang="da-DK" baseline="0" dirty="0"/>
              <a:t> af pålægget er stadig det samme, som da dine forældre eller bedsteforældre var børn, og havde madpakke med fx leverpostej, spegepølse og rullepølse. Hvilket pålæg spiste dine forældre?</a:t>
            </a:r>
          </a:p>
          <a:p>
            <a:r>
              <a:rPr lang="da-DK" dirty="0"/>
              <a:t>Det er ikke kun pålægget, der er kommet flere</a:t>
            </a:r>
            <a:r>
              <a:rPr lang="da-DK" baseline="0" dirty="0"/>
              <a:t> slags af. Vi har også mange flere slags brød at vælge i mellem</a:t>
            </a:r>
            <a:r>
              <a:rPr lang="da-DK" dirty="0"/>
              <a:t>. Vi har mange forskellige slags rugbrød, nogle med kerne eller frø</a:t>
            </a:r>
            <a:r>
              <a:rPr lang="da-DK" baseline="0" dirty="0"/>
              <a:t> som hørfrø eller gulerødder. Ligesom vi har mange slags lyst brød og sandwichbrød. Hvilket brød spiste dine forældre?</a:t>
            </a:r>
          </a:p>
          <a:p>
            <a:r>
              <a:rPr lang="da-DK" dirty="0"/>
              <a:t>Er der forskel på din madpakke og dine forældres madpakke? </a:t>
            </a:r>
          </a:p>
          <a:p>
            <a:r>
              <a:rPr lang="da-DK" dirty="0"/>
              <a:t>Hvad drak dine forældre til deres madpakke? Havde de også skolemælk?</a:t>
            </a:r>
          </a:p>
          <a:p>
            <a:r>
              <a:rPr lang="da-DK" dirty="0"/>
              <a:t>Er</a:t>
            </a:r>
            <a:r>
              <a:rPr lang="da-DK" baseline="0" dirty="0"/>
              <a:t> der også forskel på, hvor I spiser jeres madpakke i forhold til jeres forældre?</a:t>
            </a:r>
          </a:p>
          <a:p>
            <a:r>
              <a:rPr lang="da-DK" baseline="0" dirty="0"/>
              <a:t>Hvordan var deres spisepause?</a:t>
            </a:r>
          </a:p>
          <a:p>
            <a:endParaRPr lang="da-DK" baseline="0" dirty="0"/>
          </a:p>
          <a:p>
            <a:r>
              <a:rPr lang="da-DK" baseline="0" dirty="0"/>
              <a:t>Billedet til venstre er fra 1989</a:t>
            </a: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98C6D731-2CDD-4125-9635-71C490A491F9}" type="slidenum">
              <a:rPr lang="da-DK" smtClean="0"/>
              <a:t>13</a:t>
            </a:fld>
            <a:endParaRPr lang="da-DK"/>
          </a:p>
        </p:txBody>
      </p:sp>
    </p:spTree>
    <p:extLst>
      <p:ext uri="{BB962C8B-B14F-4D97-AF65-F5344CB8AC3E}">
        <p14:creationId xmlns:p14="http://schemas.microsoft.com/office/powerpoint/2010/main" val="43345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dag spiser man på mange forskellige måder i skolen.</a:t>
            </a:r>
          </a:p>
          <a:p>
            <a:r>
              <a:rPr lang="da-DK" dirty="0"/>
              <a:t>Nogle spiser i deres klasseværelse, andre spiser i en kantine.</a:t>
            </a:r>
          </a:p>
          <a:p>
            <a:r>
              <a:rPr lang="da-DK" dirty="0"/>
              <a:t>Nogle har madpakker med,</a:t>
            </a:r>
            <a:r>
              <a:rPr lang="da-DK" baseline="0" dirty="0"/>
              <a:t> andre kan købe i en bod eller kantinen?</a:t>
            </a:r>
          </a:p>
          <a:p>
            <a:r>
              <a:rPr lang="da-DK" baseline="0" dirty="0"/>
              <a:t>Hvordan er spisepausen hos jer?</a:t>
            </a:r>
          </a:p>
          <a:p>
            <a:endParaRPr lang="da-DK" dirty="0"/>
          </a:p>
        </p:txBody>
      </p:sp>
      <p:sp>
        <p:nvSpPr>
          <p:cNvPr id="4" name="Pladsholder til slidenummer 3"/>
          <p:cNvSpPr>
            <a:spLocks noGrp="1"/>
          </p:cNvSpPr>
          <p:nvPr>
            <p:ph type="sldNum" sz="quarter" idx="10"/>
          </p:nvPr>
        </p:nvSpPr>
        <p:spPr/>
        <p:txBody>
          <a:bodyPr/>
          <a:lstStyle/>
          <a:p>
            <a:fld id="{98C6D731-2CDD-4125-9635-71C490A491F9}" type="slidenum">
              <a:rPr lang="da-DK" smtClean="0"/>
              <a:t>14</a:t>
            </a:fld>
            <a:endParaRPr lang="da-DK"/>
          </a:p>
        </p:txBody>
      </p:sp>
    </p:spTree>
    <p:extLst>
      <p:ext uri="{BB962C8B-B14F-4D97-AF65-F5344CB8AC3E}">
        <p14:creationId xmlns:p14="http://schemas.microsoft.com/office/powerpoint/2010/main" val="22893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Organisatoriske rammer: Tidspunkt, tidslængde, frikvarter før eller efter, fælles mad kontra madpakker</a:t>
            </a:r>
          </a:p>
          <a:p>
            <a:endParaRPr lang="da-DK" dirty="0"/>
          </a:p>
        </p:txBody>
      </p:sp>
      <p:sp>
        <p:nvSpPr>
          <p:cNvPr id="4" name="Pladsholder til slidenummer 3"/>
          <p:cNvSpPr>
            <a:spLocks noGrp="1"/>
          </p:cNvSpPr>
          <p:nvPr>
            <p:ph type="sldNum" sz="quarter" idx="10"/>
          </p:nvPr>
        </p:nvSpPr>
        <p:spPr/>
        <p:txBody>
          <a:bodyPr/>
          <a:lstStyle/>
          <a:p>
            <a:fld id="{0683428C-57A9-4336-A25A-BFEC8ED87A46}" type="slidenum">
              <a:rPr lang="da-DK" smtClean="0"/>
              <a:t>19</a:t>
            </a:fld>
            <a:endParaRPr lang="da-DK"/>
          </a:p>
        </p:txBody>
      </p:sp>
    </p:spTree>
    <p:extLst>
      <p:ext uri="{BB962C8B-B14F-4D97-AF65-F5344CB8AC3E}">
        <p14:creationId xmlns:p14="http://schemas.microsoft.com/office/powerpoint/2010/main" val="187486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Fysiske rammer: Lyd, bordopstilling, bordopdækning, luften, belysning</a:t>
            </a:r>
          </a:p>
          <a:p>
            <a:endParaRPr lang="da-DK" dirty="0"/>
          </a:p>
        </p:txBody>
      </p:sp>
      <p:sp>
        <p:nvSpPr>
          <p:cNvPr id="4" name="Pladsholder til slidenummer 3"/>
          <p:cNvSpPr>
            <a:spLocks noGrp="1"/>
          </p:cNvSpPr>
          <p:nvPr>
            <p:ph type="sldNum" sz="quarter" idx="10"/>
          </p:nvPr>
        </p:nvSpPr>
        <p:spPr/>
        <p:txBody>
          <a:bodyPr/>
          <a:lstStyle/>
          <a:p>
            <a:fld id="{0683428C-57A9-4336-A25A-BFEC8ED87A46}" type="slidenum">
              <a:rPr lang="da-DK" smtClean="0"/>
              <a:t>20</a:t>
            </a:fld>
            <a:endParaRPr lang="da-DK"/>
          </a:p>
        </p:txBody>
      </p:sp>
    </p:spTree>
    <p:extLst>
      <p:ext uri="{BB962C8B-B14F-4D97-AF65-F5344CB8AC3E}">
        <p14:creationId xmlns:p14="http://schemas.microsoft.com/office/powerpoint/2010/main" val="121267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Sociale rammer: Hvem sidder du ved siden (er det selvstyret eller lærerstyret, individuelt eller grupper)</a:t>
            </a:r>
          </a:p>
          <a:p>
            <a:endParaRPr lang="da-DK" dirty="0"/>
          </a:p>
        </p:txBody>
      </p:sp>
      <p:sp>
        <p:nvSpPr>
          <p:cNvPr id="4" name="Pladsholder til slidenummer 3"/>
          <p:cNvSpPr>
            <a:spLocks noGrp="1"/>
          </p:cNvSpPr>
          <p:nvPr>
            <p:ph type="sldNum" sz="quarter" idx="10"/>
          </p:nvPr>
        </p:nvSpPr>
        <p:spPr/>
        <p:txBody>
          <a:bodyPr/>
          <a:lstStyle/>
          <a:p>
            <a:fld id="{0683428C-57A9-4336-A25A-BFEC8ED87A46}" type="slidenum">
              <a:rPr lang="da-DK" smtClean="0"/>
              <a:t>21</a:t>
            </a:fld>
            <a:endParaRPr lang="da-DK"/>
          </a:p>
        </p:txBody>
      </p:sp>
    </p:spTree>
    <p:extLst>
      <p:ext uri="{BB962C8B-B14F-4D97-AF65-F5344CB8AC3E}">
        <p14:creationId xmlns:p14="http://schemas.microsoft.com/office/powerpoint/2010/main" val="270391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7DC53-6609-4AEC-BFD3-1E3B8F6A4D3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3C267DB-CD4A-440A-B267-9374BCF32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01D629-96F7-4220-8C9A-3A4D2BEE07A8}"/>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BCFBC70C-23B0-4113-B04C-ECFA72980BE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6597BA-384B-4601-807C-E51B517A00AC}"/>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428774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4F499-00FE-43A6-8497-A5481E9BE2B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393DFA3-0D7C-4578-82E5-6A1DFA08E30D}"/>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6234B3-03FC-4F80-BD46-2566C1DE3AA2}"/>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7C18857D-98A4-4C31-8524-9C3656C9787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7D26BD3-F906-4F87-9DCA-A389A2CD4706}"/>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233639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E1DBC18-B37A-4160-A65B-0445F425882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02619DE-2E0C-49B9-9013-EC1EBE130D3F}"/>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3DFFD83-BD25-4C0D-90BF-671E56F606B1}"/>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5BD8C5E7-44B5-4824-AD80-6E1A381445D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8DE1F0-339B-43D5-BD2A-ADA45DF6F95A}"/>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239016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90BE9-71B1-4009-B448-C6529E4B131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E0E46D-40B0-4EF6-A917-67293FF4D701}"/>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E009C9-A506-4FC4-9ABB-71DAAE71A0B0}"/>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8E8A1B2F-4054-411C-93EC-8DC85CC5FB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5FF84BF-9E63-4691-9AAD-7F6F23E5A2ED}"/>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1744836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76D720-3E0C-4F41-9BCD-2B160A96DAD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BE8ADF4-D002-4738-B4F2-281221293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0CD6ABFD-4F6A-4FB4-9CD1-011D9108E7A6}"/>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0071B313-12E1-434E-A4F3-CC281B593E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0D03E58-436E-4B9C-A97D-A55DED393F01}"/>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208354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64464-87ED-4CC9-9F04-E243CD8D92C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99C2529-BF49-4AB4-B1CB-7A605B7C9F52}"/>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CA1678B-36CB-41C0-AC07-3B73846EA045}"/>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803D298-0A38-446A-8ACE-6174637DEC67}"/>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6" name="Pladsholder til sidefod 5">
            <a:extLst>
              <a:ext uri="{FF2B5EF4-FFF2-40B4-BE49-F238E27FC236}">
                <a16:creationId xmlns:a16="http://schemas.microsoft.com/office/drawing/2014/main" id="{FD6CE1A6-F5BF-4E32-8402-95256F1814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E56ADB-7F2F-4612-BA55-D6BB7D250085}"/>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393797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36C11-8CE4-46AB-9BF5-DB83115935F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9C8B3A5-DF06-4196-9B12-33650C25D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DC504029-E5F5-4168-BEE8-0ACA7A787184}"/>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8972D42-A61F-412E-A274-96DFBB49B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6AC3E4E8-779C-40D0-B0E7-E38D2C471FB3}"/>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ECA388A-39DC-4453-81A9-0ED2261E9E60}"/>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8" name="Pladsholder til sidefod 7">
            <a:extLst>
              <a:ext uri="{FF2B5EF4-FFF2-40B4-BE49-F238E27FC236}">
                <a16:creationId xmlns:a16="http://schemas.microsoft.com/office/drawing/2014/main" id="{5311C5A5-BD49-4988-91F9-4F9AD3359EE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1FD785D-447F-4233-B4FD-F075BDEF7F7E}"/>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363413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A8546-E16B-4016-B082-7A223E10E51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6D0F1A-0A01-4FDE-A4A7-48A109C95812}"/>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4" name="Pladsholder til sidefod 3">
            <a:extLst>
              <a:ext uri="{FF2B5EF4-FFF2-40B4-BE49-F238E27FC236}">
                <a16:creationId xmlns:a16="http://schemas.microsoft.com/office/drawing/2014/main" id="{A36AF8B0-3FA7-47D8-8962-11E7CA88110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6B52D1B-D2FD-4582-B380-9CB3C10342FA}"/>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298012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334031F-0A78-4F7E-9542-5E1CE74F9B82}"/>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3" name="Pladsholder til sidefod 2">
            <a:extLst>
              <a:ext uri="{FF2B5EF4-FFF2-40B4-BE49-F238E27FC236}">
                <a16:creationId xmlns:a16="http://schemas.microsoft.com/office/drawing/2014/main" id="{7327293E-9CA2-40ED-AD99-7B749AC469E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BC7CF3E-45A4-4AF5-AD04-CBEA75A0FD1C}"/>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45119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038CB-B1CC-4691-83AC-B67D652CBDB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D0721E4-F220-4F0C-A946-740FA9D237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EB85FEB-D98B-4251-8235-1A5DDD9BE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46E49F1C-E6C8-48F9-A632-0EC147B2C297}"/>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6" name="Pladsholder til sidefod 5">
            <a:extLst>
              <a:ext uri="{FF2B5EF4-FFF2-40B4-BE49-F238E27FC236}">
                <a16:creationId xmlns:a16="http://schemas.microsoft.com/office/drawing/2014/main" id="{82F60663-17BE-48E6-B73F-932762411A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0FB4A57-D8EE-442D-B08C-C52F8C171FA3}"/>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183388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9F7A9-C3E7-46B3-B560-7ECBDE78ED0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2E70902-66A9-4AC4-A96C-9B0D0820C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2FB8C39-4980-4459-AFEC-41D28E71C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DE02E728-D1D1-4262-A890-7C3F0D505ACD}"/>
              </a:ext>
            </a:extLst>
          </p:cNvPr>
          <p:cNvSpPr>
            <a:spLocks noGrp="1"/>
          </p:cNvSpPr>
          <p:nvPr>
            <p:ph type="dt" sz="half" idx="10"/>
          </p:nvPr>
        </p:nvSpPr>
        <p:spPr/>
        <p:txBody>
          <a:bodyPr/>
          <a:lstStyle/>
          <a:p>
            <a:fld id="{A9D349C5-1F5C-4A01-805F-33C523BC9C6E}" type="datetimeFigureOut">
              <a:rPr lang="da-DK" smtClean="0"/>
              <a:t>20-02-2025</a:t>
            </a:fld>
            <a:endParaRPr lang="da-DK"/>
          </a:p>
        </p:txBody>
      </p:sp>
      <p:sp>
        <p:nvSpPr>
          <p:cNvPr id="6" name="Pladsholder til sidefod 5">
            <a:extLst>
              <a:ext uri="{FF2B5EF4-FFF2-40B4-BE49-F238E27FC236}">
                <a16:creationId xmlns:a16="http://schemas.microsoft.com/office/drawing/2014/main" id="{890980B8-D697-45BC-BFA9-FC30634F886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6C21F1D-5ECE-423E-937F-F1308C325C81}"/>
              </a:ext>
            </a:extLst>
          </p:cNvPr>
          <p:cNvSpPr>
            <a:spLocks noGrp="1"/>
          </p:cNvSpPr>
          <p:nvPr>
            <p:ph type="sldNum" sz="quarter" idx="12"/>
          </p:nvPr>
        </p:nvSpPr>
        <p:spPr/>
        <p:txBody>
          <a:bodyPr/>
          <a:lstStyle/>
          <a:p>
            <a:fld id="{55F2F1A1-EE7C-4DE6-92E9-35A12E820337}" type="slidenum">
              <a:rPr lang="da-DK" smtClean="0"/>
              <a:t>‹nr.›</a:t>
            </a:fld>
            <a:endParaRPr lang="da-DK"/>
          </a:p>
        </p:txBody>
      </p:sp>
    </p:spTree>
    <p:extLst>
      <p:ext uri="{BB962C8B-B14F-4D97-AF65-F5344CB8AC3E}">
        <p14:creationId xmlns:p14="http://schemas.microsoft.com/office/powerpoint/2010/main" val="416131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9692521-82CA-41F0-87B4-A920F8146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D251F93-43A3-4EF3-96A2-1AEE8A5C4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B80D55-E1D4-4E90-AB12-900DCAD86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349C5-1F5C-4A01-805F-33C523BC9C6E}" type="datetimeFigureOut">
              <a:rPr lang="da-DK" smtClean="0"/>
              <a:t>20-02-2025</a:t>
            </a:fld>
            <a:endParaRPr lang="da-DK"/>
          </a:p>
        </p:txBody>
      </p:sp>
      <p:sp>
        <p:nvSpPr>
          <p:cNvPr id="5" name="Pladsholder til sidefod 4">
            <a:extLst>
              <a:ext uri="{FF2B5EF4-FFF2-40B4-BE49-F238E27FC236}">
                <a16:creationId xmlns:a16="http://schemas.microsoft.com/office/drawing/2014/main" id="{5BE7F837-5095-4E20-B6CA-95487E65B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2DF16DD-C2C1-42BA-8373-AAF5C21BF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2F1A1-EE7C-4DE6-92E9-35A12E820337}" type="slidenum">
              <a:rPr lang="da-DK" smtClean="0"/>
              <a:t>‹nr.›</a:t>
            </a:fld>
            <a:endParaRPr lang="da-DK"/>
          </a:p>
        </p:txBody>
      </p:sp>
    </p:spTree>
    <p:extLst>
      <p:ext uri="{BB962C8B-B14F-4D97-AF65-F5344CB8AC3E}">
        <p14:creationId xmlns:p14="http://schemas.microsoft.com/office/powerpoint/2010/main" val="2175218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E1183D6-E02D-4DC1-BE65-8DDA93C14BD8}"/>
              </a:ext>
            </a:extLst>
          </p:cNvPr>
          <p:cNvPicPr>
            <a:picLocks noChangeAspect="1"/>
          </p:cNvPicPr>
          <p:nvPr/>
        </p:nvPicPr>
        <p:blipFill>
          <a:blip r:embed="rId2"/>
          <a:stretch>
            <a:fillRect/>
          </a:stretch>
        </p:blipFill>
        <p:spPr>
          <a:xfrm>
            <a:off x="3113902" y="0"/>
            <a:ext cx="6437613" cy="5381248"/>
          </a:xfrm>
          <a:prstGeom prst="rect">
            <a:avLst/>
          </a:prstGeom>
        </p:spPr>
      </p:pic>
      <p:pic>
        <p:nvPicPr>
          <p:cNvPr id="10" name="Billede 9">
            <a:extLst>
              <a:ext uri="{FF2B5EF4-FFF2-40B4-BE49-F238E27FC236}">
                <a16:creationId xmlns:a16="http://schemas.microsoft.com/office/drawing/2014/main" id="{70B49DE6-E4CF-468B-BA27-8FB5AF1BEAC6}"/>
              </a:ext>
            </a:extLst>
          </p:cNvPr>
          <p:cNvPicPr>
            <a:picLocks noChangeAspect="1"/>
          </p:cNvPicPr>
          <p:nvPr/>
        </p:nvPicPr>
        <p:blipFill>
          <a:blip r:embed="rId3"/>
          <a:stretch>
            <a:fillRect/>
          </a:stretch>
        </p:blipFill>
        <p:spPr>
          <a:xfrm>
            <a:off x="3113901" y="5066270"/>
            <a:ext cx="6437613" cy="1800878"/>
          </a:xfrm>
          <a:prstGeom prst="rect">
            <a:avLst/>
          </a:prstGeom>
        </p:spPr>
      </p:pic>
    </p:spTree>
    <p:extLst>
      <p:ext uri="{BB962C8B-B14F-4D97-AF65-F5344CB8AC3E}">
        <p14:creationId xmlns:p14="http://schemas.microsoft.com/office/powerpoint/2010/main" val="133846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46628" y="1783959"/>
            <a:ext cx="4645250" cy="2889114"/>
          </a:xfrm>
        </p:spPr>
        <p:txBody>
          <a:bodyPr anchor="b">
            <a:normAutofit/>
          </a:bodyPr>
          <a:lstStyle/>
          <a:p>
            <a:pPr algn="l"/>
            <a:r>
              <a:rPr lang="da-DK" sz="4700"/>
              <a:t>Vi spiser sammen – madpakken og spisepausen</a:t>
            </a:r>
          </a:p>
        </p:txBody>
      </p:sp>
      <p:sp>
        <p:nvSpPr>
          <p:cNvPr id="19" name="Freeform: Shape 1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lede 6" descr="Et billede, der indeholder bord, plade, mad, indendørs&#10;&#10;Automatisk genereret beskrivelse">
            <a:extLst>
              <a:ext uri="{FF2B5EF4-FFF2-40B4-BE49-F238E27FC236}">
                <a16:creationId xmlns:a16="http://schemas.microsoft.com/office/drawing/2014/main" id="{F8B46780-8C58-4481-92B5-0CB6709C4C7C}"/>
              </a:ext>
            </a:extLst>
          </p:cNvPr>
          <p:cNvPicPr>
            <a:picLocks noChangeAspect="1"/>
          </p:cNvPicPr>
          <p:nvPr/>
        </p:nvPicPr>
        <p:blipFill rotWithShape="1">
          <a:blip r:embed="rId2">
            <a:extLst>
              <a:ext uri="{28A0092B-C50C-407E-A947-70E740481C1C}">
                <a14:useLocalDpi xmlns:a14="http://schemas.microsoft.com/office/drawing/2010/main" val="0"/>
              </a:ext>
            </a:extLst>
          </a:blip>
          <a:srcRect l="14786" r="2658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5231496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a:t>I gamle dage……</a:t>
            </a:r>
          </a:p>
        </p:txBody>
      </p:sp>
      <p:pic>
        <p:nvPicPr>
          <p:cNvPr id="3" name="Billede 2">
            <a:extLst>
              <a:ext uri="{FF2B5EF4-FFF2-40B4-BE49-F238E27FC236}">
                <a16:creationId xmlns:a16="http://schemas.microsoft.com/office/drawing/2014/main" id="{A5C99081-C375-4811-B2C2-F527ACFA5612}"/>
              </a:ext>
            </a:extLst>
          </p:cNvPr>
          <p:cNvPicPr>
            <a:picLocks noChangeAspect="1"/>
          </p:cNvPicPr>
          <p:nvPr/>
        </p:nvPicPr>
        <p:blipFill>
          <a:blip r:embed="rId3"/>
          <a:stretch>
            <a:fillRect/>
          </a:stretch>
        </p:blipFill>
        <p:spPr>
          <a:xfrm>
            <a:off x="166688" y="122238"/>
            <a:ext cx="3951288" cy="5230813"/>
          </a:xfrm>
          <a:prstGeom prst="rect">
            <a:avLst/>
          </a:prstGeom>
        </p:spPr>
      </p:pic>
      <p:pic>
        <p:nvPicPr>
          <p:cNvPr id="6" name="Billede 5">
            <a:extLst>
              <a:ext uri="{FF2B5EF4-FFF2-40B4-BE49-F238E27FC236}">
                <a16:creationId xmlns:a16="http://schemas.microsoft.com/office/drawing/2014/main" id="{A577CB1B-AC4D-4575-B889-1326E1BCFF6A}"/>
              </a:ext>
            </a:extLst>
          </p:cNvPr>
          <p:cNvPicPr>
            <a:picLocks noChangeAspect="1"/>
          </p:cNvPicPr>
          <p:nvPr/>
        </p:nvPicPr>
        <p:blipFill>
          <a:blip r:embed="rId4"/>
          <a:stretch>
            <a:fillRect/>
          </a:stretch>
        </p:blipFill>
        <p:spPr>
          <a:xfrm>
            <a:off x="8280400" y="3125788"/>
            <a:ext cx="3741738" cy="2227263"/>
          </a:xfrm>
          <a:prstGeom prst="rect">
            <a:avLst/>
          </a:prstGeom>
        </p:spPr>
      </p:pic>
      <p:pic>
        <p:nvPicPr>
          <p:cNvPr id="4" name="Billede 3">
            <a:extLst>
              <a:ext uri="{FF2B5EF4-FFF2-40B4-BE49-F238E27FC236}">
                <a16:creationId xmlns:a16="http://schemas.microsoft.com/office/drawing/2014/main" id="{347089FE-FB07-435C-BA76-0F74A2F2CEA7}"/>
              </a:ext>
            </a:extLst>
          </p:cNvPr>
          <p:cNvPicPr>
            <a:picLocks noChangeAspect="1"/>
          </p:cNvPicPr>
          <p:nvPr/>
        </p:nvPicPr>
        <p:blipFill>
          <a:blip r:embed="rId5"/>
          <a:stretch>
            <a:fillRect/>
          </a:stretch>
        </p:blipFill>
        <p:spPr>
          <a:xfrm>
            <a:off x="8280400" y="122238"/>
            <a:ext cx="3741738" cy="2921000"/>
          </a:xfrm>
          <a:prstGeom prst="rect">
            <a:avLst/>
          </a:prstGeom>
        </p:spPr>
      </p:pic>
      <p:pic>
        <p:nvPicPr>
          <p:cNvPr id="11" name="Billede 10">
            <a:extLst>
              <a:ext uri="{FF2B5EF4-FFF2-40B4-BE49-F238E27FC236}">
                <a16:creationId xmlns:a16="http://schemas.microsoft.com/office/drawing/2014/main" id="{3C1908F9-5DA2-40C2-8BD8-56CFCE77730A}"/>
              </a:ext>
            </a:extLst>
          </p:cNvPr>
          <p:cNvPicPr>
            <a:picLocks noChangeAspect="1"/>
          </p:cNvPicPr>
          <p:nvPr/>
        </p:nvPicPr>
        <p:blipFill>
          <a:blip r:embed="rId6"/>
          <a:stretch>
            <a:fillRect/>
          </a:stretch>
        </p:blipFill>
        <p:spPr>
          <a:xfrm>
            <a:off x="4200525" y="122237"/>
            <a:ext cx="3997325" cy="5230813"/>
          </a:xfrm>
          <a:prstGeom prst="rect">
            <a:avLst/>
          </a:prstGeom>
        </p:spPr>
      </p:pic>
    </p:spTree>
    <p:extLst>
      <p:ext uri="{BB962C8B-B14F-4D97-AF65-F5344CB8AC3E}">
        <p14:creationId xmlns:p14="http://schemas.microsoft.com/office/powerpoint/2010/main" val="3913624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a-DK"/>
              <a:t>De første madpakker og smørrebrød</a:t>
            </a:r>
            <a:endParaRPr lang="da-DK" dirty="0"/>
          </a:p>
        </p:txBody>
      </p:sp>
      <p:pic>
        <p:nvPicPr>
          <p:cNvPr id="6" name="Billede 5" descr="Et billede, der indeholder kage, stykke, mad, udsnit&#10;&#10;Automatisk genereret beskrivelse">
            <a:extLst>
              <a:ext uri="{FF2B5EF4-FFF2-40B4-BE49-F238E27FC236}">
                <a16:creationId xmlns:a16="http://schemas.microsoft.com/office/drawing/2014/main" id="{4C9CA6C6-991E-4588-BB95-FB4A59FCB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592" y="4354513"/>
            <a:ext cx="3828571" cy="2552700"/>
          </a:xfrm>
          <a:prstGeom prst="rect">
            <a:avLst/>
          </a:prstGeom>
        </p:spPr>
      </p:pic>
      <p:pic>
        <p:nvPicPr>
          <p:cNvPr id="11" name="Pladsholder til indhold 10" descr="Et billede, der indeholder mad, bord, sidder, plade&#10;&#10;Automatisk genereret beskrivelse">
            <a:extLst>
              <a:ext uri="{FF2B5EF4-FFF2-40B4-BE49-F238E27FC236}">
                <a16:creationId xmlns:a16="http://schemas.microsoft.com/office/drawing/2014/main" id="{2F651D2E-4769-4E79-9247-0575F666F5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51126" y="1371600"/>
            <a:ext cx="4859103" cy="3252788"/>
          </a:xfrm>
        </p:spPr>
      </p:pic>
      <p:pic>
        <p:nvPicPr>
          <p:cNvPr id="8" name="Billede 7">
            <a:extLst>
              <a:ext uri="{FF2B5EF4-FFF2-40B4-BE49-F238E27FC236}">
                <a16:creationId xmlns:a16="http://schemas.microsoft.com/office/drawing/2014/main" id="{4711EB54-991B-470C-A665-04D4216FC0E7}"/>
              </a:ext>
            </a:extLst>
          </p:cNvPr>
          <p:cNvPicPr>
            <a:picLocks noChangeAspect="1"/>
          </p:cNvPicPr>
          <p:nvPr/>
        </p:nvPicPr>
        <p:blipFill>
          <a:blip r:embed="rId5"/>
          <a:stretch>
            <a:fillRect/>
          </a:stretch>
        </p:blipFill>
        <p:spPr>
          <a:xfrm>
            <a:off x="594359" y="1902143"/>
            <a:ext cx="4859103" cy="4176857"/>
          </a:xfrm>
          <a:prstGeom prst="rect">
            <a:avLst/>
          </a:prstGeom>
        </p:spPr>
      </p:pic>
    </p:spTree>
    <p:extLst>
      <p:ext uri="{BB962C8B-B14F-4D97-AF65-F5344CB8AC3E}">
        <p14:creationId xmlns:p14="http://schemas.microsoft.com/office/powerpoint/2010/main" val="286042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a-DK"/>
              <a:t>På dine forældres tid….</a:t>
            </a:r>
            <a:endParaRPr lang="da-DK" dirty="0"/>
          </a:p>
        </p:txBody>
      </p:sp>
      <p:pic>
        <p:nvPicPr>
          <p:cNvPr id="3" name="Billede 2">
            <a:extLst>
              <a:ext uri="{FF2B5EF4-FFF2-40B4-BE49-F238E27FC236}">
                <a16:creationId xmlns:a16="http://schemas.microsoft.com/office/drawing/2014/main" id="{168A863D-0CB3-494C-AF2F-1CD321CD2538}"/>
              </a:ext>
            </a:extLst>
          </p:cNvPr>
          <p:cNvPicPr>
            <a:picLocks noChangeAspect="1"/>
          </p:cNvPicPr>
          <p:nvPr/>
        </p:nvPicPr>
        <p:blipFill>
          <a:blip r:embed="rId3"/>
          <a:stretch>
            <a:fillRect/>
          </a:stretch>
        </p:blipFill>
        <p:spPr>
          <a:xfrm>
            <a:off x="8392311" y="174437"/>
            <a:ext cx="3616809" cy="3931314"/>
          </a:xfrm>
          <a:prstGeom prst="rect">
            <a:avLst/>
          </a:prstGeom>
        </p:spPr>
      </p:pic>
      <p:pic>
        <p:nvPicPr>
          <p:cNvPr id="1026" name="Picture 2" descr="a8ed7a18-0c5d-41aa-9750-1286e0a7cef2@eurprd02">
            <a:extLst>
              <a:ext uri="{FF2B5EF4-FFF2-40B4-BE49-F238E27FC236}">
                <a16:creationId xmlns:a16="http://schemas.microsoft.com/office/drawing/2014/main" id="{E8FCF91F-FA24-49EF-AB7C-818EDF4A70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72" r="5318"/>
          <a:stretch/>
        </p:blipFill>
        <p:spPr bwMode="auto">
          <a:xfrm rot="5400000">
            <a:off x="5167028" y="3681986"/>
            <a:ext cx="3128210" cy="27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0398DF1A-141C-405C-870F-33B995FFBADB}"/>
              </a:ext>
            </a:extLst>
          </p:cNvPr>
          <p:cNvPicPr>
            <a:picLocks noChangeAspect="1"/>
          </p:cNvPicPr>
          <p:nvPr/>
        </p:nvPicPr>
        <p:blipFill>
          <a:blip r:embed="rId5"/>
          <a:stretch>
            <a:fillRect/>
          </a:stretch>
        </p:blipFill>
        <p:spPr>
          <a:xfrm>
            <a:off x="182880" y="1769755"/>
            <a:ext cx="4887075" cy="3328228"/>
          </a:xfrm>
          <a:prstGeom prst="rect">
            <a:avLst/>
          </a:prstGeom>
        </p:spPr>
      </p:pic>
    </p:spTree>
    <p:extLst>
      <p:ext uri="{BB962C8B-B14F-4D97-AF65-F5344CB8AC3E}">
        <p14:creationId xmlns:p14="http://schemas.microsoft.com/office/powerpoint/2010/main" val="429097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 dag …..</a:t>
            </a:r>
          </a:p>
        </p:txBody>
      </p:sp>
      <p:pic>
        <p:nvPicPr>
          <p:cNvPr id="8" name="Pladsholder til indhold 7" descr="Et billede, der indeholder køleskab, indendørs&#10;&#10;Automatisk genereret beskrivelse">
            <a:extLst>
              <a:ext uri="{FF2B5EF4-FFF2-40B4-BE49-F238E27FC236}">
                <a16:creationId xmlns:a16="http://schemas.microsoft.com/office/drawing/2014/main" id="{CAC7E837-04CE-4CA8-B5ED-0CA8775AA5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347" y="1759123"/>
            <a:ext cx="4484745" cy="4351338"/>
          </a:xfrm>
        </p:spPr>
      </p:pic>
      <p:pic>
        <p:nvPicPr>
          <p:cNvPr id="4" name="Billede 3" descr="Et billede, der indeholder mad, bord, beholder, sidder&#10;&#10;Automatisk genereret beskrivelse">
            <a:extLst>
              <a:ext uri="{FF2B5EF4-FFF2-40B4-BE49-F238E27FC236}">
                <a16:creationId xmlns:a16="http://schemas.microsoft.com/office/drawing/2014/main" id="{26DA0CCA-FA9A-4ABB-937F-2833C034A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840" y="365125"/>
            <a:ext cx="4922520" cy="3281680"/>
          </a:xfrm>
          <a:prstGeom prst="rect">
            <a:avLst/>
          </a:prstGeom>
        </p:spPr>
      </p:pic>
      <p:pic>
        <p:nvPicPr>
          <p:cNvPr id="7" name="Billede 6" descr="Et billede, der indeholder mad, bord, lille, sidder&#10;&#10;Automatisk genereret beskrivelse">
            <a:extLst>
              <a:ext uri="{FF2B5EF4-FFF2-40B4-BE49-F238E27FC236}">
                <a16:creationId xmlns:a16="http://schemas.microsoft.com/office/drawing/2014/main" id="{CCCDF364-5214-4FCD-B8BF-CE6248036DF2}"/>
              </a:ext>
            </a:extLst>
          </p:cNvPr>
          <p:cNvPicPr>
            <a:picLocks noChangeAspect="1"/>
          </p:cNvPicPr>
          <p:nvPr/>
        </p:nvPicPr>
        <p:blipFill rotWithShape="1">
          <a:blip r:embed="rId5">
            <a:extLst>
              <a:ext uri="{28A0092B-C50C-407E-A947-70E740481C1C}">
                <a14:useLocalDpi xmlns:a14="http://schemas.microsoft.com/office/drawing/2010/main" val="0"/>
              </a:ext>
            </a:extLst>
          </a:blip>
          <a:srcRect l="20124"/>
          <a:stretch/>
        </p:blipFill>
        <p:spPr>
          <a:xfrm>
            <a:off x="8798441" y="3934792"/>
            <a:ext cx="3212772" cy="2681461"/>
          </a:xfrm>
          <a:prstGeom prst="rect">
            <a:avLst/>
          </a:prstGeom>
        </p:spPr>
      </p:pic>
    </p:spTree>
    <p:extLst>
      <p:ext uri="{BB962C8B-B14F-4D97-AF65-F5344CB8AC3E}">
        <p14:creationId xmlns:p14="http://schemas.microsoft.com/office/powerpoint/2010/main" val="143838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45C41-1235-4B41-BC2E-C0B8BCA87257}"/>
              </a:ext>
            </a:extLst>
          </p:cNvPr>
          <p:cNvSpPr>
            <a:spLocks noGrp="1"/>
          </p:cNvSpPr>
          <p:nvPr>
            <p:ph type="title"/>
          </p:nvPr>
        </p:nvSpPr>
        <p:spPr/>
        <p:txBody>
          <a:bodyPr/>
          <a:lstStyle/>
          <a:p>
            <a:r>
              <a:rPr lang="da-DK" dirty="0"/>
              <a:t>TEMA 2 - Vores opfattelse af det rare måltid.</a:t>
            </a:r>
            <a:br>
              <a:rPr lang="da-DK" dirty="0"/>
            </a:br>
            <a:endParaRPr lang="da-DK" dirty="0"/>
          </a:p>
        </p:txBody>
      </p:sp>
      <p:graphicFrame>
        <p:nvGraphicFramePr>
          <p:cNvPr id="4" name="Pladsholder til indhold 3">
            <a:extLst>
              <a:ext uri="{FF2B5EF4-FFF2-40B4-BE49-F238E27FC236}">
                <a16:creationId xmlns:a16="http://schemas.microsoft.com/office/drawing/2014/main" id="{342CAEE5-32F0-4C9D-8B48-B612BAE9E2FB}"/>
              </a:ext>
            </a:extLst>
          </p:cNvPr>
          <p:cNvGraphicFramePr>
            <a:graphicFrameLocks noGrp="1"/>
          </p:cNvGraphicFramePr>
          <p:nvPr>
            <p:ph idx="1"/>
            <p:extLst>
              <p:ext uri="{D42A27DB-BD31-4B8C-83A1-F6EECF244321}">
                <p14:modId xmlns:p14="http://schemas.microsoft.com/office/powerpoint/2010/main" val="1559285518"/>
              </p:ext>
            </p:extLst>
          </p:nvPr>
        </p:nvGraphicFramePr>
        <p:xfrm>
          <a:off x="943476" y="1690688"/>
          <a:ext cx="7505065" cy="1638300"/>
        </p:xfrm>
        <a:graphic>
          <a:graphicData uri="http://schemas.openxmlformats.org/drawingml/2006/table">
            <a:tbl>
              <a:tblPr firstRow="1" firstCol="1" bandRow="1">
                <a:tableStyleId>{8A107856-5554-42FB-B03E-39F5DBC370BA}</a:tableStyleId>
              </a:tblPr>
              <a:tblGrid>
                <a:gridCol w="2427375">
                  <a:extLst>
                    <a:ext uri="{9D8B030D-6E8A-4147-A177-3AD203B41FA5}">
                      <a16:colId xmlns:a16="http://schemas.microsoft.com/office/drawing/2014/main" val="1271018483"/>
                    </a:ext>
                  </a:extLst>
                </a:gridCol>
                <a:gridCol w="5077690">
                  <a:extLst>
                    <a:ext uri="{9D8B030D-6E8A-4147-A177-3AD203B41FA5}">
                      <a16:colId xmlns:a16="http://schemas.microsoft.com/office/drawing/2014/main" val="1247796679"/>
                    </a:ext>
                  </a:extLst>
                </a:gridCol>
              </a:tblGrid>
              <a:tr h="318829">
                <a:tc>
                  <a:txBody>
                    <a:bodyPr/>
                    <a:lstStyle/>
                    <a:p>
                      <a:pPr>
                        <a:lnSpc>
                          <a:spcPct val="107000"/>
                        </a:lnSpc>
                        <a:spcAft>
                          <a:spcPts val="0"/>
                        </a:spcAft>
                      </a:pPr>
                      <a:r>
                        <a:rPr lang="da-DK" sz="1400" dirty="0">
                          <a:effectLst/>
                        </a:rPr>
                        <a:t>Læringsmål</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a:effectLst/>
                        </a:rPr>
                        <a:t>Tegn på læring</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3295415"/>
                  </a:ext>
                </a:extLst>
              </a:tr>
              <a:tr h="1319471">
                <a:tc>
                  <a:txBody>
                    <a:bodyPr/>
                    <a:lstStyle/>
                    <a:p>
                      <a:pPr>
                        <a:lnSpc>
                          <a:spcPct val="107000"/>
                        </a:lnSpc>
                        <a:spcAft>
                          <a:spcPts val="0"/>
                        </a:spcAft>
                      </a:pPr>
                      <a:r>
                        <a:rPr lang="da-DK" sz="1400" dirty="0">
                          <a:effectLst/>
                        </a:rPr>
                        <a:t>Jeg ved, hvordan vi skaber et rart måltid.</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mj-lt"/>
                        <a:buAutoNum type="arabicPeriod"/>
                      </a:pPr>
                      <a:r>
                        <a:rPr lang="da-DK" sz="1400" dirty="0">
                          <a:effectLst/>
                        </a:rPr>
                        <a:t>Jeg kan fortælle, hvad der gør et måltid rart.</a:t>
                      </a:r>
                    </a:p>
                    <a:p>
                      <a:pPr marL="342900" lvl="0" indent="-342900">
                        <a:lnSpc>
                          <a:spcPct val="107000"/>
                        </a:lnSpc>
                        <a:spcAft>
                          <a:spcPts val="0"/>
                        </a:spcAft>
                        <a:buFont typeface="+mj-lt"/>
                        <a:buAutoNum type="arabicPeriod"/>
                      </a:pPr>
                      <a:r>
                        <a:rPr lang="da-DK" sz="1400" dirty="0">
                          <a:effectLst/>
                        </a:rPr>
                        <a:t>Jeg kan forklare, hvorfor et måltid er rart.</a:t>
                      </a:r>
                    </a:p>
                    <a:p>
                      <a:pPr marL="342900" lvl="0" indent="-342900">
                        <a:lnSpc>
                          <a:spcPct val="107000"/>
                        </a:lnSpc>
                        <a:spcAft>
                          <a:spcPts val="0"/>
                        </a:spcAft>
                        <a:buFont typeface="+mj-lt"/>
                        <a:buAutoNum type="arabicPeriod"/>
                      </a:pPr>
                      <a:r>
                        <a:rPr lang="da-DK" sz="1400" dirty="0">
                          <a:effectLst/>
                        </a:rPr>
                        <a:t>Jeg kan være med til at skabe et rart måltid.</a:t>
                      </a:r>
                    </a:p>
                    <a:p>
                      <a:pPr>
                        <a:lnSpc>
                          <a:spcPct val="107000"/>
                        </a:lnSpc>
                        <a:spcAft>
                          <a:spcPts val="0"/>
                        </a:spcAft>
                      </a:pPr>
                      <a:r>
                        <a:rPr lang="da-DK" sz="1400" dirty="0">
                          <a:effectLst/>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9722825"/>
                  </a:ext>
                </a:extLst>
              </a:tr>
            </a:tbl>
          </a:graphicData>
        </a:graphic>
      </p:graphicFrame>
      <p:graphicFrame>
        <p:nvGraphicFramePr>
          <p:cNvPr id="8" name="Tabel 7">
            <a:extLst>
              <a:ext uri="{FF2B5EF4-FFF2-40B4-BE49-F238E27FC236}">
                <a16:creationId xmlns:a16="http://schemas.microsoft.com/office/drawing/2014/main" id="{D8F994B6-C899-4473-A2F2-E9BAC8494AF2}"/>
              </a:ext>
            </a:extLst>
          </p:cNvPr>
          <p:cNvGraphicFramePr>
            <a:graphicFrameLocks noGrp="1"/>
          </p:cNvGraphicFramePr>
          <p:nvPr>
            <p:extLst>
              <p:ext uri="{D42A27DB-BD31-4B8C-83A1-F6EECF244321}">
                <p14:modId xmlns:p14="http://schemas.microsoft.com/office/powerpoint/2010/main" val="4278343260"/>
              </p:ext>
            </p:extLst>
          </p:nvPr>
        </p:nvGraphicFramePr>
        <p:xfrm>
          <a:off x="943476" y="3948592"/>
          <a:ext cx="6106895" cy="1806067"/>
        </p:xfrm>
        <a:graphic>
          <a:graphicData uri="http://schemas.openxmlformats.org/drawingml/2006/table">
            <a:tbl>
              <a:tblPr firstRow="1" firstCol="1" bandRow="1">
                <a:tableStyleId>{8A107856-5554-42FB-B03E-39F5DBC370BA}</a:tableStyleId>
              </a:tblPr>
              <a:tblGrid>
                <a:gridCol w="2035420">
                  <a:extLst>
                    <a:ext uri="{9D8B030D-6E8A-4147-A177-3AD203B41FA5}">
                      <a16:colId xmlns:a16="http://schemas.microsoft.com/office/drawing/2014/main" val="1839931936"/>
                    </a:ext>
                  </a:extLst>
                </a:gridCol>
                <a:gridCol w="2035420">
                  <a:extLst>
                    <a:ext uri="{9D8B030D-6E8A-4147-A177-3AD203B41FA5}">
                      <a16:colId xmlns:a16="http://schemas.microsoft.com/office/drawing/2014/main" val="1455620465"/>
                    </a:ext>
                  </a:extLst>
                </a:gridCol>
                <a:gridCol w="2036055">
                  <a:extLst>
                    <a:ext uri="{9D8B030D-6E8A-4147-A177-3AD203B41FA5}">
                      <a16:colId xmlns:a16="http://schemas.microsoft.com/office/drawing/2014/main" val="2544472219"/>
                    </a:ext>
                  </a:extLst>
                </a:gridCol>
              </a:tblGrid>
              <a:tr h="1107594">
                <a:tc>
                  <a:txBody>
                    <a:bodyPr/>
                    <a:lstStyle/>
                    <a:p>
                      <a:pPr>
                        <a:lnSpc>
                          <a:spcPct val="107000"/>
                        </a:lnSpc>
                        <a:spcAft>
                          <a:spcPts val="0"/>
                        </a:spcAft>
                      </a:pPr>
                      <a:r>
                        <a:rPr lang="da-DK" sz="1400" dirty="0">
                          <a:effectLst/>
                        </a:rPr>
                        <a:t>Præsentation af forskellige måltidssituationer </a:t>
                      </a:r>
                    </a:p>
                    <a:p>
                      <a:pPr>
                        <a:lnSpc>
                          <a:spcPct val="107000"/>
                        </a:lnSpc>
                        <a:spcAft>
                          <a:spcPts val="0"/>
                        </a:spcAft>
                      </a:pPr>
                      <a:r>
                        <a:rPr lang="da-DK" sz="1400" dirty="0">
                          <a:effectLst/>
                        </a:rPr>
                        <a:t> </a:t>
                      </a:r>
                    </a:p>
                    <a:p>
                      <a:pPr>
                        <a:lnSpc>
                          <a:spcPct val="107000"/>
                        </a:lnSpc>
                        <a:spcAft>
                          <a:spcPts val="0"/>
                        </a:spcAft>
                      </a:pPr>
                      <a:r>
                        <a:rPr lang="da-DK" sz="1400" dirty="0">
                          <a:effectLst/>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a:effectLst/>
                        </a:rPr>
                        <a:t>Måltidssituation 1 </a:t>
                      </a:r>
                    </a:p>
                    <a:p>
                      <a:pPr fontAlgn="base">
                        <a:spcAft>
                          <a:spcPts val="0"/>
                        </a:spcAft>
                      </a:pPr>
                      <a:r>
                        <a:rPr lang="da-DK" sz="1400">
                          <a:effectLst/>
                        </a:rPr>
                        <a:t> </a:t>
                      </a:r>
                      <a:endParaRPr lang="da-DK"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a:effectLst/>
                        </a:rPr>
                        <a:t>Måltidssituation 2 </a:t>
                      </a:r>
                    </a:p>
                    <a:p>
                      <a:pPr>
                        <a:lnSpc>
                          <a:spcPct val="107000"/>
                        </a:lnSpc>
                        <a:spcAft>
                          <a:spcPts val="0"/>
                        </a:spcAft>
                      </a:pPr>
                      <a:r>
                        <a:rPr lang="da-DK" sz="1400">
                          <a:effectLst/>
                        </a:rPr>
                        <a:t> </a:t>
                      </a:r>
                    </a:p>
                    <a:p>
                      <a:pPr fontAlgn="base">
                        <a:spcAft>
                          <a:spcPts val="0"/>
                        </a:spcAft>
                      </a:pPr>
                      <a:r>
                        <a:rPr lang="da-DK" sz="1400">
                          <a:effectLst/>
                        </a:rPr>
                        <a:t> </a:t>
                      </a:r>
                      <a:endParaRPr lang="da-DK"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881049"/>
                  </a:ext>
                </a:extLst>
              </a:tr>
              <a:tr h="660602">
                <a:tc>
                  <a:txBody>
                    <a:bodyPr/>
                    <a:lstStyle/>
                    <a:p>
                      <a:pPr>
                        <a:lnSpc>
                          <a:spcPct val="107000"/>
                        </a:lnSpc>
                        <a:spcAft>
                          <a:spcPts val="0"/>
                        </a:spcAft>
                      </a:pPr>
                      <a:r>
                        <a:rPr lang="da-DK" sz="1400">
                          <a:effectLst/>
                        </a:rPr>
                        <a:t>Måltidssituation 3 </a:t>
                      </a:r>
                    </a:p>
                    <a:p>
                      <a:pPr>
                        <a:lnSpc>
                          <a:spcPct val="107000"/>
                        </a:lnSpc>
                        <a:spcAft>
                          <a:spcPts val="0"/>
                        </a:spcAft>
                      </a:pPr>
                      <a:r>
                        <a:rPr lang="da-DK" sz="1400">
                          <a:effectLst/>
                        </a:rPr>
                        <a:t> </a:t>
                      </a:r>
                    </a:p>
                    <a:p>
                      <a:pPr fontAlgn="base">
                        <a:spcAft>
                          <a:spcPts val="0"/>
                        </a:spcAft>
                      </a:pPr>
                      <a:r>
                        <a:rPr lang="da-DK" sz="1400">
                          <a:effectLst/>
                        </a:rPr>
                        <a:t> </a:t>
                      </a:r>
                      <a:endParaRPr lang="da-DK"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b="1" dirty="0">
                          <a:effectLst/>
                        </a:rPr>
                        <a:t>Måltidssituation 4 </a:t>
                      </a:r>
                    </a:p>
                    <a:p>
                      <a:pPr>
                        <a:lnSpc>
                          <a:spcPct val="107000"/>
                        </a:lnSpc>
                        <a:spcAft>
                          <a:spcPts val="0"/>
                        </a:spcAft>
                      </a:pPr>
                      <a:r>
                        <a:rPr lang="da-DK" sz="1400" dirty="0">
                          <a:effectLst/>
                        </a:rPr>
                        <a:t> </a:t>
                      </a:r>
                    </a:p>
                    <a:p>
                      <a:pPr>
                        <a:lnSpc>
                          <a:spcPct val="107000"/>
                        </a:lnSpc>
                        <a:spcAft>
                          <a:spcPts val="0"/>
                        </a:spcAft>
                      </a:pPr>
                      <a:r>
                        <a:rPr lang="da-DK" sz="1400" dirty="0">
                          <a:effectLst/>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b="1" dirty="0">
                          <a:effectLst/>
                        </a:rPr>
                        <a:t>Måltidssituation 5 </a:t>
                      </a:r>
                    </a:p>
                    <a:p>
                      <a:pPr>
                        <a:lnSpc>
                          <a:spcPct val="107000"/>
                        </a:lnSpc>
                        <a:spcAft>
                          <a:spcPts val="0"/>
                        </a:spcAft>
                      </a:pPr>
                      <a:r>
                        <a:rPr lang="da-DK" sz="1400" dirty="0">
                          <a:effectLst/>
                        </a:rPr>
                        <a:t> </a:t>
                      </a:r>
                    </a:p>
                    <a:p>
                      <a:pPr fontAlgn="base">
                        <a:spcAft>
                          <a:spcPts val="0"/>
                        </a:spcAft>
                      </a:pPr>
                      <a:r>
                        <a:rPr lang="da-DK" sz="1400" dirty="0">
                          <a:effectLst/>
                        </a:rPr>
                        <a:t> </a:t>
                      </a:r>
                      <a:endParaRPr lang="da-DK"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1674961"/>
                  </a:ext>
                </a:extLst>
              </a:tr>
            </a:tbl>
          </a:graphicData>
        </a:graphic>
      </p:graphicFrame>
    </p:spTree>
    <p:extLst>
      <p:ext uri="{BB962C8B-B14F-4D97-AF65-F5344CB8AC3E}">
        <p14:creationId xmlns:p14="http://schemas.microsoft.com/office/powerpoint/2010/main" val="245603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DD113-288A-45E8-BD33-27AB0784D1E9}"/>
              </a:ext>
            </a:extLst>
          </p:cNvPr>
          <p:cNvSpPr>
            <a:spLocks noGrp="1"/>
          </p:cNvSpPr>
          <p:nvPr>
            <p:ph type="title"/>
          </p:nvPr>
        </p:nvSpPr>
        <p:spPr>
          <a:xfrm>
            <a:off x="838200" y="365125"/>
            <a:ext cx="10515600" cy="1920875"/>
          </a:xfrm>
        </p:spPr>
        <p:txBody>
          <a:bodyPr>
            <a:normAutofit fontScale="90000"/>
          </a:bodyPr>
          <a:lstStyle/>
          <a:p>
            <a:pPr fontAlgn="base"/>
            <a:r>
              <a:rPr lang="da-DK" b="1" dirty="0"/>
              <a:t>Hver måltidssituation afsluttes med:</a:t>
            </a:r>
            <a:br>
              <a:rPr lang="da-DK" b="1" dirty="0"/>
            </a:br>
            <a:r>
              <a:rPr lang="da-DK" sz="1300" b="1" dirty="0"/>
              <a:t>-</a:t>
            </a:r>
            <a:r>
              <a:rPr lang="da-DK" sz="1300" dirty="0"/>
              <a:t>eleverne, at de skal tænke over følgende og tilkendegive deres mening efter hvert måltid ud fra grøn, gul og rød (hver elev har et kort med henholdsvis rød, gul og grøn):</a:t>
            </a:r>
            <a:br>
              <a:rPr lang="da-DK" dirty="0"/>
            </a:br>
            <a:r>
              <a:rPr lang="da-DK" dirty="0"/>
              <a:t> </a:t>
            </a:r>
            <a:br>
              <a:rPr lang="da-DK" dirty="0"/>
            </a:br>
            <a:endParaRPr lang="da-DK" dirty="0"/>
          </a:p>
        </p:txBody>
      </p:sp>
      <p:sp>
        <p:nvSpPr>
          <p:cNvPr id="3" name="Pladsholder til indhold 2">
            <a:extLst>
              <a:ext uri="{FF2B5EF4-FFF2-40B4-BE49-F238E27FC236}">
                <a16:creationId xmlns:a16="http://schemas.microsoft.com/office/drawing/2014/main" id="{5B8B8837-47D7-4339-A41A-07DD530C6973}"/>
              </a:ext>
            </a:extLst>
          </p:cNvPr>
          <p:cNvSpPr>
            <a:spLocks noGrp="1"/>
          </p:cNvSpPr>
          <p:nvPr>
            <p:ph idx="1"/>
          </p:nvPr>
        </p:nvSpPr>
        <p:spPr/>
        <p:txBody>
          <a:bodyPr>
            <a:normAutofit fontScale="92500" lnSpcReduction="10000"/>
          </a:bodyPr>
          <a:lstStyle/>
          <a:p>
            <a:pPr marL="0" indent="0" fontAlgn="base">
              <a:buNone/>
            </a:pPr>
            <a:r>
              <a:rPr lang="da-DK" dirty="0"/>
              <a:t>1) overordnet </a:t>
            </a:r>
          </a:p>
          <a:p>
            <a:pPr marL="0" indent="0" fontAlgn="base">
              <a:buNone/>
            </a:pPr>
            <a:r>
              <a:rPr lang="da-DK" dirty="0"/>
              <a:t>2) samtalen/snakkede I godt sammen? </a:t>
            </a:r>
          </a:p>
          <a:p>
            <a:pPr marL="0" indent="0" fontAlgn="base">
              <a:buNone/>
            </a:pPr>
            <a:r>
              <a:rPr lang="da-DK" dirty="0"/>
              <a:t>3) hygge/hyggede I jer? </a:t>
            </a:r>
          </a:p>
          <a:p>
            <a:pPr marL="0" indent="0" fontAlgn="base">
              <a:buNone/>
            </a:pPr>
            <a:r>
              <a:rPr lang="da-DK" dirty="0"/>
              <a:t>4) lokalet, var der noget der var rart (oprydning, borddækning)? </a:t>
            </a:r>
          </a:p>
          <a:p>
            <a:pPr marL="0" indent="0" fontAlgn="base">
              <a:buNone/>
            </a:pPr>
            <a:r>
              <a:rPr lang="da-DK" dirty="0"/>
              <a:t>5) tid/passede tiden? </a:t>
            </a:r>
          </a:p>
          <a:p>
            <a:pPr marL="0" indent="0" fontAlgn="base">
              <a:buNone/>
            </a:pPr>
            <a:r>
              <a:rPr lang="da-DK" dirty="0"/>
              <a:t>6) lydniveauet, virker lydniveauet passende </a:t>
            </a:r>
          </a:p>
          <a:p>
            <a:pPr marL="0" indent="0" fontAlgn="base">
              <a:buNone/>
            </a:pPr>
            <a:r>
              <a:rPr lang="da-DK" dirty="0"/>
              <a:t>7) mad/smagte maden godt? </a:t>
            </a:r>
          </a:p>
          <a:p>
            <a:pPr marL="0" indent="0" fontAlgn="base">
              <a:buNone/>
            </a:pPr>
            <a:endParaRPr lang="da-DK" dirty="0"/>
          </a:p>
          <a:p>
            <a:pPr marL="0" indent="0" fontAlgn="base">
              <a:buNone/>
            </a:pPr>
            <a:r>
              <a:rPr lang="da-DK" sz="1500" dirty="0"/>
              <a:t>Efter hver(t) måltid diskuteres de ovenstående punkter, og klassen kommer til en fælles forståelse af, hvor måltidet overordnet skal placeres. Et billede, der repræsenterer dette måltid, placeres under farvekategorien. Det skal tilføjes at med fælles forståelse menes, at klasse snakker sig frem til, hvordan de fleste i klassen oplever de forskellige måltidssituationer.</a:t>
            </a:r>
          </a:p>
          <a:p>
            <a:pPr marL="0" indent="0" fontAlgn="base">
              <a:buNone/>
            </a:pPr>
            <a:endParaRPr lang="da-DK" dirty="0"/>
          </a:p>
          <a:p>
            <a:pPr marL="0" indent="0">
              <a:buNone/>
            </a:pPr>
            <a:endParaRPr lang="da-DK" dirty="0"/>
          </a:p>
        </p:txBody>
      </p:sp>
    </p:spTree>
    <p:extLst>
      <p:ext uri="{BB962C8B-B14F-4D97-AF65-F5344CB8AC3E}">
        <p14:creationId xmlns:p14="http://schemas.microsoft.com/office/powerpoint/2010/main" val="173389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33DA9-BE76-4B7A-8DB1-4DDB0FE5DDF0}"/>
              </a:ext>
            </a:extLst>
          </p:cNvPr>
          <p:cNvSpPr>
            <a:spLocks noGrp="1"/>
          </p:cNvSpPr>
          <p:nvPr>
            <p:ph type="title"/>
          </p:nvPr>
        </p:nvSpPr>
        <p:spPr/>
        <p:txBody>
          <a:bodyPr>
            <a:normAutofit fontScale="90000"/>
          </a:bodyPr>
          <a:lstStyle/>
          <a:p>
            <a:r>
              <a:rPr lang="da-DK" dirty="0"/>
              <a:t> </a:t>
            </a:r>
            <a:br>
              <a:rPr lang="da-DK" dirty="0"/>
            </a:br>
            <a:r>
              <a:rPr lang="da-DK" dirty="0"/>
              <a:t>TEMA 3 - Vores måltidskultur, hvordan skal den være?</a:t>
            </a:r>
            <a:br>
              <a:rPr lang="da-DK" dirty="0"/>
            </a:br>
            <a:endParaRPr lang="da-DK" dirty="0"/>
          </a:p>
        </p:txBody>
      </p:sp>
      <p:graphicFrame>
        <p:nvGraphicFramePr>
          <p:cNvPr id="4" name="Pladsholder til indhold 3">
            <a:extLst>
              <a:ext uri="{FF2B5EF4-FFF2-40B4-BE49-F238E27FC236}">
                <a16:creationId xmlns:a16="http://schemas.microsoft.com/office/drawing/2014/main" id="{BC6F4C25-3AC6-482C-BE2B-D1FF4EE2A0A8}"/>
              </a:ext>
            </a:extLst>
          </p:cNvPr>
          <p:cNvGraphicFramePr>
            <a:graphicFrameLocks noGrp="1"/>
          </p:cNvGraphicFramePr>
          <p:nvPr>
            <p:ph idx="1"/>
            <p:extLst>
              <p:ext uri="{D42A27DB-BD31-4B8C-83A1-F6EECF244321}">
                <p14:modId xmlns:p14="http://schemas.microsoft.com/office/powerpoint/2010/main" val="3428737922"/>
              </p:ext>
            </p:extLst>
          </p:nvPr>
        </p:nvGraphicFramePr>
        <p:xfrm>
          <a:off x="838200" y="2395788"/>
          <a:ext cx="7628890" cy="1707547"/>
        </p:xfrm>
        <a:graphic>
          <a:graphicData uri="http://schemas.openxmlformats.org/drawingml/2006/table">
            <a:tbl>
              <a:tblPr firstRow="1" firstCol="1" bandRow="1">
                <a:tableStyleId>{8A107856-5554-42FB-B03E-39F5DBC370BA}</a:tableStyleId>
              </a:tblPr>
              <a:tblGrid>
                <a:gridCol w="2467425">
                  <a:extLst>
                    <a:ext uri="{9D8B030D-6E8A-4147-A177-3AD203B41FA5}">
                      <a16:colId xmlns:a16="http://schemas.microsoft.com/office/drawing/2014/main" val="4033085409"/>
                    </a:ext>
                  </a:extLst>
                </a:gridCol>
                <a:gridCol w="5161465">
                  <a:extLst>
                    <a:ext uri="{9D8B030D-6E8A-4147-A177-3AD203B41FA5}">
                      <a16:colId xmlns:a16="http://schemas.microsoft.com/office/drawing/2014/main" val="3490220125"/>
                    </a:ext>
                  </a:extLst>
                </a:gridCol>
              </a:tblGrid>
              <a:tr h="417256">
                <a:tc>
                  <a:txBody>
                    <a:bodyPr/>
                    <a:lstStyle/>
                    <a:p>
                      <a:pPr>
                        <a:lnSpc>
                          <a:spcPct val="107000"/>
                        </a:lnSpc>
                        <a:spcAft>
                          <a:spcPts val="0"/>
                        </a:spcAft>
                      </a:pPr>
                      <a:r>
                        <a:rPr lang="da-DK" sz="1400" dirty="0">
                          <a:effectLst/>
                        </a:rPr>
                        <a:t>Læringsmål</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a:effectLst/>
                        </a:rPr>
                        <a:t>Tegn på læring</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9423814"/>
                  </a:ext>
                </a:extLst>
              </a:tr>
              <a:tr h="1290291">
                <a:tc>
                  <a:txBody>
                    <a:bodyPr/>
                    <a:lstStyle/>
                    <a:p>
                      <a:pPr>
                        <a:lnSpc>
                          <a:spcPct val="107000"/>
                        </a:lnSpc>
                        <a:spcAft>
                          <a:spcPts val="0"/>
                        </a:spcAft>
                      </a:pPr>
                      <a:r>
                        <a:rPr lang="da-DK" sz="1400" dirty="0">
                          <a:effectLst/>
                        </a:rPr>
                        <a:t>Jeg ved, hvordan vi kan være sammen om et måltid.</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mj-lt"/>
                        <a:buAutoNum type="arabicPeriod"/>
                      </a:pPr>
                      <a:r>
                        <a:rPr lang="da-DK" sz="1400" dirty="0">
                          <a:effectLst/>
                        </a:rPr>
                        <a:t>Jeg har været med til at lave klassens måltidsregler.</a:t>
                      </a:r>
                    </a:p>
                    <a:p>
                      <a:pPr marL="342900" lvl="0" indent="-342900">
                        <a:lnSpc>
                          <a:spcPct val="107000"/>
                        </a:lnSpc>
                        <a:spcAft>
                          <a:spcPts val="0"/>
                        </a:spcAft>
                        <a:buFont typeface="+mj-lt"/>
                        <a:buAutoNum type="arabicPeriod"/>
                      </a:pPr>
                      <a:r>
                        <a:rPr lang="da-DK" sz="1400" dirty="0">
                          <a:effectLst/>
                        </a:rPr>
                        <a:t>Jeg bidrager til rare måltider på klassen.</a:t>
                      </a:r>
                    </a:p>
                    <a:p>
                      <a:pPr marL="342900" lvl="0" indent="-342900">
                        <a:lnSpc>
                          <a:spcPct val="107000"/>
                        </a:lnSpc>
                        <a:spcAft>
                          <a:spcPts val="0"/>
                        </a:spcAft>
                        <a:buFont typeface="+mj-lt"/>
                        <a:buAutoNum type="arabicPeriod"/>
                      </a:pPr>
                      <a:r>
                        <a:rPr lang="da-DK" sz="1400" dirty="0">
                          <a:effectLst/>
                        </a:rPr>
                        <a:t>Jeg hjælper andre med at have et rart måltid på klassen.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4159830"/>
                  </a:ext>
                </a:extLst>
              </a:tr>
            </a:tbl>
          </a:graphicData>
        </a:graphic>
      </p:graphicFrame>
    </p:spTree>
    <p:extLst>
      <p:ext uri="{BB962C8B-B14F-4D97-AF65-F5344CB8AC3E}">
        <p14:creationId xmlns:p14="http://schemas.microsoft.com/office/powerpoint/2010/main" val="345788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Vi spiser sammen </a:t>
            </a:r>
          </a:p>
        </p:txBody>
      </p:sp>
      <p:sp>
        <p:nvSpPr>
          <p:cNvPr id="3" name="Undertitel 2"/>
          <p:cNvSpPr>
            <a:spLocks noGrp="1"/>
          </p:cNvSpPr>
          <p:nvPr>
            <p:ph type="subTitle" idx="1"/>
          </p:nvPr>
        </p:nvSpPr>
        <p:spPr/>
        <p:txBody>
          <a:bodyPr/>
          <a:lstStyle/>
          <a:p>
            <a:r>
              <a:rPr lang="da-DK" dirty="0"/>
              <a:t>Sådan spiser vi i vores klasse</a:t>
            </a:r>
          </a:p>
        </p:txBody>
      </p:sp>
    </p:spTree>
    <p:extLst>
      <p:ext uri="{BB962C8B-B14F-4D97-AF65-F5344CB8AC3E}">
        <p14:creationId xmlns:p14="http://schemas.microsoft.com/office/powerpoint/2010/main" val="178158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 lang tid skal vi spise?</a:t>
            </a:r>
          </a:p>
        </p:txBody>
      </p:sp>
      <p:pic>
        <p:nvPicPr>
          <p:cNvPr id="7" name="Pladsholder til indhold 6" descr="Et billede, der indeholder objekt, ur&#10;&#10;Automatisk genereret beskrivelse">
            <a:extLst>
              <a:ext uri="{FF2B5EF4-FFF2-40B4-BE49-F238E27FC236}">
                <a16:creationId xmlns:a16="http://schemas.microsoft.com/office/drawing/2014/main" id="{EBDC2D58-9D9E-4C4D-9E99-2F1968453F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1035" y="1962149"/>
            <a:ext cx="4775252" cy="4214813"/>
          </a:xfrm>
        </p:spPr>
      </p:pic>
    </p:spTree>
    <p:extLst>
      <p:ext uri="{BB962C8B-B14F-4D97-AF65-F5344CB8AC3E}">
        <p14:creationId xmlns:p14="http://schemas.microsoft.com/office/powerpoint/2010/main" val="256111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25964-C1E7-4DC7-B96E-2FF3C2263C66}"/>
              </a:ext>
            </a:extLst>
          </p:cNvPr>
          <p:cNvSpPr>
            <a:spLocks noGrp="1"/>
          </p:cNvSpPr>
          <p:nvPr>
            <p:ph type="title"/>
          </p:nvPr>
        </p:nvSpPr>
        <p:spPr/>
        <p:txBody>
          <a:bodyPr/>
          <a:lstStyle/>
          <a:p>
            <a:r>
              <a:rPr lang="da-DK" dirty="0"/>
              <a:t>TEMA 1 – Hvad er et måltid?</a:t>
            </a:r>
            <a:br>
              <a:rPr lang="da-DK" dirty="0"/>
            </a:br>
            <a:endParaRPr lang="da-DK" dirty="0"/>
          </a:p>
        </p:txBody>
      </p:sp>
      <p:sp>
        <p:nvSpPr>
          <p:cNvPr id="5" name="Pladsholder til indhold 4">
            <a:extLst>
              <a:ext uri="{FF2B5EF4-FFF2-40B4-BE49-F238E27FC236}">
                <a16:creationId xmlns:a16="http://schemas.microsoft.com/office/drawing/2014/main" id="{D0111E27-A963-4333-902F-CEFBEBC71BE3}"/>
              </a:ext>
            </a:extLst>
          </p:cNvPr>
          <p:cNvSpPr>
            <a:spLocks noGrp="1"/>
          </p:cNvSpPr>
          <p:nvPr>
            <p:ph idx="1"/>
          </p:nvPr>
        </p:nvSpPr>
        <p:spPr>
          <a:xfrm>
            <a:off x="946484" y="3429000"/>
            <a:ext cx="9765632" cy="2698248"/>
          </a:xfrm>
        </p:spPr>
        <p:txBody>
          <a:bodyPr>
            <a:normAutofit/>
          </a:bodyPr>
          <a:lstStyle/>
          <a:p>
            <a:pPr lvl="0"/>
            <a:endParaRPr lang="da-DK" sz="1200" b="1" dirty="0"/>
          </a:p>
          <a:p>
            <a:pPr lvl="0"/>
            <a:r>
              <a:rPr lang="da-DK" sz="1200" b="1" dirty="0"/>
              <a:t>Hvem spiser man sammen med (er det nogle man kender godt og hygger sig med eller nogle man ikke kender og måske er bange for)</a:t>
            </a:r>
          </a:p>
          <a:p>
            <a:pPr lvl="0"/>
            <a:r>
              <a:rPr lang="da-DK" sz="1200" b="1" dirty="0"/>
              <a:t>Hvor spiser man henne (står man op, sidder ned, sidder stille eller bevæger sig, er det i en spisesal eller uden for, i klassen, foran fjernsynet)</a:t>
            </a:r>
          </a:p>
          <a:p>
            <a:pPr lvl="0"/>
            <a:r>
              <a:rPr lang="da-DK" sz="1200" b="1" dirty="0"/>
              <a:t>Hvordan spiser man (med fingrene, pinde, kniv og gaffel, ved et samlet stort bord eller ved enkeltmandsborde)</a:t>
            </a:r>
          </a:p>
          <a:p>
            <a:pPr lvl="0"/>
            <a:r>
              <a:rPr lang="da-DK" sz="1200" b="1" dirty="0"/>
              <a:t>Hvordan er omgivelserne (er der rodet/ryddet op, larmende/stille, for meget/lidt lys, for meget/lidt plads)</a:t>
            </a:r>
          </a:p>
          <a:p>
            <a:pPr lvl="0"/>
            <a:r>
              <a:rPr lang="da-DK" sz="1200" b="1" dirty="0"/>
              <a:t>Hvad laver man, mens man spiser (er der noget man skal gøre eller ikke må gøre? Sker der andre ting imens (højtlæsning, skærm eller andet))</a:t>
            </a:r>
          </a:p>
          <a:p>
            <a:pPr lvl="0"/>
            <a:r>
              <a:rPr lang="da-DK" sz="1200" b="1" dirty="0"/>
              <a:t>Hvad spiser man (spiser man det samme eller noget forskelligt, er det kold eller varm mad)</a:t>
            </a:r>
          </a:p>
          <a:p>
            <a:pPr lvl="0"/>
            <a:r>
              <a:rPr lang="da-DK" sz="1200" b="1" dirty="0"/>
              <a:t>Hvad snakker man om (er der forbudte ting man ikke må snakke om eller noget man skal snakke om)</a:t>
            </a:r>
          </a:p>
          <a:p>
            <a:pPr marL="0" indent="0">
              <a:buNone/>
            </a:pPr>
            <a:endParaRPr lang="da-DK" sz="1200" dirty="0"/>
          </a:p>
        </p:txBody>
      </p:sp>
      <p:graphicFrame>
        <p:nvGraphicFramePr>
          <p:cNvPr id="7" name="Tabel 6">
            <a:extLst>
              <a:ext uri="{FF2B5EF4-FFF2-40B4-BE49-F238E27FC236}">
                <a16:creationId xmlns:a16="http://schemas.microsoft.com/office/drawing/2014/main" id="{824B0986-80B4-4A1D-B46A-41EAF3615CEF}"/>
              </a:ext>
            </a:extLst>
          </p:cNvPr>
          <p:cNvGraphicFramePr>
            <a:graphicFrameLocks noGrp="1"/>
          </p:cNvGraphicFramePr>
          <p:nvPr>
            <p:extLst>
              <p:ext uri="{D42A27DB-BD31-4B8C-83A1-F6EECF244321}">
                <p14:modId xmlns:p14="http://schemas.microsoft.com/office/powerpoint/2010/main" val="1910011689"/>
              </p:ext>
            </p:extLst>
          </p:nvPr>
        </p:nvGraphicFramePr>
        <p:xfrm>
          <a:off x="938463" y="1524001"/>
          <a:ext cx="7525620" cy="1420060"/>
        </p:xfrm>
        <a:graphic>
          <a:graphicData uri="http://schemas.openxmlformats.org/drawingml/2006/table">
            <a:tbl>
              <a:tblPr firstRow="1" firstCol="1" bandRow="1">
                <a:tableStyleId>{8A107856-5554-42FB-B03E-39F5DBC370BA}</a:tableStyleId>
              </a:tblPr>
              <a:tblGrid>
                <a:gridCol w="2347662">
                  <a:extLst>
                    <a:ext uri="{9D8B030D-6E8A-4147-A177-3AD203B41FA5}">
                      <a16:colId xmlns:a16="http://schemas.microsoft.com/office/drawing/2014/main" val="1056856944"/>
                    </a:ext>
                  </a:extLst>
                </a:gridCol>
                <a:gridCol w="5177958">
                  <a:extLst>
                    <a:ext uri="{9D8B030D-6E8A-4147-A177-3AD203B41FA5}">
                      <a16:colId xmlns:a16="http://schemas.microsoft.com/office/drawing/2014/main" val="3883661191"/>
                    </a:ext>
                  </a:extLst>
                </a:gridCol>
              </a:tblGrid>
              <a:tr h="347006">
                <a:tc>
                  <a:txBody>
                    <a:bodyPr/>
                    <a:lstStyle/>
                    <a:p>
                      <a:pPr>
                        <a:lnSpc>
                          <a:spcPct val="107000"/>
                        </a:lnSpc>
                        <a:spcAft>
                          <a:spcPts val="0"/>
                        </a:spcAft>
                      </a:pPr>
                      <a:r>
                        <a:rPr lang="da-DK" sz="1400" dirty="0">
                          <a:effectLst/>
                        </a:rPr>
                        <a:t>Læringsmål</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a:effectLst/>
                        </a:rPr>
                        <a:t>Tegn på læring</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2496930"/>
                  </a:ext>
                </a:extLst>
              </a:tr>
              <a:tr h="1073054">
                <a:tc>
                  <a:txBody>
                    <a:bodyPr/>
                    <a:lstStyle/>
                    <a:p>
                      <a:pPr>
                        <a:lnSpc>
                          <a:spcPct val="107000"/>
                        </a:lnSpc>
                        <a:spcAft>
                          <a:spcPts val="0"/>
                        </a:spcAft>
                      </a:pPr>
                      <a:r>
                        <a:rPr lang="da-DK" sz="1400" dirty="0">
                          <a:effectLst/>
                        </a:rPr>
                        <a:t>Jeg ved, hvad et måltid 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mj-lt"/>
                        <a:buAutoNum type="arabicPeriod"/>
                      </a:pPr>
                      <a:r>
                        <a:rPr lang="da-DK" sz="1400" dirty="0">
                          <a:effectLst/>
                        </a:rPr>
                        <a:t>Jeg kan fortælle om forskellige måder at spise på.</a:t>
                      </a:r>
                    </a:p>
                    <a:p>
                      <a:pPr marL="342900" lvl="0" indent="-342900">
                        <a:lnSpc>
                          <a:spcPct val="107000"/>
                        </a:lnSpc>
                        <a:spcAft>
                          <a:spcPts val="0"/>
                        </a:spcAft>
                        <a:buFont typeface="+mj-lt"/>
                        <a:buAutoNum type="arabicPeriod"/>
                      </a:pPr>
                      <a:r>
                        <a:rPr lang="da-DK" sz="1400" dirty="0">
                          <a:effectLst/>
                        </a:rPr>
                        <a:t>Jeg kan forklare, hvad et måltid er</a:t>
                      </a:r>
                    </a:p>
                    <a:p>
                      <a:pPr marL="342900" lvl="0" indent="-342900">
                        <a:lnSpc>
                          <a:spcPct val="107000"/>
                        </a:lnSpc>
                        <a:spcAft>
                          <a:spcPts val="0"/>
                        </a:spcAft>
                        <a:buFont typeface="+mj-lt"/>
                        <a:buAutoNum type="arabicPeriod"/>
                      </a:pPr>
                      <a:r>
                        <a:rPr lang="da-DK" sz="1400" dirty="0">
                          <a:effectLst/>
                        </a:rPr>
                        <a:t>Jeg kan vurdere stemningen i forskellige typer måltider.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1611156"/>
                  </a:ext>
                </a:extLst>
              </a:tr>
            </a:tbl>
          </a:graphicData>
        </a:graphic>
      </p:graphicFrame>
      <p:sp>
        <p:nvSpPr>
          <p:cNvPr id="8" name="Rektangel 7">
            <a:extLst>
              <a:ext uri="{FF2B5EF4-FFF2-40B4-BE49-F238E27FC236}">
                <a16:creationId xmlns:a16="http://schemas.microsoft.com/office/drawing/2014/main" id="{E090955A-51F5-47F8-9BBD-DB8CAA25219C}"/>
              </a:ext>
            </a:extLst>
          </p:cNvPr>
          <p:cNvSpPr/>
          <p:nvPr/>
        </p:nvSpPr>
        <p:spPr>
          <a:xfrm>
            <a:off x="938463" y="3429000"/>
            <a:ext cx="9360569" cy="25386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357535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skal vi indrette os?</a:t>
            </a:r>
          </a:p>
        </p:txBody>
      </p:sp>
      <p:pic>
        <p:nvPicPr>
          <p:cNvPr id="7" name="Pladsholder til indhold 6" descr="Et billede, der indeholder bord, gulv, vindue, indendørs&#10;&#10;Automatisk genereret beskrivelse">
            <a:extLst>
              <a:ext uri="{FF2B5EF4-FFF2-40B4-BE49-F238E27FC236}">
                <a16:creationId xmlns:a16="http://schemas.microsoft.com/office/drawing/2014/main" id="{F9B02322-9EF7-475A-84A5-44D97F638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0822" y="1873250"/>
            <a:ext cx="7127455" cy="4351338"/>
          </a:xfrm>
        </p:spPr>
      </p:pic>
    </p:spTree>
    <p:extLst>
      <p:ext uri="{BB962C8B-B14F-4D97-AF65-F5344CB8AC3E}">
        <p14:creationId xmlns:p14="http://schemas.microsoft.com/office/powerpoint/2010/main" val="1062964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person, bord, barn, kage&#10;&#10;Automatisk genereret beskrivelse">
            <a:extLst>
              <a:ext uri="{FF2B5EF4-FFF2-40B4-BE49-F238E27FC236}">
                <a16:creationId xmlns:a16="http://schemas.microsoft.com/office/drawing/2014/main" id="{F15F5F1C-8F42-4B2A-8DEA-60527E9CF7DF}"/>
              </a:ext>
            </a:extLst>
          </p:cNvPr>
          <p:cNvPicPr>
            <a:picLocks noChangeAspect="1"/>
          </p:cNvPicPr>
          <p:nvPr/>
        </p:nvPicPr>
        <p:blipFill rotWithShape="1">
          <a:blip r:embed="rId3">
            <a:extLst>
              <a:ext uri="{28A0092B-C50C-407E-A947-70E740481C1C}">
                <a14:useLocalDpi xmlns:a14="http://schemas.microsoft.com/office/drawing/2010/main" val="0"/>
              </a:ext>
            </a:extLst>
          </a:blip>
          <a:srcRect t="7762" b="7969"/>
          <a:stretch/>
        </p:blipFill>
        <p:spPr>
          <a:xfrm>
            <a:off x="20" y="10"/>
            <a:ext cx="12191980" cy="6857990"/>
          </a:xfrm>
          <a:prstGeom prst="rect">
            <a:avLst/>
          </a:prstGeom>
        </p:spPr>
      </p:pic>
      <p:sp>
        <p:nvSpPr>
          <p:cNvPr id="13"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Hvem sidder vi ved siden af?</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27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sker der i spisepausen?</a:t>
            </a:r>
          </a:p>
        </p:txBody>
      </p:sp>
    </p:spTree>
    <p:extLst>
      <p:ext uri="{BB962C8B-B14F-4D97-AF65-F5344CB8AC3E}">
        <p14:creationId xmlns:p14="http://schemas.microsoft.com/office/powerpoint/2010/main" val="255441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70B11DD-9D44-4170-ADD6-AA98EC593C50}"/>
              </a:ext>
            </a:extLst>
          </p:cNvPr>
          <p:cNvSpPr>
            <a:spLocks noGrp="1"/>
          </p:cNvSpPr>
          <p:nvPr>
            <p:ph type="title"/>
          </p:nvPr>
        </p:nvSpPr>
        <p:spPr>
          <a:xfrm>
            <a:off x="443780" y="1471230"/>
            <a:ext cx="3139553" cy="3020560"/>
          </a:xfrm>
          <a:prstGeom prst="ellipse">
            <a:avLst/>
          </a:prstGeom>
          <a:solidFill>
            <a:srgbClr val="262626"/>
          </a:solidFill>
          <a:ln w="174625" cmpd="thinThick">
            <a:solidFill>
              <a:srgbClr val="262626"/>
            </a:solidFill>
          </a:ln>
        </p:spPr>
        <p:txBody>
          <a:bodyPr>
            <a:normAutofit/>
          </a:bodyPr>
          <a:lstStyle/>
          <a:p>
            <a:pPr algn="ctr"/>
            <a:r>
              <a:rPr lang="da-DK" sz="2000" dirty="0">
                <a:solidFill>
                  <a:srgbClr val="FFFFFF"/>
                </a:solidFill>
              </a:rPr>
              <a:t>Hvad har  betydning for et rart måltid? </a:t>
            </a:r>
            <a:br>
              <a:rPr lang="da-DK" sz="1400" dirty="0">
                <a:solidFill>
                  <a:srgbClr val="FFFFFF"/>
                </a:solidFill>
              </a:rPr>
            </a:br>
            <a:br>
              <a:rPr lang="da-DK" sz="1400" dirty="0">
                <a:solidFill>
                  <a:srgbClr val="FFFFFF"/>
                </a:solidFill>
              </a:rPr>
            </a:br>
            <a:r>
              <a:rPr lang="da-DK" sz="1200" dirty="0">
                <a:solidFill>
                  <a:srgbClr val="FFFFFF"/>
                </a:solidFill>
              </a:rPr>
              <a:t>Model 1. </a:t>
            </a:r>
            <a:br>
              <a:rPr lang="da-DK" sz="1000" dirty="0">
                <a:solidFill>
                  <a:srgbClr val="FFFFFF"/>
                </a:solidFill>
              </a:rPr>
            </a:br>
            <a:br>
              <a:rPr lang="da-DK" sz="1000" dirty="0">
                <a:solidFill>
                  <a:srgbClr val="FFFFFF"/>
                </a:solidFill>
              </a:rPr>
            </a:br>
            <a:br>
              <a:rPr lang="da-DK" sz="1000" dirty="0">
                <a:solidFill>
                  <a:srgbClr val="FFFFFF"/>
                </a:solidFill>
              </a:rPr>
            </a:br>
            <a:br>
              <a:rPr lang="da-DK" sz="1000" dirty="0">
                <a:solidFill>
                  <a:srgbClr val="FFFFFF"/>
                </a:solidFill>
              </a:rPr>
            </a:br>
            <a:r>
              <a:rPr lang="da-DK" sz="1000" dirty="0">
                <a:solidFill>
                  <a:srgbClr val="FFFFFF"/>
                </a:solidFill>
              </a:rPr>
              <a:t>Udviklet med inspiration af H. B. Carlsen (2011): Mad og Æstetik, s. 77.</a:t>
            </a:r>
            <a:br>
              <a:rPr lang="da-DK" sz="1000" dirty="0">
                <a:solidFill>
                  <a:srgbClr val="FFFFFF"/>
                </a:solidFill>
              </a:rPr>
            </a:br>
            <a:endParaRPr lang="da-DK" sz="1000" dirty="0">
              <a:solidFill>
                <a:srgbClr val="FFFFFF"/>
              </a:solidFill>
            </a:endParaRPr>
          </a:p>
        </p:txBody>
      </p:sp>
      <p:pic>
        <p:nvPicPr>
          <p:cNvPr id="4" name="Billede 3">
            <a:extLst>
              <a:ext uri="{FF2B5EF4-FFF2-40B4-BE49-F238E27FC236}">
                <a16:creationId xmlns:a16="http://schemas.microsoft.com/office/drawing/2014/main" id="{735D92D1-91A9-4210-B931-5C7C8604B8B9}"/>
              </a:ext>
            </a:extLst>
          </p:cNvPr>
          <p:cNvPicPr/>
          <p:nvPr/>
        </p:nvPicPr>
        <p:blipFill>
          <a:blip r:embed="rId2"/>
          <a:stretch>
            <a:fillRect/>
          </a:stretch>
        </p:blipFill>
        <p:spPr>
          <a:xfrm>
            <a:off x="3914775" y="937637"/>
            <a:ext cx="6953250" cy="4982726"/>
          </a:xfrm>
          <a:prstGeom prst="rect">
            <a:avLst/>
          </a:prstGeom>
        </p:spPr>
      </p:pic>
      <p:sp>
        <p:nvSpPr>
          <p:cNvPr id="3" name="Pladsholder til indhold 2">
            <a:extLst>
              <a:ext uri="{FF2B5EF4-FFF2-40B4-BE49-F238E27FC236}">
                <a16:creationId xmlns:a16="http://schemas.microsoft.com/office/drawing/2014/main" id="{F473F935-48BC-4321-A888-54D0AF288E0F}"/>
              </a:ext>
            </a:extLst>
          </p:cNvPr>
          <p:cNvSpPr>
            <a:spLocks noGrp="1"/>
          </p:cNvSpPr>
          <p:nvPr>
            <p:ph idx="1"/>
          </p:nvPr>
        </p:nvSpPr>
        <p:spPr>
          <a:xfrm>
            <a:off x="4038600" y="4884873"/>
            <a:ext cx="7188199" cy="1292090"/>
          </a:xfrm>
        </p:spPr>
        <p:txBody>
          <a:bodyPr>
            <a:normAutofit/>
          </a:bodyPr>
          <a:lstStyle/>
          <a:p>
            <a:endParaRPr lang="da-DK" sz="1800"/>
          </a:p>
        </p:txBody>
      </p:sp>
    </p:spTree>
    <p:extLst>
      <p:ext uri="{BB962C8B-B14F-4D97-AF65-F5344CB8AC3E}">
        <p14:creationId xmlns:p14="http://schemas.microsoft.com/office/powerpoint/2010/main" val="325305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5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8D265F-3D04-4AA2-AE5D-E4E3E1B95B39}"/>
              </a:ext>
            </a:extLst>
          </p:cNvPr>
          <p:cNvSpPr>
            <a:spLocks noGrp="1"/>
          </p:cNvSpPr>
          <p:nvPr>
            <p:ph type="title"/>
          </p:nvPr>
        </p:nvSpPr>
        <p:spPr>
          <a:xfrm>
            <a:off x="400523" y="1745500"/>
            <a:ext cx="3226067" cy="31313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br>
              <a:rPr lang="en-US" sz="1600" kern="1200" dirty="0">
                <a:solidFill>
                  <a:srgbClr val="FFFFFF"/>
                </a:solidFill>
                <a:latin typeface="+mj-lt"/>
                <a:ea typeface="+mj-ea"/>
                <a:cs typeface="+mj-cs"/>
              </a:rPr>
            </a:br>
            <a:r>
              <a:rPr lang="en-US" sz="2000" kern="1200" dirty="0" err="1">
                <a:solidFill>
                  <a:srgbClr val="FFFFFF"/>
                </a:solidFill>
                <a:latin typeface="+mj-lt"/>
                <a:ea typeface="+mj-ea"/>
                <a:cs typeface="+mj-cs"/>
              </a:rPr>
              <a:t>Hvad</a:t>
            </a:r>
            <a:r>
              <a:rPr lang="en-US" sz="2000" kern="1200" dirty="0">
                <a:solidFill>
                  <a:srgbClr val="FFFFFF"/>
                </a:solidFill>
                <a:latin typeface="+mj-lt"/>
                <a:ea typeface="+mj-ea"/>
                <a:cs typeface="+mj-cs"/>
              </a:rPr>
              <a:t> har </a:t>
            </a:r>
            <a:r>
              <a:rPr lang="en-US" sz="2000" kern="1200" dirty="0" err="1">
                <a:solidFill>
                  <a:srgbClr val="FFFFFF"/>
                </a:solidFill>
                <a:latin typeface="+mj-lt"/>
                <a:ea typeface="+mj-ea"/>
                <a:cs typeface="+mj-cs"/>
              </a:rPr>
              <a:t>betydning</a:t>
            </a:r>
            <a:r>
              <a:rPr lang="en-US" sz="2000" kern="1200" dirty="0">
                <a:solidFill>
                  <a:srgbClr val="FFFFFF"/>
                </a:solidFill>
                <a:latin typeface="+mj-lt"/>
                <a:ea typeface="+mj-ea"/>
                <a:cs typeface="+mj-cs"/>
              </a:rPr>
              <a:t> for et </a:t>
            </a:r>
            <a:r>
              <a:rPr lang="en-US" sz="2000" kern="1200" dirty="0" err="1">
                <a:solidFill>
                  <a:srgbClr val="FFFFFF"/>
                </a:solidFill>
                <a:latin typeface="+mj-lt"/>
                <a:ea typeface="+mj-ea"/>
                <a:cs typeface="+mj-cs"/>
              </a:rPr>
              <a:t>rart</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måltid</a:t>
            </a:r>
            <a:r>
              <a:rPr lang="en-US" sz="2000" kern="1200" dirty="0">
                <a:solidFill>
                  <a:srgbClr val="FFFFFF"/>
                </a:solidFill>
                <a:latin typeface="+mj-lt"/>
                <a:ea typeface="+mj-ea"/>
                <a:cs typeface="+mj-cs"/>
              </a:rPr>
              <a:t>? </a:t>
            </a:r>
            <a:br>
              <a:rPr lang="en-US" sz="18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200" kern="1200" dirty="0">
                <a:solidFill>
                  <a:srgbClr val="FFFFFF"/>
                </a:solidFill>
                <a:latin typeface="+mj-lt"/>
                <a:ea typeface="+mj-ea"/>
                <a:cs typeface="+mj-cs"/>
              </a:rPr>
              <a:t>Model 2</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000" kern="1200" dirty="0" err="1">
                <a:solidFill>
                  <a:srgbClr val="FFFFFF"/>
                </a:solidFill>
                <a:latin typeface="+mj-lt"/>
                <a:ea typeface="+mj-ea"/>
                <a:cs typeface="+mj-cs"/>
              </a:rPr>
              <a:t>Kilde</a:t>
            </a:r>
            <a:r>
              <a:rPr lang="en-US" sz="1000" kern="1200" dirty="0">
                <a:solidFill>
                  <a:srgbClr val="FFFFFF"/>
                </a:solidFill>
                <a:latin typeface="+mj-lt"/>
                <a:ea typeface="+mj-ea"/>
                <a:cs typeface="+mj-cs"/>
              </a:rPr>
              <a:t>: </a:t>
            </a:r>
            <a:r>
              <a:rPr lang="en-US" sz="1000" kern="1200" dirty="0" err="1">
                <a:solidFill>
                  <a:srgbClr val="FFFFFF"/>
                </a:solidFill>
                <a:latin typeface="+mj-lt"/>
                <a:ea typeface="+mj-ea"/>
                <a:cs typeface="+mj-cs"/>
              </a:rPr>
              <a:t>Madkulturen</a:t>
            </a:r>
            <a:r>
              <a:rPr lang="en-US" sz="1000" kern="1200" dirty="0">
                <a:solidFill>
                  <a:srgbClr val="FFFFFF"/>
                </a:solidFill>
                <a:latin typeface="+mj-lt"/>
                <a:ea typeface="+mj-ea"/>
                <a:cs typeface="+mj-cs"/>
              </a:rPr>
              <a:t> (2018): </a:t>
            </a:r>
            <a:r>
              <a:rPr lang="en-US" sz="1000" kern="1200" dirty="0" err="1">
                <a:solidFill>
                  <a:srgbClr val="FFFFFF"/>
                </a:solidFill>
                <a:latin typeface="+mj-lt"/>
                <a:ea typeface="+mj-ea"/>
                <a:cs typeface="+mj-cs"/>
              </a:rPr>
              <a:t>Brug</a:t>
            </a:r>
            <a:r>
              <a:rPr lang="en-US" sz="1000" kern="1200" dirty="0">
                <a:solidFill>
                  <a:srgbClr val="FFFFFF"/>
                </a:solidFill>
                <a:latin typeface="+mj-lt"/>
                <a:ea typeface="+mj-ea"/>
                <a:cs typeface="+mj-cs"/>
              </a:rPr>
              <a:t> </a:t>
            </a:r>
            <a:r>
              <a:rPr lang="en-US" sz="1000" kern="1200" dirty="0" err="1">
                <a:solidFill>
                  <a:srgbClr val="FFFFFF"/>
                </a:solidFill>
                <a:latin typeface="+mj-lt"/>
                <a:ea typeface="+mj-ea"/>
                <a:cs typeface="+mj-cs"/>
              </a:rPr>
              <a:t>knolden</a:t>
            </a:r>
            <a:br>
              <a:rPr lang="en-US" sz="1100" kern="1200" dirty="0">
                <a:solidFill>
                  <a:srgbClr val="FFFFFF"/>
                </a:solidFill>
                <a:latin typeface="+mj-lt"/>
                <a:ea typeface="+mj-ea"/>
                <a:cs typeface="+mj-cs"/>
              </a:rPr>
            </a:br>
            <a:endParaRPr lang="en-US" sz="1100" kern="1200" dirty="0">
              <a:solidFill>
                <a:srgbClr val="FFFFFF"/>
              </a:solidFill>
              <a:latin typeface="+mj-lt"/>
              <a:ea typeface="+mj-ea"/>
              <a:cs typeface="+mj-cs"/>
            </a:endParaRPr>
          </a:p>
        </p:txBody>
      </p:sp>
      <p:pic>
        <p:nvPicPr>
          <p:cNvPr id="4" name="Pladsholder til indhold 3">
            <a:extLst>
              <a:ext uri="{FF2B5EF4-FFF2-40B4-BE49-F238E27FC236}">
                <a16:creationId xmlns:a16="http://schemas.microsoft.com/office/drawing/2014/main" id="{FF3A1772-E46F-416A-8270-B3653CED0120}"/>
              </a:ext>
            </a:extLst>
          </p:cNvPr>
          <p:cNvPicPr>
            <a:picLocks noGrp="1"/>
          </p:cNvPicPr>
          <p:nvPr>
            <p:ph idx="1"/>
          </p:nvPr>
        </p:nvPicPr>
        <p:blipFill>
          <a:blip r:embed="rId2"/>
          <a:stretch>
            <a:fillRect/>
          </a:stretch>
        </p:blipFill>
        <p:spPr>
          <a:xfrm>
            <a:off x="4032514" y="447675"/>
            <a:ext cx="7019925" cy="5962650"/>
          </a:xfrm>
          <a:prstGeom prst="rect">
            <a:avLst/>
          </a:prstGeom>
        </p:spPr>
      </p:pic>
    </p:spTree>
    <p:extLst>
      <p:ext uri="{BB962C8B-B14F-4D97-AF65-F5344CB8AC3E}">
        <p14:creationId xmlns:p14="http://schemas.microsoft.com/office/powerpoint/2010/main" val="2764547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BEA6537-40A4-4A35-A9CC-EE0E642A34A9}"/>
              </a:ext>
            </a:extLst>
          </p:cNvPr>
          <p:cNvPicPr>
            <a:picLocks noChangeAspect="1"/>
          </p:cNvPicPr>
          <p:nvPr/>
        </p:nvPicPr>
        <p:blipFill rotWithShape="1">
          <a:blip r:embed="rId2"/>
          <a:srcRect b="13793"/>
          <a:stretch/>
        </p:blipFill>
        <p:spPr>
          <a:xfrm>
            <a:off x="20" y="10"/>
            <a:ext cx="12191980" cy="6857990"/>
          </a:xfrm>
          <a:prstGeom prst="rect">
            <a:avLst/>
          </a:prstGeom>
        </p:spPr>
      </p:pic>
      <p:sp>
        <p:nvSpPr>
          <p:cNvPr id="31" name="Rectangle 2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523875" y="5317240"/>
            <a:ext cx="11210925" cy="744836"/>
          </a:xfrm>
          <a:prstGeom prst="ellipse">
            <a:avLst/>
          </a:prstGeom>
        </p:spPr>
        <p:txBody>
          <a:bodyPr vert="horz" lIns="91440" tIns="45720" rIns="91440" bIns="45720" rtlCol="0" anchor="ctr">
            <a:noAutofit/>
          </a:bodyPr>
          <a:lstStyle/>
          <a:p>
            <a:r>
              <a:rPr lang="en-US" sz="3600" b="1" dirty="0">
                <a:solidFill>
                  <a:schemeClr val="tx1">
                    <a:lumMod val="85000"/>
                    <a:lumOff val="15000"/>
                  </a:schemeClr>
                </a:solidFill>
              </a:rPr>
              <a:t>Vi </a:t>
            </a:r>
            <a:r>
              <a:rPr lang="en-US" sz="3600" b="1" dirty="0" err="1">
                <a:solidFill>
                  <a:schemeClr val="tx1">
                    <a:lumMod val="85000"/>
                    <a:lumOff val="15000"/>
                  </a:schemeClr>
                </a:solidFill>
              </a:rPr>
              <a:t>spiser</a:t>
            </a:r>
            <a:r>
              <a:rPr lang="en-US" sz="3600" b="1" dirty="0">
                <a:solidFill>
                  <a:schemeClr val="tx1">
                    <a:lumMod val="85000"/>
                    <a:lumOff val="15000"/>
                  </a:schemeClr>
                </a:solidFill>
              </a:rPr>
              <a:t> </a:t>
            </a:r>
            <a:r>
              <a:rPr lang="en-US" sz="3600" b="1" dirty="0" err="1">
                <a:solidFill>
                  <a:schemeClr val="tx1">
                    <a:lumMod val="85000"/>
                    <a:lumOff val="15000"/>
                  </a:schemeClr>
                </a:solidFill>
              </a:rPr>
              <a:t>sammen</a:t>
            </a:r>
            <a:r>
              <a:rPr lang="en-US" sz="3600" b="1" dirty="0">
                <a:solidFill>
                  <a:schemeClr val="tx1">
                    <a:lumMod val="85000"/>
                    <a:lumOff val="15000"/>
                  </a:schemeClr>
                </a:solidFill>
              </a:rPr>
              <a:t>.</a:t>
            </a:r>
          </a:p>
        </p:txBody>
      </p:sp>
      <p:cxnSp>
        <p:nvCxnSpPr>
          <p:cNvPr id="32" name="Straight Connector 2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44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a-DK" dirty="0"/>
              <a:t>Hvad skal vi lære?</a:t>
            </a:r>
          </a:p>
        </p:txBody>
      </p:sp>
      <p:sp>
        <p:nvSpPr>
          <p:cNvPr id="5" name="Pladsholder til indhold 4"/>
          <p:cNvSpPr>
            <a:spLocks noGrp="1"/>
          </p:cNvSpPr>
          <p:nvPr>
            <p:ph idx="1"/>
          </p:nvPr>
        </p:nvSpPr>
        <p:spPr>
          <a:xfrm>
            <a:off x="838200" y="1825625"/>
            <a:ext cx="10515600" cy="4351338"/>
          </a:xfrm>
        </p:spPr>
        <p:txBody>
          <a:bodyPr>
            <a:normAutofit/>
          </a:bodyPr>
          <a:lstStyle/>
          <a:p>
            <a:r>
              <a:rPr lang="da-DK"/>
              <a:t>Vi skal lære, hvad et måltid er.</a:t>
            </a:r>
          </a:p>
          <a:p>
            <a:r>
              <a:rPr lang="da-DK"/>
              <a:t>Vi skal finde ud, hvad et rart og godt måltid er for os i klassen.</a:t>
            </a:r>
          </a:p>
          <a:p>
            <a:r>
              <a:rPr lang="da-DK"/>
              <a:t>Vi skal gøre vores klasse til et rart sted at spise.</a:t>
            </a:r>
            <a:endParaRPr lang="da-DK" dirty="0"/>
          </a:p>
        </p:txBody>
      </p:sp>
      <p:pic>
        <p:nvPicPr>
          <p:cNvPr id="1026" name="Billede 1" descr="image003">
            <a:extLst>
              <a:ext uri="{FF2B5EF4-FFF2-40B4-BE49-F238E27FC236}">
                <a16:creationId xmlns:a16="http://schemas.microsoft.com/office/drawing/2014/main" id="{84E8B02D-5F2F-4747-BBE8-F7FC697CD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878" y="3806825"/>
            <a:ext cx="372077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392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Hvad er et måltid?</a:t>
            </a:r>
          </a:p>
        </p:txBody>
      </p:sp>
      <p:pic>
        <p:nvPicPr>
          <p:cNvPr id="15" name="Billede 14" descr="Et billede, der indeholder soveværelse&#10;&#10;Automatisk genereret beskrivelse">
            <a:extLst>
              <a:ext uri="{FF2B5EF4-FFF2-40B4-BE49-F238E27FC236}">
                <a16:creationId xmlns:a16="http://schemas.microsoft.com/office/drawing/2014/main" id="{D668AE44-C8DB-4F04-B6C4-9464E5A893F3}"/>
              </a:ext>
            </a:extLst>
          </p:cNvPr>
          <p:cNvPicPr>
            <a:picLocks noChangeAspect="1"/>
          </p:cNvPicPr>
          <p:nvPr/>
        </p:nvPicPr>
        <p:blipFill rotWithShape="1">
          <a:blip r:embed="rId3">
            <a:extLst>
              <a:ext uri="{28A0092B-C50C-407E-A947-70E740481C1C}">
                <a14:useLocalDpi xmlns:a14="http://schemas.microsoft.com/office/drawing/2010/main" val="0"/>
              </a:ext>
            </a:extLst>
          </a:blip>
          <a:srcRect t="2172" r="-2" b="11033"/>
          <a:stretch/>
        </p:blipFill>
        <p:spPr>
          <a:xfrm>
            <a:off x="317635" y="321733"/>
            <a:ext cx="4151681" cy="3026834"/>
          </a:xfrm>
          <a:prstGeom prst="rect">
            <a:avLst/>
          </a:prstGeom>
        </p:spPr>
      </p:pic>
      <p:pic>
        <p:nvPicPr>
          <p:cNvPr id="13" name="Billede 12" descr="Et billede, der indeholder beholder, bord, plast, mad&#10;&#10;Automatisk genereret beskrivelse">
            <a:extLst>
              <a:ext uri="{FF2B5EF4-FFF2-40B4-BE49-F238E27FC236}">
                <a16:creationId xmlns:a16="http://schemas.microsoft.com/office/drawing/2014/main" id="{2A3140CB-DF58-474E-B999-182CA8A72997}"/>
              </a:ext>
            </a:extLst>
          </p:cNvPr>
          <p:cNvPicPr>
            <a:picLocks noChangeAspect="1"/>
          </p:cNvPicPr>
          <p:nvPr/>
        </p:nvPicPr>
        <p:blipFill rotWithShape="1">
          <a:blip r:embed="rId4">
            <a:extLst>
              <a:ext uri="{28A0092B-C50C-407E-A947-70E740481C1C}">
                <a14:useLocalDpi xmlns:a14="http://schemas.microsoft.com/office/drawing/2010/main" val="0"/>
              </a:ext>
            </a:extLst>
          </a:blip>
          <a:srcRect l="11727" r="9136" b="1"/>
          <a:stretch/>
        </p:blipFill>
        <p:spPr>
          <a:xfrm>
            <a:off x="4638955" y="321733"/>
            <a:ext cx="3539976" cy="2985818"/>
          </a:xfrm>
          <a:prstGeom prst="rect">
            <a:avLst/>
          </a:prstGeom>
        </p:spPr>
      </p:pic>
      <p:pic>
        <p:nvPicPr>
          <p:cNvPr id="11" name="Pladsholder til indhold 10">
            <a:extLst>
              <a:ext uri="{FF2B5EF4-FFF2-40B4-BE49-F238E27FC236}">
                <a16:creationId xmlns:a16="http://schemas.microsoft.com/office/drawing/2014/main" id="{3AB04FE1-1489-4499-AEAB-6B98474E45A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6222" r="-2" b="13549"/>
          <a:stretch/>
        </p:blipFill>
        <p:spPr>
          <a:xfrm>
            <a:off x="8348570" y="321734"/>
            <a:ext cx="3535590" cy="2985818"/>
          </a:xfrm>
          <a:prstGeom prst="rect">
            <a:avLst/>
          </a:prstGeom>
        </p:spPr>
      </p:pic>
      <p:cxnSp>
        <p:nvCxnSpPr>
          <p:cNvPr id="24" name="Straight Connector 2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Billede 16" descr="Et billede, der indeholder bord, møbler, spisebord&#10;&#10;Automatisk genereret beskrivelse">
            <a:extLst>
              <a:ext uri="{FF2B5EF4-FFF2-40B4-BE49-F238E27FC236}">
                <a16:creationId xmlns:a16="http://schemas.microsoft.com/office/drawing/2014/main" id="{1FAD6A20-9685-41EF-B2DC-FEB89C9C6843}"/>
              </a:ext>
            </a:extLst>
          </p:cNvPr>
          <p:cNvPicPr>
            <a:picLocks noChangeAspect="1"/>
          </p:cNvPicPr>
          <p:nvPr/>
        </p:nvPicPr>
        <p:blipFill rotWithShape="1">
          <a:blip r:embed="rId6">
            <a:extLst>
              <a:ext uri="{28A0092B-C50C-407E-A947-70E740481C1C}">
                <a14:useLocalDpi xmlns:a14="http://schemas.microsoft.com/office/drawing/2010/main" val="0"/>
              </a:ext>
            </a:extLst>
          </a:blip>
          <a:srcRect t="9321" r="-1" b="17925"/>
          <a:stretch/>
        </p:blipFill>
        <p:spPr>
          <a:xfrm>
            <a:off x="317635" y="3509433"/>
            <a:ext cx="4160452" cy="2967839"/>
          </a:xfrm>
          <a:prstGeom prst="rect">
            <a:avLst/>
          </a:prstGeom>
        </p:spPr>
      </p:pic>
    </p:spTree>
    <p:extLst>
      <p:ext uri="{BB962C8B-B14F-4D97-AF65-F5344CB8AC3E}">
        <p14:creationId xmlns:p14="http://schemas.microsoft.com/office/powerpoint/2010/main" val="3873395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532C0-D2A9-4A7B-8951-2AA33AAB29EE}"/>
              </a:ext>
            </a:extLst>
          </p:cNvPr>
          <p:cNvSpPr>
            <a:spLocks noGrp="1"/>
          </p:cNvSpPr>
          <p:nvPr>
            <p:ph type="title"/>
          </p:nvPr>
        </p:nvSpPr>
        <p:spPr/>
        <p:txBody>
          <a:bodyPr/>
          <a:lstStyle/>
          <a:p>
            <a:r>
              <a:rPr lang="da-DK" dirty="0"/>
              <a:t>Måltidssituationer - Billeder</a:t>
            </a:r>
          </a:p>
        </p:txBody>
      </p:sp>
      <p:sp>
        <p:nvSpPr>
          <p:cNvPr id="3" name="Pladsholder til indhold 2">
            <a:extLst>
              <a:ext uri="{FF2B5EF4-FFF2-40B4-BE49-F238E27FC236}">
                <a16:creationId xmlns:a16="http://schemas.microsoft.com/office/drawing/2014/main" id="{79CE347D-7E6B-4B12-97E3-04DA62F8CB09}"/>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51266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0C974-1DC3-4317-9E15-CB5087671D70}"/>
              </a:ext>
            </a:extLst>
          </p:cNvPr>
          <p:cNvSpPr>
            <a:spLocks noGrp="1"/>
          </p:cNvSpPr>
          <p:nvPr>
            <p:ph type="title"/>
          </p:nvPr>
        </p:nvSpPr>
        <p:spPr/>
        <p:txBody>
          <a:bodyPr/>
          <a:lstStyle/>
          <a:p>
            <a:r>
              <a:rPr lang="da-DK" dirty="0"/>
              <a:t>Hjemmeopgave:</a:t>
            </a:r>
          </a:p>
        </p:txBody>
      </p:sp>
      <p:sp>
        <p:nvSpPr>
          <p:cNvPr id="4" name="Rectangle 1">
            <a:extLst>
              <a:ext uri="{FF2B5EF4-FFF2-40B4-BE49-F238E27FC236}">
                <a16:creationId xmlns:a16="http://schemas.microsoft.com/office/drawing/2014/main" id="{9467969F-2BBB-4A8B-B769-0605AAA272ED}"/>
              </a:ext>
            </a:extLst>
          </p:cNvPr>
          <p:cNvSpPr>
            <a:spLocks noGrp="1" noChangeArrowheads="1"/>
          </p:cNvSpPr>
          <p:nvPr>
            <p:ph idx="1"/>
          </p:nvPr>
        </p:nvSpPr>
        <p:spPr bwMode="auto">
          <a:xfrm>
            <a:off x="838200" y="1756995"/>
            <a:ext cx="50499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skal lave et interview med en af jeres forældre. </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Interviewet skal omhandle, hvordan frokostpausen foregik i deres skole  </a:t>
            </a:r>
            <a:endParaRPr lang="da-DK" altLang="da-DK" sz="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Det er vigtigt at understrege, at det ikke handler om maden forældrene spiste.</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6" name="Billede 5">
            <a:extLst>
              <a:ext uri="{FF2B5EF4-FFF2-40B4-BE49-F238E27FC236}">
                <a16:creationId xmlns:a16="http://schemas.microsoft.com/office/drawing/2014/main" id="{BD9AFF26-1582-4201-A87D-20B83CB2D0C9}"/>
              </a:ext>
            </a:extLst>
          </p:cNvPr>
          <p:cNvPicPr>
            <a:picLocks noChangeAspect="1"/>
          </p:cNvPicPr>
          <p:nvPr/>
        </p:nvPicPr>
        <p:blipFill>
          <a:blip r:embed="rId2"/>
          <a:stretch>
            <a:fillRect/>
          </a:stretch>
        </p:blipFill>
        <p:spPr>
          <a:xfrm>
            <a:off x="1566862" y="2978150"/>
            <a:ext cx="6638925" cy="3514725"/>
          </a:xfrm>
          <a:prstGeom prst="rect">
            <a:avLst/>
          </a:prstGeom>
        </p:spPr>
      </p:pic>
    </p:spTree>
    <p:extLst>
      <p:ext uri="{BB962C8B-B14F-4D97-AF65-F5344CB8AC3E}">
        <p14:creationId xmlns:p14="http://schemas.microsoft.com/office/powerpoint/2010/main" val="19854825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Props1.xml><?xml version="1.0" encoding="utf-8"?>
<ds:datastoreItem xmlns:ds="http://schemas.openxmlformats.org/officeDocument/2006/customXml" ds:itemID="{EE7F2DC9-C8EF-421B-BC69-56DB34CBB9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2cc11-34f9-4b75-aad3-33a115555e68"/>
    <ds:schemaRef ds:uri="307a924d-191f-48b7-a13e-4c9da2539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285BE9-FC6B-4F79-913A-28D2838E736E}">
  <ds:schemaRefs>
    <ds:schemaRef ds:uri="http://schemas.microsoft.com/sharepoint/v3/contenttype/forms"/>
  </ds:schemaRefs>
</ds:datastoreItem>
</file>

<file path=customXml/itemProps3.xml><?xml version="1.0" encoding="utf-8"?>
<ds:datastoreItem xmlns:ds="http://schemas.openxmlformats.org/officeDocument/2006/customXml" ds:itemID="{76562318-0B29-4C92-BEE2-2F25C376821B}">
  <ds:schemaRefs>
    <ds:schemaRef ds:uri="4b72cc11-34f9-4b75-aad3-33a115555e68"/>
    <ds:schemaRef ds:uri="http://purl.org/dc/elements/1.1/"/>
    <ds:schemaRef ds:uri="http://schemas.microsoft.com/office/2006/metadata/properties"/>
    <ds:schemaRef ds:uri="http://purl.org/dc/terms/"/>
    <ds:schemaRef ds:uri="http://schemas.openxmlformats.org/package/2006/metadata/core-properties"/>
    <ds:schemaRef ds:uri="307a924d-191f-48b7-a13e-4c9da253945c"/>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1652</Words>
  <Application>Microsoft Office PowerPoint</Application>
  <PresentationFormat>Widescreen</PresentationFormat>
  <Paragraphs>129</Paragraphs>
  <Slides>22</Slides>
  <Notes>10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22</vt:i4>
      </vt:variant>
    </vt:vector>
  </HeadingPairs>
  <TitlesOfParts>
    <vt:vector size="26" baseType="lpstr">
      <vt:lpstr>Arial</vt:lpstr>
      <vt:lpstr>Calibri</vt:lpstr>
      <vt:lpstr>Calibri Light</vt:lpstr>
      <vt:lpstr>Office-tema</vt:lpstr>
      <vt:lpstr>PowerPoint-præsentation</vt:lpstr>
      <vt:lpstr>TEMA 1 – Hvad er et måltid? </vt:lpstr>
      <vt:lpstr>Hvad har  betydning for et rart måltid?   Model 1.     Udviklet med inspiration af H. B. Carlsen (2011): Mad og Æstetik, s. 77. </vt:lpstr>
      <vt:lpstr> Hvad har betydning for et rart måltid?   Model 2  Kilde: Madkulturen (2018): Brug knolden </vt:lpstr>
      <vt:lpstr>Vi spiser sammen.</vt:lpstr>
      <vt:lpstr>Hvad skal vi lære?</vt:lpstr>
      <vt:lpstr>Hvad er et måltid?</vt:lpstr>
      <vt:lpstr>Måltidssituationer - Billeder</vt:lpstr>
      <vt:lpstr>Hjemmeopgave:</vt:lpstr>
      <vt:lpstr>Vi spiser sammen – madpakken og spisepausen</vt:lpstr>
      <vt:lpstr>I gamle dage……</vt:lpstr>
      <vt:lpstr>De første madpakker og smørrebrød</vt:lpstr>
      <vt:lpstr>På dine forældres tid….</vt:lpstr>
      <vt:lpstr>I dag …..</vt:lpstr>
      <vt:lpstr>TEMA 2 - Vores opfattelse af det rare måltid. </vt:lpstr>
      <vt:lpstr>Hver måltidssituation afsluttes med: -eleverne, at de skal tænke over følgende og tilkendegive deres mening efter hvert måltid ud fra grøn, gul og rød (hver elev har et kort med henholdsvis rød, gul og grøn):   </vt:lpstr>
      <vt:lpstr>  TEMA 3 - Vores måltidskultur, hvordan skal den være? </vt:lpstr>
      <vt:lpstr>Vi spiser sammen </vt:lpstr>
      <vt:lpstr>Hvor lang tid skal vi spise?</vt:lpstr>
      <vt:lpstr>Hvordan skal vi indrette os?</vt:lpstr>
      <vt:lpstr>Hvem sidder vi ved siden af?</vt:lpstr>
      <vt:lpstr>Hvad sker der i spisepausen?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Mia Lundby Kragelund</dc:creator>
  <cp:lastModifiedBy>Mia Lundby Kragelund</cp:lastModifiedBy>
  <cp:revision>2</cp:revision>
  <dcterms:created xsi:type="dcterms:W3CDTF">2020-04-22T11:53:40Z</dcterms:created>
  <dcterms:modified xsi:type="dcterms:W3CDTF">2025-02-20T09:35:21Z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y fmtid="{D5CDD505-2E9C-101B-9397-08002B2CF9AE}" pid="3" name="MediaServiceImageTags">
    <vt:lpwstr/>
  </property>
</Properties>
</file>