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940" r:id="rId6"/>
    <p:sldMasterId id="2147483968" r:id="rId7"/>
    <p:sldMasterId id="2147484012" r:id="rId8"/>
  </p:sldMasterIdLst>
  <p:notesMasterIdLst>
    <p:notesMasterId r:id="rId42"/>
  </p:notesMasterIdLst>
  <p:handoutMasterIdLst>
    <p:handoutMasterId r:id="rId43"/>
  </p:handoutMasterIdLst>
  <p:sldIdLst>
    <p:sldId id="360" r:id="rId9"/>
    <p:sldId id="308" r:id="rId10"/>
    <p:sldId id="310" r:id="rId11"/>
    <p:sldId id="314" r:id="rId12"/>
    <p:sldId id="359" r:id="rId13"/>
    <p:sldId id="358" r:id="rId14"/>
    <p:sldId id="288" r:id="rId15"/>
    <p:sldId id="349" r:id="rId16"/>
    <p:sldId id="273" r:id="rId17"/>
    <p:sldId id="328" r:id="rId18"/>
    <p:sldId id="329" r:id="rId19"/>
    <p:sldId id="330" r:id="rId20"/>
    <p:sldId id="331" r:id="rId21"/>
    <p:sldId id="320" r:id="rId22"/>
    <p:sldId id="333" r:id="rId23"/>
    <p:sldId id="350" r:id="rId24"/>
    <p:sldId id="354" r:id="rId25"/>
    <p:sldId id="341" r:id="rId26"/>
    <p:sldId id="285" r:id="rId27"/>
    <p:sldId id="318" r:id="rId28"/>
    <p:sldId id="353" r:id="rId29"/>
    <p:sldId id="342" r:id="rId30"/>
    <p:sldId id="336" r:id="rId31"/>
    <p:sldId id="344" r:id="rId32"/>
    <p:sldId id="347" r:id="rId33"/>
    <p:sldId id="346" r:id="rId34"/>
    <p:sldId id="345" r:id="rId35"/>
    <p:sldId id="351" r:id="rId36"/>
    <p:sldId id="348" r:id="rId37"/>
    <p:sldId id="286" r:id="rId38"/>
    <p:sldId id="317" r:id="rId39"/>
    <p:sldId id="356" r:id="rId40"/>
    <p:sldId id="357" r:id="rId41"/>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mmesætning til arbejdsgruppe" id="{F5630435-0B68-465C-9E4E-B1F51B6DDD24}">
          <p14:sldIdLst/>
        </p14:section>
        <p14:section name="Introduktion til oplægsholder" id="{4AE29E47-A9C6-46C5-8F03-405AAD632590}">
          <p14:sldIdLst>
            <p14:sldId id="360"/>
            <p14:sldId id="308"/>
            <p14:sldId id="310"/>
            <p14:sldId id="314"/>
          </p14:sldIdLst>
        </p14:section>
        <p14:section name="Forside" id="{C307AD0D-3AE1-4E83-9624-F1B0255FC8AE}">
          <p14:sldIdLst>
            <p14:sldId id="359"/>
            <p14:sldId id="358"/>
          </p14:sldIdLst>
        </p14:section>
        <p14:section name="Videnspakke" id="{BFD1C236-DE7B-478C-A8B0-6CD883D7E587}">
          <p14:sldIdLst>
            <p14:sldId id="288"/>
            <p14:sldId id="349"/>
            <p14:sldId id="273"/>
            <p14:sldId id="328"/>
            <p14:sldId id="329"/>
            <p14:sldId id="330"/>
            <p14:sldId id="331"/>
            <p14:sldId id="320"/>
            <p14:sldId id="333"/>
            <p14:sldId id="350"/>
            <p14:sldId id="354"/>
          </p14:sldIdLst>
        </p14:section>
        <p14:section name="Praksispakke" id="{6A498492-6042-46D1-B63C-4F653CB21AAA}">
          <p14:sldIdLst>
            <p14:sldId id="341"/>
            <p14:sldId id="285"/>
            <p14:sldId id="318"/>
            <p14:sldId id="353"/>
            <p14:sldId id="342"/>
            <p14:sldId id="336"/>
            <p14:sldId id="344"/>
            <p14:sldId id="347"/>
            <p14:sldId id="346"/>
            <p14:sldId id="345"/>
            <p14:sldId id="351"/>
            <p14:sldId id="348"/>
          </p14:sldIdLst>
        </p14:section>
        <p14:section name="Næste skridt" id="{2148D289-2E71-42F7-9E9E-670210E15D71}">
          <p14:sldIdLst>
            <p14:sldId id="286"/>
            <p14:sldId id="317"/>
            <p14:sldId id="356"/>
            <p14:sldId id="3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AE3FC5-F4A0-1096-5B28-86C2D9394507}" name="Ane Loell" initials="AL" userId="S::loeane@aarhus.dk::8f2d8c00-7374-4fe9-a107-9170d9c62a80" providerId="AD"/>
  <p188:author id="{49D0BDE6-E303-F22D-091E-8A303B2821E1}" name="Gitte Thrane Mortensen" initials="GM" userId="S::gitm@aarhus.dk::540ee2d1-f4fd-4ef6-ba8d-ae48965737d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5F6A"/>
    <a:srgbClr val="A68AAC"/>
    <a:srgbClr val="375D6A"/>
    <a:srgbClr val="607D88"/>
    <a:srgbClr val="F0EBE5"/>
    <a:srgbClr val="CBDBDB"/>
    <a:srgbClr val="F7ECD1"/>
    <a:srgbClr val="EACF8B"/>
    <a:srgbClr val="D5A3CB"/>
    <a:srgbClr val="FCF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43645-EF1A-40BA-9EF4-064FC26B96B8}" v="2" dt="2026-02-02T09:19:11.942"/>
  </p1510:revLst>
</p1510:revInfo>
</file>

<file path=ppt/tableStyles.xml><?xml version="1.0" encoding="utf-8"?>
<a:tblStyleLst xmlns:a="http://schemas.openxmlformats.org/drawingml/2006/main" def="{5C22544A-7EE6-4342-B048-85BDC9FD1C3A}">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709" autoAdjust="0"/>
  </p:normalViewPr>
  <p:slideViewPr>
    <p:cSldViewPr snapToGrid="0">
      <p:cViewPr varScale="1">
        <p:scale>
          <a:sx n="57" d="100"/>
          <a:sy n="57" d="100"/>
        </p:scale>
        <p:origin x="263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B979184-FAA7-A126-3156-51C4B9EDB4A7}"/>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40BACCCD-C46F-7FE4-1969-4676A5D04513}"/>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F8128820-723A-4EF9-99C9-15325CBE3D85}" type="datetimeFigureOut">
              <a:rPr lang="da-DK" smtClean="0"/>
              <a:t>04-06-2026</a:t>
            </a:fld>
            <a:endParaRPr lang="da-DK"/>
          </a:p>
        </p:txBody>
      </p:sp>
      <p:sp>
        <p:nvSpPr>
          <p:cNvPr id="4" name="Pladsholder til sidefod 3">
            <a:extLst>
              <a:ext uri="{FF2B5EF4-FFF2-40B4-BE49-F238E27FC236}">
                <a16:creationId xmlns:a16="http://schemas.microsoft.com/office/drawing/2014/main" id="{A86A62E4-2612-134C-7F65-D06A6E97CA8F}"/>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7C479764-36B1-C4FA-832C-FE838E3ACC31}"/>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7358F3E5-8D7F-4AEA-8F0F-FCDB42EE8114}" type="slidenum">
              <a:rPr lang="da-DK" smtClean="0"/>
              <a:t>‹#›</a:t>
            </a:fld>
            <a:endParaRPr lang="da-DK"/>
          </a:p>
        </p:txBody>
      </p:sp>
    </p:spTree>
    <p:extLst>
      <p:ext uri="{BB962C8B-B14F-4D97-AF65-F5344CB8AC3E}">
        <p14:creationId xmlns:p14="http://schemas.microsoft.com/office/powerpoint/2010/main" val="3966401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37713F8B-5FFA-4B47-947B-28D5CBA941B4}" type="datetimeFigureOut">
              <a:rPr lang="da-DK" smtClean="0"/>
              <a:t>04-06-2026</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BEB275AD-46A7-4D27-8D51-D17E92B6D94A}" type="slidenum">
              <a:rPr lang="da-DK" smtClean="0"/>
              <a:t>‹#›</a:t>
            </a:fld>
            <a:endParaRPr lang="da-DK"/>
          </a:p>
        </p:txBody>
      </p:sp>
    </p:spTree>
    <p:extLst>
      <p:ext uri="{BB962C8B-B14F-4D97-AF65-F5344CB8AC3E}">
        <p14:creationId xmlns:p14="http://schemas.microsoft.com/office/powerpoint/2010/main" val="75921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3447-4E9E-D4B5-0A8D-F7335B52840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DD32ED4-BCB5-4B17-75F7-CF65CD54C98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E7AD7DF4-55A8-9A8B-366D-F35A66BC833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4170E4C-D17B-920C-5462-68E3EC9276E6}"/>
              </a:ext>
            </a:extLst>
          </p:cNvPr>
          <p:cNvSpPr>
            <a:spLocks noGrp="1"/>
          </p:cNvSpPr>
          <p:nvPr>
            <p:ph type="sldNum" sz="quarter" idx="5"/>
          </p:nvPr>
        </p:nvSpPr>
        <p:spPr/>
        <p:txBody>
          <a:bodyPr/>
          <a:lstStyle/>
          <a:p>
            <a:fld id="{BEB275AD-46A7-4D27-8D51-D17E92B6D94A}" type="slidenum">
              <a:rPr lang="da-DK" smtClean="0"/>
              <a:t>1</a:t>
            </a:fld>
            <a:endParaRPr lang="da-DK"/>
          </a:p>
        </p:txBody>
      </p:sp>
    </p:spTree>
    <p:extLst>
      <p:ext uri="{BB962C8B-B14F-4D97-AF65-F5344CB8AC3E}">
        <p14:creationId xmlns:p14="http://schemas.microsoft.com/office/powerpoint/2010/main" val="83364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92B7E-5DBB-D0BE-E18E-01393EEE452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198CC57-544A-0492-FF88-837528B44E63}"/>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B90E52A-7ACF-20EA-C995-B51FC3E18803}"/>
              </a:ext>
            </a:extLst>
          </p:cNvPr>
          <p:cNvSpPr>
            <a:spLocks noGrp="1"/>
          </p:cNvSpPr>
          <p:nvPr>
            <p:ph type="body" idx="1"/>
          </p:nvPr>
        </p:nvSpPr>
        <p:spPr/>
        <p:txBody>
          <a:bodyPr/>
          <a:lstStyle/>
          <a:p>
            <a:r>
              <a:rPr lang="da-DK" b="1" dirty="0"/>
              <a:t>Formål med slide:</a:t>
            </a:r>
          </a:p>
          <a:p>
            <a:r>
              <a:rPr lang="da-DK" dirty="0"/>
              <a:t>At præsentere baggrunden for/den læringsteori, der ligger bag UDL</a:t>
            </a:r>
          </a:p>
          <a:p>
            <a:endParaRPr lang="da-DK" b="0" dirty="0"/>
          </a:p>
          <a:p>
            <a:r>
              <a:rPr lang="da-DK" b="1" dirty="0"/>
              <a:t>Forslag til facilitering:</a:t>
            </a:r>
            <a:endParaRPr lang="da-DK" dirty="0"/>
          </a:p>
          <a:p>
            <a:pPr marL="171450" indent="-171450">
              <a:buFont typeface="Arial" panose="020B0604020202020204" pitchFamily="34" charset="0"/>
              <a:buChar char="•"/>
            </a:pPr>
            <a:r>
              <a:rPr lang="da-DK" dirty="0"/>
              <a:t>Disse slide bruges som oplæg for deltagerne. </a:t>
            </a:r>
          </a:p>
          <a:p>
            <a:pPr marL="171450" indent="-171450">
              <a:buFont typeface="Arial" panose="020B0604020202020204" pitchFamily="34" charset="0"/>
              <a:buChar char="•"/>
            </a:pPr>
            <a:r>
              <a:rPr lang="da-DK" dirty="0"/>
              <a:t>I </a:t>
            </a:r>
            <a:r>
              <a:rPr lang="da-DK" dirty="0" err="1"/>
              <a:t>talenoterne</a:t>
            </a:r>
            <a:r>
              <a:rPr lang="da-DK" dirty="0"/>
              <a:t> er </a:t>
            </a:r>
            <a:r>
              <a:rPr lang="da-DK" b="1" dirty="0"/>
              <a:t>referencer til tekst på slide markeret med fed</a:t>
            </a:r>
          </a:p>
          <a:p>
            <a:pPr marL="171450" indent="-171450">
              <a:buFont typeface="Arial" panose="020B0604020202020204" pitchFamily="34" charset="0"/>
              <a:buChar char="•"/>
            </a:pPr>
            <a:r>
              <a:rPr lang="da-DK" dirty="0"/>
              <a:t>Grundforståelse: ”Funktionsnedsættelse er kontekstuel”</a:t>
            </a:r>
          </a:p>
          <a:p>
            <a:pPr marL="171450" indent="-171450">
              <a:buFont typeface="Arial" panose="020B0604020202020204" pitchFamily="34" charset="0"/>
              <a:buChar char="•"/>
            </a:pPr>
            <a:endParaRPr lang="da-DK" dirty="0"/>
          </a:p>
          <a:p>
            <a:endParaRPr lang="da-DK" dirty="0"/>
          </a:p>
          <a:p>
            <a:r>
              <a:rPr lang="da-DK" b="1" dirty="0"/>
              <a:t>Talenoter:</a:t>
            </a:r>
          </a:p>
          <a:p>
            <a:r>
              <a:rPr lang="da-DK" b="0" dirty="0"/>
              <a:t>UDL (Universal Design for Learning) udspringer oprindeligt af principper for Universal Design indenfor arkitektur og design. Det handler om, hvordan man kan tegne eller designe, så byrum eller produkter så vidt muligt kan bruges af alle mennesker, uden at der skal laves tilpasninger eller special-designs. Et eksempel er den elektriske tandbørste, der oprindeligt er et specialdesign, som alle nu har glæde af. Målet er, at tænke tilgængelighed og fleksibilitet ind fra start, så alle får adgang uanset deres deltagelsesforudsætninger.</a:t>
            </a:r>
          </a:p>
          <a:p>
            <a:endParaRPr lang="da-DK" b="0" dirty="0"/>
          </a:p>
          <a:p>
            <a:r>
              <a:rPr lang="da-DK" b="0" dirty="0"/>
              <a:t>For at illustrere pointen kan I også forestille jer, at det er mandag morgen og sneen er faldet tykt hele weekenden. Vores elever finder vej til skole og står nu og skal ind. Det er en mangfoldig flok og en enkelt elev sidder i kørestol. Servicemedarbejderen har travlt med at rydde sne. Hovedindgangen består af en trappe og en rampe. Servicemedarbejderen er i gang med at fjerne sneen fra trappen, da eleven i kørestol siger: ”Vil du ikke fjerne sneen fra rampen?” Servicemedarbejderen kigger op og siger: ”Jeg gør lige trapperne færdige først, så fortsætter jeg på rampen”.  Og så siger eleven: ”Men hvis du tager rampen først, så kan vi alle sammen komme ind”…</a:t>
            </a:r>
          </a:p>
          <a:p>
            <a:endParaRPr lang="da-DK" b="0" dirty="0"/>
          </a:p>
          <a:p>
            <a:r>
              <a:rPr lang="da-DK" b="0" dirty="0"/>
              <a:t>Universal Design handler om: </a:t>
            </a:r>
            <a:r>
              <a:rPr lang="da-DK" b="1" i="1" dirty="0"/>
              <a:t>At skabe adgang gennem design, At modvirke barrierer i konteksten, At tænke tilgængelighed og fleksibilitet. Mennesker har forskellige forudsætninger og Mulighed for deltagelse er afhængig af de kontekster, vi møder.</a:t>
            </a:r>
            <a:r>
              <a:rPr lang="da-DK" b="1" i="0" dirty="0"/>
              <a:t> </a:t>
            </a:r>
            <a:endParaRPr lang="da-DK" b="1" i="1" dirty="0"/>
          </a:p>
          <a:p>
            <a:endParaRPr lang="da-DK" b="0" dirty="0"/>
          </a:p>
          <a:p>
            <a:r>
              <a:rPr lang="da-DK" b="0" dirty="0"/>
              <a:t>I slut 80’erne udgav Rose og Meyer (initiativtagere til CAST – et videnscenter for inkluderende undervisningsmiljøer) en række adaptive bøger. De fik øje på, at barrierer for læring </a:t>
            </a:r>
            <a:r>
              <a:rPr lang="da-DK" b="0" i="1" dirty="0"/>
              <a:t>ikke boede i eleverne</a:t>
            </a:r>
            <a:r>
              <a:rPr lang="da-DK" b="0" dirty="0"/>
              <a:t>, men at </a:t>
            </a:r>
            <a:r>
              <a:rPr lang="da-DK" b="0" i="1" dirty="0"/>
              <a:t>det materiale og de metoder eleverne mødte var helt afgørende </a:t>
            </a:r>
            <a:r>
              <a:rPr lang="da-DK" b="0" dirty="0"/>
              <a:t>for deres læring. Den fleksibilitet som bøgerne tilbød eleverne kunne også bruges didaktisk og det førte til udviklingen af </a:t>
            </a:r>
            <a:r>
              <a:rPr lang="da-DK" b="1" i="1" dirty="0"/>
              <a:t>UDL. </a:t>
            </a:r>
          </a:p>
          <a:p>
            <a:endParaRPr lang="da-DK" b="1" i="1" dirty="0"/>
          </a:p>
          <a:p>
            <a:r>
              <a:rPr lang="da-DK" b="1" i="1" dirty="0"/>
              <a:t>UDL kan kaldes en didaktisk ramme. </a:t>
            </a:r>
            <a:r>
              <a:rPr lang="da-DK" b="0" dirty="0"/>
              <a:t>En didaktisk ramme, der kan bidrage til ”at fjerne sne fra rampen” og arbejde med lige muligheder ved at fokusere på </a:t>
            </a:r>
            <a:r>
              <a:rPr lang="da-DK" b="1" i="1" dirty="0"/>
              <a:t>elevperspektiver, læringsbarrierer og valgmuligheder – </a:t>
            </a:r>
            <a:r>
              <a:rPr lang="da-DK" b="0" i="0" dirty="0"/>
              <a:t>det kommer jeg til at folde ud lidt senere. </a:t>
            </a:r>
          </a:p>
          <a:p>
            <a:endParaRPr lang="da-DK" b="0" dirty="0"/>
          </a:p>
          <a:p>
            <a:endParaRPr lang="da-DK" b="0" dirty="0"/>
          </a:p>
          <a:p>
            <a:endParaRPr lang="da-DK" b="0" dirty="0"/>
          </a:p>
          <a:p>
            <a:endParaRPr lang="da-DK" b="0" dirty="0"/>
          </a:p>
          <a:p>
            <a:endParaRPr lang="da-DK" b="0" dirty="0"/>
          </a:p>
          <a:p>
            <a:endParaRPr lang="da-DK" b="0" dirty="0"/>
          </a:p>
          <a:p>
            <a:endParaRPr lang="da-DK" b="0" dirty="0"/>
          </a:p>
          <a:p>
            <a:endParaRPr lang="da-DK" dirty="0"/>
          </a:p>
          <a:p>
            <a:endParaRPr lang="da-DK" dirty="0"/>
          </a:p>
        </p:txBody>
      </p:sp>
      <p:sp>
        <p:nvSpPr>
          <p:cNvPr id="4" name="Pladsholder til slidenummer 3">
            <a:extLst>
              <a:ext uri="{FF2B5EF4-FFF2-40B4-BE49-F238E27FC236}">
                <a16:creationId xmlns:a16="http://schemas.microsoft.com/office/drawing/2014/main" id="{C4C3CB20-C34E-7850-BAA0-650CFFE7D812}"/>
              </a:ext>
            </a:extLst>
          </p:cNvPr>
          <p:cNvSpPr>
            <a:spLocks noGrp="1"/>
          </p:cNvSpPr>
          <p:nvPr>
            <p:ph type="sldNum" sz="quarter" idx="5"/>
          </p:nvPr>
        </p:nvSpPr>
        <p:spPr/>
        <p:txBody>
          <a:bodyPr/>
          <a:lstStyle/>
          <a:p>
            <a:fld id="{BEB275AD-46A7-4D27-8D51-D17E92B6D94A}" type="slidenum">
              <a:rPr lang="da-DK" smtClean="0"/>
              <a:t>10</a:t>
            </a:fld>
            <a:endParaRPr lang="da-DK"/>
          </a:p>
        </p:txBody>
      </p:sp>
    </p:spTree>
    <p:extLst>
      <p:ext uri="{BB962C8B-B14F-4D97-AF65-F5344CB8AC3E}">
        <p14:creationId xmlns:p14="http://schemas.microsoft.com/office/powerpoint/2010/main" val="18509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57984-2AF0-4089-F479-82A0078E21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17A0A0A-F09E-4199-6F98-101AEBBF81C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8E4AE3A3-A989-05C9-7094-41337252F677}"/>
              </a:ext>
            </a:extLst>
          </p:cNvPr>
          <p:cNvSpPr>
            <a:spLocks noGrp="1"/>
          </p:cNvSpPr>
          <p:nvPr>
            <p:ph type="body" idx="1"/>
          </p:nvPr>
        </p:nvSpPr>
        <p:spPr/>
        <p:txBody>
          <a:bodyPr/>
          <a:lstStyle/>
          <a:p>
            <a:r>
              <a:rPr lang="da-DK" b="1" dirty="0"/>
              <a:t>Formål med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UDL i dansk kontekst – hvad kan UDL?</a:t>
            </a:r>
          </a:p>
          <a:p>
            <a:pPr marL="171450" indent="-171450">
              <a:buFont typeface="Arial" panose="020B0604020202020204" pitchFamily="34" charset="0"/>
              <a:buChar char="•"/>
            </a:pPr>
            <a:r>
              <a:rPr lang="da-DK" dirty="0"/>
              <a:t>Bidrag til at sætte UDL ind i konteksten ”at skabe deltagelsesmuligheder for alle børn”)</a:t>
            </a:r>
          </a:p>
          <a:p>
            <a:endParaRPr lang="da-DK" dirty="0"/>
          </a:p>
          <a:p>
            <a:r>
              <a:rPr lang="da-DK" b="1" dirty="0"/>
              <a:t>Forslag til facilitering</a:t>
            </a:r>
            <a:r>
              <a:rPr lang="da-DK" b="1" dirty="0">
                <a:solidFill>
                  <a:srgbClr val="FF0000"/>
                </a:solidFill>
              </a:rPr>
              <a:t>:</a:t>
            </a:r>
            <a:endParaRPr lang="da-DK" dirty="0">
              <a:solidFill>
                <a:srgbClr val="FF0000"/>
              </a:solidFill>
            </a:endParaRPr>
          </a:p>
          <a:p>
            <a:pPr marL="171450" indent="-171450">
              <a:buFont typeface="Arial" panose="020B0604020202020204" pitchFamily="34" charset="0"/>
              <a:buChar char="•"/>
            </a:pPr>
            <a:r>
              <a:rPr lang="da-DK" dirty="0">
                <a:solidFill>
                  <a:srgbClr val="FF0000"/>
                </a:solidFill>
                <a:highlight>
                  <a:srgbClr val="FFFF00"/>
                </a:highlight>
              </a:rPr>
              <a:t>Afspil uddrag af Podcasten POP (</a:t>
            </a:r>
            <a:r>
              <a:rPr lang="da-DK" b="1" dirty="0">
                <a:solidFill>
                  <a:srgbClr val="FF0000"/>
                </a:solidFill>
                <a:highlight>
                  <a:srgbClr val="FFFF00"/>
                </a:highlight>
              </a:rPr>
              <a:t>10:28-11:56</a:t>
            </a:r>
            <a:r>
              <a:rPr lang="da-DK" dirty="0">
                <a:solidFill>
                  <a:srgbClr val="FF0000"/>
                </a:solidFill>
                <a:highlight>
                  <a:srgbClr val="FFFF00"/>
                </a:highlight>
              </a:rPr>
              <a:t>) via linket</a:t>
            </a: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endParaRPr lang="da-DK" dirty="0"/>
          </a:p>
          <a:p>
            <a:r>
              <a:rPr lang="da-DK" b="1" dirty="0" err="1"/>
              <a:t>Talenoter</a:t>
            </a:r>
            <a:r>
              <a:rPr lang="da-DK" b="1" dirty="0"/>
              <a:t>:</a:t>
            </a:r>
          </a:p>
          <a:p>
            <a:r>
              <a:rPr lang="da-DK" b="1" dirty="0"/>
              <a:t>(Start med at afspille udklip af podcast via ikonet)</a:t>
            </a:r>
          </a:p>
          <a:p>
            <a:r>
              <a:rPr lang="da-DK" dirty="0"/>
              <a:t>At skabe lærings- og deltagelsesmuligheder for alle børn er en kompleks opgave – det ved I. </a:t>
            </a:r>
          </a:p>
          <a:p>
            <a:endParaRPr lang="da-DK" dirty="0"/>
          </a:p>
          <a:p>
            <a:r>
              <a:rPr lang="da-DK" dirty="0"/>
              <a:t>De forskere og forfattere, der har været med til at udbrede UDL i dansk kontekst har italesat, at inklusion og læring ofte diskuteres ”hver for sig eller ved siden af hinanden” - på hinandens bekostning. </a:t>
            </a:r>
          </a:p>
          <a:p>
            <a:endParaRPr lang="da-DK" dirty="0"/>
          </a:p>
          <a:p>
            <a:r>
              <a:rPr lang="da-DK" dirty="0"/>
              <a:t>Her er deres pointe, at UDL-rammen kan være med til </a:t>
            </a:r>
            <a:r>
              <a:rPr lang="da-DK" b="1" i="1" dirty="0"/>
              <a:t>at lyse på og aktivere den didaktiske dagsorden </a:t>
            </a:r>
            <a:r>
              <a:rPr lang="da-DK" i="0" dirty="0"/>
              <a:t>og </a:t>
            </a:r>
            <a:r>
              <a:rPr lang="da-DK" b="1" i="1" dirty="0"/>
              <a:t>forene de specialpædagogiske greb med de almenpædagogiske og didaktiske kompetencer</a:t>
            </a:r>
            <a:r>
              <a:rPr lang="da-DK" i="0" dirty="0"/>
              <a:t>, når der skal skabes </a:t>
            </a:r>
            <a:r>
              <a:rPr lang="da-DK" b="0" i="1" dirty="0"/>
              <a:t>flere veje til</a:t>
            </a:r>
            <a:r>
              <a:rPr lang="da-DK" b="1" i="0" dirty="0"/>
              <a:t>,</a:t>
            </a:r>
            <a:r>
              <a:rPr lang="da-DK" i="0" dirty="0"/>
              <a:t> at lige præcis ”eleverne i vores klasse” kan lære og deltage i den undervisning, der er planlagt.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UDL er ikke en metode </a:t>
            </a:r>
            <a:r>
              <a:rPr lang="da-DK" sz="1200" kern="1200" dirty="0">
                <a:solidFill>
                  <a:schemeClr val="tx1"/>
                </a:solidFill>
                <a:effectLst/>
                <a:latin typeface="+mn-lt"/>
                <a:ea typeface="+mn-ea"/>
                <a:cs typeface="+mn-cs"/>
              </a:rPr>
              <a:t>eller en manual, men en ramme, der tilbyder os, </a:t>
            </a:r>
            <a:r>
              <a:rPr lang="da-DK" sz="1200" i="1" kern="1200" dirty="0">
                <a:solidFill>
                  <a:schemeClr val="tx1"/>
                </a:solidFill>
                <a:effectLst/>
                <a:latin typeface="+mn-lt"/>
                <a:ea typeface="+mn-ea"/>
                <a:cs typeface="+mn-cs"/>
              </a:rPr>
              <a:t>at udvide vores didaktik og pædagogik og </a:t>
            </a:r>
            <a:r>
              <a:rPr lang="da-DK" sz="1200" b="1" i="1" kern="1200" dirty="0">
                <a:solidFill>
                  <a:schemeClr val="tx1"/>
                </a:solidFill>
                <a:effectLst/>
                <a:latin typeface="+mn-lt"/>
                <a:ea typeface="+mn-ea"/>
                <a:cs typeface="+mn-cs"/>
              </a:rPr>
              <a:t>guide os i arbejdet med fleksible læringsmiljøer. </a:t>
            </a:r>
            <a:r>
              <a:rPr lang="da-DK" sz="1200" b="0" i="0" kern="1200" dirty="0">
                <a:solidFill>
                  <a:schemeClr val="tx1"/>
                </a:solidFill>
                <a:effectLst/>
                <a:latin typeface="+mn-lt"/>
                <a:ea typeface="+mn-ea"/>
                <a:cs typeface="+mn-cs"/>
              </a:rPr>
              <a:t>I UDL er forståelsen, at vi skaber mulighed for deltagelse </a:t>
            </a:r>
            <a:r>
              <a:rPr lang="da-DK" sz="1200" b="0" i="1" kern="1200" dirty="0">
                <a:solidFill>
                  <a:schemeClr val="tx1"/>
                </a:solidFill>
                <a:effectLst/>
                <a:latin typeface="+mn-lt"/>
                <a:ea typeface="+mn-ea"/>
                <a:cs typeface="+mn-cs"/>
              </a:rPr>
              <a:t>gennem vores didaktik og gennem indretningen af vores læringsrum</a:t>
            </a:r>
            <a:r>
              <a:rPr lang="da-DK" sz="1200" b="0" i="0" kern="1200" dirty="0">
                <a:solidFill>
                  <a:schemeClr val="tx1"/>
                </a:solidFill>
                <a:effectLst/>
                <a:latin typeface="+mn-lt"/>
                <a:ea typeface="+mn-ea"/>
                <a:cs typeface="+mn-cs"/>
              </a:rPr>
              <a:t>.</a:t>
            </a:r>
            <a:endParaRPr lang="da-DK"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Det er ikke ”en ny løsning”, men en tilgang, hvor potentialet er i de fagprofessionelles kompetencer og i didaktikken.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Hvis man tænker didaktik - og </a:t>
            </a:r>
            <a:r>
              <a:rPr lang="da-DK" sz="1200" kern="1200" dirty="0" err="1">
                <a:solidFill>
                  <a:schemeClr val="tx1"/>
                </a:solidFill>
                <a:effectLst/>
                <a:latin typeface="+mn-lt"/>
                <a:ea typeface="+mn-ea"/>
                <a:cs typeface="+mn-cs"/>
              </a:rPr>
              <a:t>Hiim</a:t>
            </a:r>
            <a:r>
              <a:rPr lang="da-DK" sz="1200" kern="1200" dirty="0">
                <a:solidFill>
                  <a:schemeClr val="tx1"/>
                </a:solidFill>
                <a:effectLst/>
                <a:latin typeface="+mn-lt"/>
                <a:ea typeface="+mn-ea"/>
                <a:cs typeface="+mn-cs"/>
              </a:rPr>
              <a:t> og Hippes didaktiske relationsmodel - så har UDL meget fokus på </a:t>
            </a:r>
            <a:r>
              <a:rPr lang="da-DK" sz="1200" b="1" i="1" kern="1200" dirty="0">
                <a:solidFill>
                  <a:schemeClr val="tx1"/>
                </a:solidFill>
                <a:effectLst/>
                <a:latin typeface="+mn-lt"/>
                <a:ea typeface="+mn-ea"/>
                <a:cs typeface="+mn-cs"/>
              </a:rPr>
              <a:t>læreprocesser.</a:t>
            </a:r>
            <a:endParaRPr lang="da-DK" sz="1200" kern="1200" dirty="0">
              <a:solidFill>
                <a:schemeClr val="tx1"/>
              </a:solidFill>
              <a:effectLst/>
              <a:latin typeface="+mn-lt"/>
              <a:ea typeface="+mn-ea"/>
              <a:cs typeface="+mn-cs"/>
            </a:endParaRPr>
          </a:p>
          <a:p>
            <a:endParaRPr lang="da-DK" i="0" dirty="0"/>
          </a:p>
          <a:p>
            <a:endParaRPr lang="da-DK" i="0" dirty="0"/>
          </a:p>
          <a:p>
            <a:endParaRPr lang="da-DK" i="1" dirty="0"/>
          </a:p>
        </p:txBody>
      </p:sp>
      <p:sp>
        <p:nvSpPr>
          <p:cNvPr id="4" name="Pladsholder til slidenummer 3">
            <a:extLst>
              <a:ext uri="{FF2B5EF4-FFF2-40B4-BE49-F238E27FC236}">
                <a16:creationId xmlns:a16="http://schemas.microsoft.com/office/drawing/2014/main" id="{758E7B76-AFF3-86D3-37EA-59EBD15752F9}"/>
              </a:ext>
            </a:extLst>
          </p:cNvPr>
          <p:cNvSpPr>
            <a:spLocks noGrp="1"/>
          </p:cNvSpPr>
          <p:nvPr>
            <p:ph type="sldNum" sz="quarter" idx="5"/>
          </p:nvPr>
        </p:nvSpPr>
        <p:spPr/>
        <p:txBody>
          <a:bodyPr/>
          <a:lstStyle/>
          <a:p>
            <a:fld id="{BEB275AD-46A7-4D27-8D51-D17E92B6D94A}" type="slidenum">
              <a:rPr lang="da-DK" smtClean="0"/>
              <a:t>11</a:t>
            </a:fld>
            <a:endParaRPr lang="da-DK"/>
          </a:p>
        </p:txBody>
      </p:sp>
    </p:spTree>
    <p:extLst>
      <p:ext uri="{BB962C8B-B14F-4D97-AF65-F5344CB8AC3E}">
        <p14:creationId xmlns:p14="http://schemas.microsoft.com/office/powerpoint/2010/main" val="173915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CD9A-3622-D594-674A-591A349B3E1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0D73E5-7154-53BA-70D8-9778B32A63E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A2202E0-A164-74D2-B486-E2096F478F6A}"/>
              </a:ext>
            </a:extLst>
          </p:cNvPr>
          <p:cNvSpPr>
            <a:spLocks noGrp="1"/>
          </p:cNvSpPr>
          <p:nvPr>
            <p:ph type="body" idx="1"/>
          </p:nvPr>
        </p:nvSpPr>
        <p:spPr/>
        <p:txBody>
          <a:bodyPr/>
          <a:lstStyle/>
          <a:p>
            <a:r>
              <a:rPr lang="da-DK" b="1" dirty="0"/>
              <a:t>Formål med slide:</a:t>
            </a:r>
          </a:p>
          <a:p>
            <a:pPr marL="0" indent="0">
              <a:buFont typeface="Arial" panose="020B0604020202020204" pitchFamily="34" charset="0"/>
              <a:buNone/>
            </a:pPr>
            <a:r>
              <a:rPr lang="da-DK" b="0" dirty="0"/>
              <a:t>At introducere tre centrale begreber i UDL</a:t>
            </a:r>
          </a:p>
          <a:p>
            <a:pPr marL="0" indent="0">
              <a:buFont typeface="Arial" panose="020B0604020202020204" pitchFamily="34" charset="0"/>
              <a:buNone/>
            </a:pPr>
            <a:r>
              <a:rPr lang="da-DK" b="0" dirty="0"/>
              <a:t>At reflektere over begrebet ”læringsbarrierer” ift. forståelsen af egen praksis (eget børne- og læringssyn)</a:t>
            </a:r>
          </a:p>
          <a:p>
            <a:endParaRPr lang="da-DK" b="1" dirty="0"/>
          </a:p>
          <a:p>
            <a:r>
              <a:rPr lang="da-DK" b="1" dirty="0"/>
              <a:t>Forslag til facilitering</a:t>
            </a:r>
            <a:r>
              <a:rPr lang="da-DK" b="1" dirty="0">
                <a:solidFill>
                  <a:srgbClr val="FF0000"/>
                </a:solidFill>
              </a:rPr>
              <a:t>:</a:t>
            </a:r>
          </a:p>
          <a:p>
            <a:pPr marL="171450" indent="-171450">
              <a:buFont typeface="Arial" panose="020B0604020202020204" pitchFamily="34" charset="0"/>
              <a:buChar char="•"/>
            </a:pPr>
            <a:r>
              <a:rPr lang="da-DK" b="0" dirty="0">
                <a:solidFill>
                  <a:srgbClr val="FF0000"/>
                </a:solidFill>
              </a:rPr>
              <a:t>Introducer begreberne ud fra </a:t>
            </a:r>
            <a:r>
              <a:rPr lang="da-DK" b="0" dirty="0" err="1">
                <a:solidFill>
                  <a:srgbClr val="FF0000"/>
                </a:solidFill>
              </a:rPr>
              <a:t>talenoter</a:t>
            </a:r>
            <a:endParaRPr lang="da-DK"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pPr marL="171450" indent="-171450">
              <a:buFont typeface="Arial" panose="020B0604020202020204" pitchFamily="34" charset="0"/>
              <a:buChar char="•"/>
            </a:pPr>
            <a:endParaRPr lang="da-DK"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forståelsen af UDL er der nogle begreber, der står helt centralt.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Helt generelt kan det, som fagprofessionel, være godt ind imellem at stille sig selv spørgsmålet: ”Underviser jeg de elever </a:t>
            </a:r>
            <a:r>
              <a:rPr lang="da-DK" sz="1200" b="0" i="1" kern="1200" dirty="0">
                <a:solidFill>
                  <a:schemeClr val="tx1"/>
                </a:solidFill>
                <a:effectLst/>
                <a:latin typeface="+mn-lt"/>
                <a:ea typeface="+mn-ea"/>
                <a:cs typeface="+mn-cs"/>
              </a:rPr>
              <a:t>jeg ville ønske jeg havde </a:t>
            </a:r>
            <a:r>
              <a:rPr lang="da-DK" sz="1200" b="0" kern="1200" dirty="0">
                <a:solidFill>
                  <a:schemeClr val="tx1"/>
                </a:solidFill>
                <a:effectLst/>
                <a:latin typeface="+mn-lt"/>
                <a:ea typeface="+mn-ea"/>
                <a:cs typeface="+mn-cs"/>
              </a:rPr>
              <a:t>eller</a:t>
            </a:r>
            <a:r>
              <a:rPr lang="da-DK" sz="1200" b="0" i="1" kern="1200" dirty="0">
                <a:solidFill>
                  <a:schemeClr val="tx1"/>
                </a:solidFill>
                <a:effectLst/>
                <a:latin typeface="+mn-lt"/>
                <a:ea typeface="+mn-ea"/>
                <a:cs typeface="+mn-cs"/>
              </a:rPr>
              <a:t> de elever jeg har</a:t>
            </a:r>
            <a:r>
              <a:rPr lang="da-DK" sz="1200" b="0" kern="1200" dirty="0">
                <a:solidFill>
                  <a:schemeClr val="tx1"/>
                </a:solidFill>
                <a:effectLst/>
                <a:latin typeface="+mn-lt"/>
                <a:ea typeface="+mn-ea"/>
                <a:cs typeface="+mn-cs"/>
              </a:rPr>
              <a:t>” – så er man ligesom sporet ind på </a:t>
            </a:r>
            <a:r>
              <a:rPr lang="da-DK" sz="1200" b="1" i="1" kern="1200" dirty="0">
                <a:solidFill>
                  <a:schemeClr val="tx1"/>
                </a:solidFill>
                <a:effectLst/>
                <a:latin typeface="+mn-lt"/>
                <a:ea typeface="+mn-ea"/>
                <a:cs typeface="+mn-cs"/>
              </a:rPr>
              <a:t>elevperspektivet!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kern="1200" dirty="0">
                <a:solidFill>
                  <a:schemeClr val="tx1"/>
                </a:solidFill>
                <a:effectLst/>
                <a:latin typeface="+mn-lt"/>
                <a:ea typeface="+mn-ea"/>
                <a:cs typeface="+mn-cs"/>
              </a:rPr>
              <a:t>Elevperspektiver </a:t>
            </a:r>
            <a:r>
              <a:rPr lang="da-DK" sz="1200" b="0" i="0" kern="1200" dirty="0">
                <a:solidFill>
                  <a:schemeClr val="tx1"/>
                </a:solidFill>
                <a:effectLst/>
                <a:latin typeface="+mn-lt"/>
                <a:ea typeface="+mn-ea"/>
                <a:cs typeface="+mn-cs"/>
              </a:rPr>
              <a:t>handler i en UDL-optik om at være nysgerrig og lære elevernes forskellige behov, interesser og måder at lære på at kende - både for at motivere og engagere dem og for at kunne planlægge en undervisning, hvor de kan lære og deltage. Det handler altså om, hvordan vi giver </a:t>
            </a:r>
            <a:r>
              <a:rPr lang="da-DK" sz="1200" b="0" i="1" kern="1200" dirty="0">
                <a:solidFill>
                  <a:schemeClr val="tx1"/>
                </a:solidFill>
                <a:effectLst/>
                <a:latin typeface="+mn-lt"/>
                <a:ea typeface="+mn-ea"/>
                <a:cs typeface="+mn-cs"/>
              </a:rPr>
              <a:t>eleverne vi har </a:t>
            </a:r>
            <a:r>
              <a:rPr lang="da-DK" sz="1200" b="0" i="0" kern="1200" dirty="0">
                <a:solidFill>
                  <a:schemeClr val="tx1"/>
                </a:solidFill>
                <a:effectLst/>
                <a:latin typeface="+mn-lt"/>
                <a:ea typeface="+mn-ea"/>
                <a:cs typeface="+mn-cs"/>
              </a:rPr>
              <a:t>adgang til at lære og deltage.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Elever har tit gode bud på, hvordan de bedst lærer, hvis man spørger dem! Helt konkret handler det om at være nysgerrig på deres perspektiv ved fx at spørge dem : Hvad har jeg lært og hvordan har jeg lært det? Hvordan var det muligt for mig at lære det? Hvornår er jeg særligt motiveret i undervisningen? Hvorfor?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Hvis man kender elevernes læringsforudsætninger kan man lettere identificere og arbejde med at nedbryde</a:t>
            </a:r>
            <a:r>
              <a:rPr lang="da-DK" sz="1200" b="1" i="1" kern="1200" dirty="0">
                <a:solidFill>
                  <a:schemeClr val="tx1"/>
                </a:solidFill>
                <a:effectLst/>
                <a:latin typeface="+mn-lt"/>
                <a:ea typeface="+mn-ea"/>
                <a:cs typeface="+mn-cs"/>
              </a:rPr>
              <a:t> læringsbarrierer. Læringsbarrierer </a:t>
            </a:r>
            <a:r>
              <a:rPr lang="da-DK" sz="1200" b="0" i="0" kern="1200" dirty="0">
                <a:solidFill>
                  <a:schemeClr val="tx1"/>
                </a:solidFill>
                <a:effectLst/>
                <a:latin typeface="+mn-lt"/>
                <a:ea typeface="+mn-ea"/>
                <a:cs typeface="+mn-cs"/>
              </a:rPr>
              <a:t>er de elementer i undervisningen som forhindrer eleven i at lære det, der er målet. Man kan sige, at læringsbarrierer opstår i mødet mellem elevens forudsætninger og undervisningen. Så hvordan kan vi didaktisk møde de elever vi har? Hvad er det i undervisningens design, der forhindrer eleven i læring og deltagelse?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Når der er 26 elever med forskellige læringsforudsætninger og læringsbarrierer kan man komme det i møde ved at tilbyde </a:t>
            </a:r>
            <a:r>
              <a:rPr lang="da-DK" b="1" i="1" dirty="0"/>
              <a:t>valgmuligheder – </a:t>
            </a:r>
            <a:r>
              <a:rPr lang="da-DK" b="0" i="0" dirty="0"/>
              <a:t>det kommer vi tilbage til.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t>Lærere og pædagogers didaktiske eller pædagogiske overvejelser og valg kan enten være med til at skabe mulighed for læring eller at skabe læringsbarrierer.</a:t>
            </a:r>
            <a:endParaRPr lang="da-DK" i="1" dirty="0"/>
          </a:p>
          <a:p>
            <a:endParaRPr lang="da-DK" i="0" dirty="0"/>
          </a:p>
          <a:p>
            <a:endParaRPr lang="da-DK" sz="1200" b="0" i="1" u="none" strike="noStrike" kern="1200" baseline="0" dirty="0">
              <a:solidFill>
                <a:schemeClr val="tx1"/>
              </a:solidFill>
              <a:latin typeface="+mn-lt"/>
              <a:ea typeface="+mn-ea"/>
              <a:cs typeface="+mn-cs"/>
            </a:endParaRPr>
          </a:p>
          <a:p>
            <a:endParaRPr lang="da-DK" i="0" dirty="0"/>
          </a:p>
          <a:p>
            <a:endParaRPr lang="da-DK" i="1" dirty="0"/>
          </a:p>
        </p:txBody>
      </p:sp>
      <p:sp>
        <p:nvSpPr>
          <p:cNvPr id="4" name="Pladsholder til slidenummer 3">
            <a:extLst>
              <a:ext uri="{FF2B5EF4-FFF2-40B4-BE49-F238E27FC236}">
                <a16:creationId xmlns:a16="http://schemas.microsoft.com/office/drawing/2014/main" id="{1AAA2219-E023-A3E6-4EDF-A93CD354607C}"/>
              </a:ext>
            </a:extLst>
          </p:cNvPr>
          <p:cNvSpPr>
            <a:spLocks noGrp="1"/>
          </p:cNvSpPr>
          <p:nvPr>
            <p:ph type="sldNum" sz="quarter" idx="5"/>
          </p:nvPr>
        </p:nvSpPr>
        <p:spPr/>
        <p:txBody>
          <a:bodyPr/>
          <a:lstStyle/>
          <a:p>
            <a:fld id="{BEB275AD-46A7-4D27-8D51-D17E92B6D94A}" type="slidenum">
              <a:rPr lang="da-DK" smtClean="0"/>
              <a:t>12</a:t>
            </a:fld>
            <a:endParaRPr lang="da-DK"/>
          </a:p>
        </p:txBody>
      </p:sp>
    </p:spTree>
    <p:extLst>
      <p:ext uri="{BB962C8B-B14F-4D97-AF65-F5344CB8AC3E}">
        <p14:creationId xmlns:p14="http://schemas.microsoft.com/office/powerpoint/2010/main" val="270172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A1D52-094F-EF41-2E54-14BE4056FF1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9E66757-37FC-F5C2-ACE7-16BF3C97AD5A}"/>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3F0D547-D890-7927-7D8A-510A6C8F23BB}"/>
              </a:ext>
            </a:extLst>
          </p:cNvPr>
          <p:cNvSpPr>
            <a:spLocks noGrp="1"/>
          </p:cNvSpPr>
          <p:nvPr>
            <p:ph type="body" idx="1"/>
          </p:nvPr>
        </p:nvSpPr>
        <p:spPr/>
        <p:txBody>
          <a:bodyPr/>
          <a:lstStyle/>
          <a:p>
            <a:r>
              <a:rPr lang="da-DK" b="1" dirty="0"/>
              <a:t>Formål med slide:</a:t>
            </a:r>
            <a:endParaRPr lang="da-DK" b="0" dirty="0"/>
          </a:p>
          <a:p>
            <a:r>
              <a:rPr lang="da-DK" b="0" dirty="0"/>
              <a:t>At reflektere over begrebet ”læringsbarrierer” ift. forståelsen af egen praksis (eget børne- og læringssyn)</a:t>
            </a:r>
          </a:p>
          <a:p>
            <a:r>
              <a:rPr lang="da-DK" b="0" dirty="0"/>
              <a:t>At identificere nogle af de læringsbarrierer, der kan være i deltagernes egen praksis</a:t>
            </a:r>
          </a:p>
          <a:p>
            <a:endParaRPr lang="da-DK" b="1" dirty="0"/>
          </a:p>
          <a:p>
            <a:r>
              <a:rPr lang="da-DK" b="1" dirty="0"/>
              <a:t>Forslag til facilitering</a:t>
            </a:r>
            <a:r>
              <a:rPr lang="da-DK" b="1" dirty="0">
                <a:solidFill>
                  <a:srgbClr val="FF0000"/>
                </a:solidFill>
              </a:rPr>
              <a:t>:</a:t>
            </a:r>
          </a:p>
          <a:p>
            <a:pPr marL="171450" indent="-171450">
              <a:buFont typeface="Arial" panose="020B0604020202020204" pitchFamily="34" charset="0"/>
              <a:buChar char="•"/>
            </a:pPr>
            <a:r>
              <a:rPr lang="da-DK" dirty="0" err="1"/>
              <a:t>Talenoterne</a:t>
            </a:r>
            <a:r>
              <a:rPr lang="da-DK" dirty="0"/>
              <a:t> uddyber begrebet læringsbarrierer</a:t>
            </a:r>
          </a:p>
          <a:p>
            <a:pPr marL="171450" indent="-171450">
              <a:buFont typeface="Arial" panose="020B0604020202020204" pitchFamily="34" charset="0"/>
              <a:buChar char="•"/>
            </a:pPr>
            <a:r>
              <a:rPr lang="da-DK" dirty="0"/>
              <a:t>Læs evt. nogle af </a:t>
            </a:r>
            <a:r>
              <a:rPr lang="da-DK" dirty="0" err="1"/>
              <a:t>slidets</a:t>
            </a:r>
            <a:r>
              <a:rPr lang="da-DK" dirty="0"/>
              <a:t> eksempler på læringsbarrierer højt</a:t>
            </a:r>
          </a:p>
          <a:p>
            <a:pPr marL="171450" indent="-171450">
              <a:buFont typeface="Arial" panose="020B0604020202020204" pitchFamily="34" charset="0"/>
              <a:buChar char="•"/>
            </a:pPr>
            <a:r>
              <a:rPr lang="da-DK" b="0" dirty="0">
                <a:solidFill>
                  <a:srgbClr val="FF0000"/>
                </a:solidFill>
              </a:rPr>
              <a:t>Sæt refleksionsøvelsen i gang</a:t>
            </a:r>
          </a:p>
          <a:p>
            <a:pPr marL="171450" indent="-171450">
              <a:buFont typeface="Arial" panose="020B0604020202020204" pitchFamily="34" charset="0"/>
              <a:buChar char="•"/>
            </a:pPr>
            <a:r>
              <a:rPr lang="da-DK" b="0" dirty="0"/>
              <a:t>Lad evt. et par stykker fortælle, hvilke læringsbarrierer de har identificeret</a:t>
            </a:r>
          </a:p>
          <a:p>
            <a:pPr marL="171450" indent="-171450">
              <a:buFont typeface="Arial" panose="020B0604020202020204" pitchFamily="34" charset="0"/>
              <a:buChar char="•"/>
            </a:pPr>
            <a:r>
              <a:rPr lang="da-DK" dirty="0"/>
              <a:t>Spørg evt. om der er identificeret yderligere læringsbarrierer i samtalerne </a:t>
            </a:r>
          </a:p>
          <a:p>
            <a:endParaRPr lang="da-DK"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Læringsbarrierer kan have forskellig karakter. Nogle af dem kan være lettere at identificere end andre – og nogle af dem er vi måske mere vant til at tænke ind end andre? Mængden af nye ord eller fagbegreber kan være en læringsbarriere, ikke at have taletid kan være en læringsbarriere.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At gå på jagt efter læringsbarrierer og undersøge vores undervisning nysgerrigt er en del af at tænke ”</a:t>
            </a:r>
            <a:r>
              <a:rPr lang="da-DK" sz="1200" kern="1200" dirty="0" err="1">
                <a:solidFill>
                  <a:schemeClr val="tx1"/>
                </a:solidFill>
                <a:effectLst/>
                <a:latin typeface="+mn-lt"/>
                <a:ea typeface="+mn-ea"/>
                <a:cs typeface="+mn-cs"/>
              </a:rPr>
              <a:t>UDL’sk</a:t>
            </a:r>
            <a:r>
              <a:rPr lang="da-DK" sz="1200" kern="1200" dirty="0">
                <a:solidFill>
                  <a:schemeClr val="tx1"/>
                </a:solidFill>
                <a:effectLst/>
                <a:latin typeface="+mn-lt"/>
                <a:ea typeface="+mn-ea"/>
                <a:cs typeface="+mn-cs"/>
              </a:rPr>
              <a:t>”  </a:t>
            </a:r>
          </a:p>
          <a:p>
            <a:endParaRPr lang="da-DK" i="0" dirty="0"/>
          </a:p>
          <a:p>
            <a:endParaRPr lang="da-DK" i="0" dirty="0"/>
          </a:p>
          <a:p>
            <a:r>
              <a:rPr lang="da-DK" b="1" i="0" dirty="0"/>
              <a:t>Refleksionsøvelse: </a:t>
            </a:r>
          </a:p>
          <a:p>
            <a:r>
              <a:rPr lang="da-DK" i="0" dirty="0"/>
              <a:t>To og to: ”</a:t>
            </a:r>
            <a:r>
              <a:rPr lang="da-DK" sz="1200" b="0" i="1" u="none" strike="noStrike" kern="1200" baseline="0" dirty="0">
                <a:solidFill>
                  <a:schemeClr val="tx1"/>
                </a:solidFill>
                <a:latin typeface="+mn-lt"/>
                <a:ea typeface="+mn-ea"/>
                <a:cs typeface="+mn-cs"/>
              </a:rPr>
              <a:t>Tænk på en undervisningssituation, hvor en elev havde svært ved at deltage. </a:t>
            </a:r>
          </a:p>
          <a:p>
            <a:r>
              <a:rPr lang="da-DK" sz="1200" b="0" i="1" u="none" strike="noStrike" kern="1200" baseline="0" dirty="0">
                <a:solidFill>
                  <a:schemeClr val="tx1"/>
                </a:solidFill>
                <a:latin typeface="+mn-lt"/>
                <a:ea typeface="+mn-ea"/>
                <a:cs typeface="+mn-cs"/>
              </a:rPr>
              <a:t>Hvilke barrierer i undervisningen gjorde det svært for eleven at deltage?</a:t>
            </a:r>
          </a:p>
          <a:p>
            <a:endParaRPr lang="da-DK" i="1" dirty="0"/>
          </a:p>
        </p:txBody>
      </p:sp>
      <p:sp>
        <p:nvSpPr>
          <p:cNvPr id="4" name="Pladsholder til slidenummer 3">
            <a:extLst>
              <a:ext uri="{FF2B5EF4-FFF2-40B4-BE49-F238E27FC236}">
                <a16:creationId xmlns:a16="http://schemas.microsoft.com/office/drawing/2014/main" id="{9E0E965B-6723-167D-77AB-DB730A63DEE8}"/>
              </a:ext>
            </a:extLst>
          </p:cNvPr>
          <p:cNvSpPr>
            <a:spLocks noGrp="1"/>
          </p:cNvSpPr>
          <p:nvPr>
            <p:ph type="sldNum" sz="quarter" idx="5"/>
          </p:nvPr>
        </p:nvSpPr>
        <p:spPr/>
        <p:txBody>
          <a:bodyPr/>
          <a:lstStyle/>
          <a:p>
            <a:fld id="{BEB275AD-46A7-4D27-8D51-D17E92B6D94A}" type="slidenum">
              <a:rPr lang="da-DK" smtClean="0"/>
              <a:t>13</a:t>
            </a:fld>
            <a:endParaRPr lang="da-DK"/>
          </a:p>
        </p:txBody>
      </p:sp>
    </p:spTree>
    <p:extLst>
      <p:ext uri="{BB962C8B-B14F-4D97-AF65-F5344CB8AC3E}">
        <p14:creationId xmlns:p14="http://schemas.microsoft.com/office/powerpoint/2010/main" val="207071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D1DE0-545F-EC19-236D-5EE602C6A74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7CACC98-79A5-9467-E5C5-E008C2DC4B2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BDC9FD3-D7F3-C359-477A-AA6A2F928918}"/>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At præsentere de (3) overordnede principper i UDL</a:t>
            </a:r>
          </a:p>
          <a:p>
            <a:endParaRPr lang="da-DK" b="0" dirty="0"/>
          </a:p>
          <a:p>
            <a:r>
              <a:rPr lang="da-DK" b="1" dirty="0"/>
              <a:t>Forslag til facilitering:</a:t>
            </a:r>
          </a:p>
          <a:p>
            <a:pPr marL="171450" indent="-171450">
              <a:buFont typeface="Arial" panose="020B0604020202020204" pitchFamily="34" charset="0"/>
              <a:buChar char="•"/>
            </a:pPr>
            <a:r>
              <a:rPr lang="da-DK" dirty="0" err="1"/>
              <a:t>Slidet</a:t>
            </a:r>
            <a:r>
              <a:rPr lang="da-DK" dirty="0"/>
              <a:t> gennemgås ved, at de 3 principper præsenteres ud fra de uddybende </a:t>
            </a:r>
            <a:r>
              <a:rPr lang="da-DK" dirty="0" err="1"/>
              <a:t>talenoter</a:t>
            </a:r>
            <a:r>
              <a:rPr lang="da-DK" dirty="0"/>
              <a:t>, der passer til hvert princip.</a:t>
            </a:r>
          </a:p>
          <a:p>
            <a:pPr marL="171450" indent="-171450">
              <a:buFont typeface="Arial" panose="020B0604020202020204" pitchFamily="34" charset="0"/>
              <a:buChar char="•"/>
            </a:pPr>
            <a:r>
              <a:rPr lang="da-DK" dirty="0"/>
              <a:t>(Til de interesserede er der i litteraturlisten et link, hvis man gerne vil dykke mere ned i UDL-rammen – man kan vælge at fortælle om det ud fra </a:t>
            </a:r>
            <a:r>
              <a:rPr lang="da-DK" dirty="0" err="1"/>
              <a:t>talenoter</a:t>
            </a:r>
            <a:r>
              <a:rPr lang="da-DK" dirty="0"/>
              <a:t> i parentes eller det kan være valgfrit at gå på opdagelse senere)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det angivet, hvornår man kan pege på hver kolonne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endParaRPr lang="da-DK"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Helt overordnet er UDL en didaktisk ramme, der handler om, hvordan vi kan arbejde med elevernes </a:t>
            </a:r>
            <a:r>
              <a:rPr lang="da-DK" i="0" dirty="0"/>
              <a:t>forskellige læreprocesser i fællesskabet</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er 3 overordnede principper, der handler om, at skabe </a:t>
            </a:r>
            <a:r>
              <a:rPr lang="da-DK" b="1" i="1" dirty="0"/>
              <a:t>engagement (læringens hvorfor), flere veje til indtryk (læringens hvad) og flere veje til udtryk (læringens hvordan). </a:t>
            </a:r>
            <a:r>
              <a:rPr lang="da-DK" dirty="0"/>
              <a:t>De tre principper er altså tæt forbundet med valgmuligheder - og elevperspektiver og læringsbarrierer.</a:t>
            </a: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(Peg på den grønne kolonne): </a:t>
            </a:r>
            <a:r>
              <a:rPr lang="da-DK" b="1" i="1" dirty="0"/>
              <a:t>Engagement</a:t>
            </a:r>
            <a:r>
              <a:rPr lang="da-DK" dirty="0"/>
              <a:t> og motivation er et godt fundament!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Elevernes læringsforudsætninger og måder at lære på er forskellige. I en UDL-optik ville man som sagt lære dem at kende ved at undersøge og derefter inddrage elevernes perspektiver i planlægningen af undervisningen. </a:t>
            </a:r>
            <a:endParaRPr lang="da-DK" sz="1200" b="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Forskellige veje til engagement og læring kræver, at man tydeliggør målet med undervisningen og at målet er relevant for eleverne. Og så kræver det, at der er valgmuligheder, hvor eleverne kan vælge mellem forskellige måder at arbejde eller samarbejde på, når de skal nå målet.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(Peg på den lilla kolonne): </a:t>
            </a:r>
            <a:r>
              <a:rPr lang="da-DK" sz="1200" b="1" i="1" dirty="0">
                <a:solidFill>
                  <a:srgbClr val="375D6A"/>
                </a:solidFill>
              </a:rPr>
              <a:t>Flere veje til indtryk  – </a:t>
            </a:r>
            <a:r>
              <a:rPr lang="da-DK" sz="1200" b="0" i="0" dirty="0">
                <a:solidFill>
                  <a:srgbClr val="375D6A"/>
                </a:solidFill>
              </a:rPr>
              <a:t>altså </a:t>
            </a:r>
            <a:r>
              <a:rPr lang="da-DK" sz="1200" b="0" i="1" dirty="0">
                <a:solidFill>
                  <a:srgbClr val="375D6A"/>
                </a:solidFill>
              </a:rPr>
              <a:t>flere muligheder for at tilgå og forstå indholdet </a:t>
            </a:r>
            <a:r>
              <a:rPr lang="da-DK" sz="1200" b="0" i="0" dirty="0">
                <a:solidFill>
                  <a:srgbClr val="375D6A"/>
                </a:solidFill>
              </a:rPr>
              <a:t>i undervisningen. Det handler om ”at åbne stoffet” for eleverne.</a:t>
            </a:r>
            <a:endParaRPr lang="da-DK" sz="1200" b="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Tal og bogstaver er abstrakte og kan være svære at begribe! Jo flere muligheder for indtryk eller måder at arbejde med indtryk på, jo større adgang til det, der skal læres.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Vi kan tænke i: konkrete materialer, sanser: at se, høre, føle, smage…, forskellige muligheder for, hvordan trykte tekster, billeder og diagrammer præsenteres eller gøres tilgængelige.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Man kan overveje, hvilke læringsbarrierer, der kan reduceres gennem forskellige ”indtryks-former”?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(Peg på den blå kolonne): </a:t>
            </a:r>
            <a:r>
              <a:rPr lang="da-DK" sz="1200" b="1" i="1" dirty="0">
                <a:solidFill>
                  <a:srgbClr val="375D6A"/>
                </a:solidFill>
              </a:rPr>
              <a:t>Flere veje til udtryk </a:t>
            </a:r>
            <a:r>
              <a:rPr lang="da-DK" sz="1200" b="0" i="0" dirty="0">
                <a:solidFill>
                  <a:srgbClr val="375D6A"/>
                </a:solidFill>
              </a:rPr>
              <a:t>handler om </a:t>
            </a:r>
            <a:r>
              <a:rPr lang="da-DK" sz="1200" dirty="0">
                <a:solidFill>
                  <a:srgbClr val="375D6A"/>
                </a:solidFill>
              </a:rPr>
              <a:t>elevernes </a:t>
            </a:r>
            <a:r>
              <a:rPr lang="da-DK" sz="1200" i="1" dirty="0">
                <a:solidFill>
                  <a:srgbClr val="375D6A"/>
                </a:solidFill>
              </a:rPr>
              <a:t>mulighed for ”at bearbejde og omsætte stoffet” </a:t>
            </a:r>
            <a:r>
              <a:rPr lang="da-DK" sz="1200" dirty="0">
                <a:solidFill>
                  <a:srgbClr val="375D6A"/>
                </a:solidFill>
              </a:rPr>
              <a:t>og </a:t>
            </a:r>
            <a:r>
              <a:rPr lang="da-DK" sz="1200" i="1" dirty="0">
                <a:solidFill>
                  <a:srgbClr val="375D6A"/>
                </a:solidFill>
              </a:rPr>
              <a:t>forskellige muligheder for at vise, hvad man kan eller hvad man har lært</a:t>
            </a:r>
            <a:r>
              <a:rPr lang="da-DK" sz="1200" dirty="0">
                <a:solidFill>
                  <a:srgbClr val="375D6A"/>
                </a:solidFill>
              </a:rPr>
              <a:t>. I stedet for samme udtryk – </a:t>
            </a:r>
            <a:r>
              <a:rPr lang="da-DK" sz="1200" dirty="0" err="1">
                <a:solidFill>
                  <a:srgbClr val="375D6A"/>
                </a:solidFill>
              </a:rPr>
              <a:t>f.eks</a:t>
            </a:r>
            <a:r>
              <a:rPr lang="da-DK" sz="1200" dirty="0">
                <a:solidFill>
                  <a:srgbClr val="375D6A"/>
                </a:solidFill>
              </a:rPr>
              <a:t> ”papir og blyant-opgaver” – kan vi tænke i konkrete materialer og forskellige muligheder for medier eller værktøjer.  Og vi kan tænke i fx tjeklister, der kan støtte eleverne i deres læreproces. Det kan være, at aflevering af en video med en forklaring af en model, man selv har lavet er lige så god som en skriftlig opgave. Valgmuligheder kan altså også skabes gennem flere veje til udtryk.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De øverste spørgsmål i skemaet er overordnede spørgsmål, man kan stille sig selv, når man planlægger sin undervisning og de forskellige veje eleverne kan vælge for at nå målet. Spørgsmålene i kursiv er spørgsmål, der undersøger elevperspektivet.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(Hvis man vil vide mere, kan man </a:t>
            </a:r>
            <a:r>
              <a:rPr lang="da-DK" sz="1200">
                <a:solidFill>
                  <a:srgbClr val="375D6A"/>
                </a:solidFill>
              </a:rPr>
              <a:t>i CAST-linket i litteraturlisten </a:t>
            </a:r>
            <a:r>
              <a:rPr lang="da-DK" sz="1200" dirty="0">
                <a:solidFill>
                  <a:srgbClr val="375D6A"/>
                </a:solidFill>
              </a:rPr>
              <a:t>folde hele UDL-rammen ud og dykke mere ned i de tre principper. Rammen guider i arbejdet med: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dirty="0">
                <a:solidFill>
                  <a:srgbClr val="375D6A"/>
                </a:solidFill>
              </a:rPr>
              <a:t>Hvordan den </a:t>
            </a:r>
            <a:r>
              <a:rPr lang="da-DK" sz="1200" dirty="0" err="1">
                <a:solidFill>
                  <a:srgbClr val="375D6A"/>
                </a:solidFill>
              </a:rPr>
              <a:t>fagprofesionelle</a:t>
            </a:r>
            <a:r>
              <a:rPr lang="da-DK" sz="1200" dirty="0">
                <a:solidFill>
                  <a:srgbClr val="375D6A"/>
                </a:solidFill>
              </a:rPr>
              <a:t> understøtter elevernes muligheder for </a:t>
            </a:r>
            <a:r>
              <a:rPr lang="da-DK" sz="1200" b="1" dirty="0">
                <a:solidFill>
                  <a:srgbClr val="375D6A"/>
                </a:solidFill>
              </a:rPr>
              <a:t>adgang </a:t>
            </a:r>
            <a:r>
              <a:rPr lang="da-DK" sz="1200" b="0" dirty="0">
                <a:solidFill>
                  <a:srgbClr val="375D6A"/>
                </a:solidFill>
              </a:rPr>
              <a:t>til undervisningens </a:t>
            </a:r>
            <a:r>
              <a:rPr lang="da-DK" sz="1200" b="0" i="1" dirty="0">
                <a:solidFill>
                  <a:srgbClr val="375D6A"/>
                </a:solidFill>
              </a:rPr>
              <a:t>hvorfor, hvad og hvordan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dirty="0">
                <a:solidFill>
                  <a:srgbClr val="375D6A"/>
                </a:solidFill>
              </a:rPr>
              <a:t>Hvilke centrale temaer, der er i fokus, når læringens </a:t>
            </a:r>
            <a:r>
              <a:rPr lang="da-DK" sz="1200" b="0" i="1" dirty="0">
                <a:solidFill>
                  <a:srgbClr val="375D6A"/>
                </a:solidFill>
              </a:rPr>
              <a:t>hvorfor, hvad og hvordan</a:t>
            </a:r>
            <a:r>
              <a:rPr lang="da-DK" sz="1200" b="0" dirty="0">
                <a:solidFill>
                  <a:srgbClr val="375D6A"/>
                </a:solidFill>
              </a:rPr>
              <a:t> skal </a:t>
            </a:r>
            <a:r>
              <a:rPr lang="da-DK" sz="1200" b="1" dirty="0">
                <a:solidFill>
                  <a:srgbClr val="375D6A"/>
                </a:solidFill>
              </a:rPr>
              <a:t>opbygges og understøttes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dirty="0">
                <a:solidFill>
                  <a:srgbClr val="375D6A"/>
                </a:solidFill>
              </a:rPr>
              <a:t>Hvilke </a:t>
            </a:r>
            <a:r>
              <a:rPr lang="da-DK" sz="1200" b="1" dirty="0">
                <a:solidFill>
                  <a:srgbClr val="375D6A"/>
                </a:solidFill>
              </a:rPr>
              <a:t>kompetencer, </a:t>
            </a:r>
            <a:r>
              <a:rPr lang="da-DK" sz="1200" b="0" dirty="0">
                <a:solidFill>
                  <a:srgbClr val="375D6A"/>
                </a:solidFill>
              </a:rPr>
              <a:t>der er i fokus, når læringens </a:t>
            </a:r>
            <a:r>
              <a:rPr lang="da-DK" sz="1200" b="0" i="1" dirty="0">
                <a:solidFill>
                  <a:srgbClr val="375D6A"/>
                </a:solidFill>
              </a:rPr>
              <a:t>hvorfor, hvad og hvordan </a:t>
            </a:r>
            <a:r>
              <a:rPr lang="da-DK" sz="1200" b="0" dirty="0">
                <a:solidFill>
                  <a:srgbClr val="375D6A"/>
                </a:solidFill>
              </a:rPr>
              <a:t>skal blive en mere naturlig del af ens egen læreproces)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i="1" dirty="0"/>
          </a:p>
        </p:txBody>
      </p:sp>
      <p:sp>
        <p:nvSpPr>
          <p:cNvPr id="4" name="Pladsholder til slidenummer 3">
            <a:extLst>
              <a:ext uri="{FF2B5EF4-FFF2-40B4-BE49-F238E27FC236}">
                <a16:creationId xmlns:a16="http://schemas.microsoft.com/office/drawing/2014/main" id="{0E87C3C9-6DB8-1837-76BB-7EAAACE070E9}"/>
              </a:ext>
            </a:extLst>
          </p:cNvPr>
          <p:cNvSpPr>
            <a:spLocks noGrp="1"/>
          </p:cNvSpPr>
          <p:nvPr>
            <p:ph type="sldNum" sz="quarter" idx="5"/>
          </p:nvPr>
        </p:nvSpPr>
        <p:spPr/>
        <p:txBody>
          <a:bodyPr/>
          <a:lstStyle/>
          <a:p>
            <a:fld id="{BEB275AD-46A7-4D27-8D51-D17E92B6D94A}" type="slidenum">
              <a:rPr lang="da-DK" smtClean="0"/>
              <a:t>14</a:t>
            </a:fld>
            <a:endParaRPr lang="da-DK"/>
          </a:p>
        </p:txBody>
      </p:sp>
    </p:spTree>
    <p:extLst>
      <p:ext uri="{BB962C8B-B14F-4D97-AF65-F5344CB8AC3E}">
        <p14:creationId xmlns:p14="http://schemas.microsoft.com/office/powerpoint/2010/main" val="1301652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218BE-468C-D1F2-CD10-2448C98D7BA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7A5193E-318B-73B6-D8AF-CB2A6D5586D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EB6BD876-A369-554B-6B76-4C9DC68F1380}"/>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At præsentere UDL-rammen gennem et praksis-eksempel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b="1" dirty="0"/>
              <a:t>Forslag til facilitering:</a:t>
            </a:r>
          </a:p>
          <a:p>
            <a:pPr marL="171450" indent="-171450">
              <a:buFont typeface="Arial" panose="020B0604020202020204" pitchFamily="34" charset="0"/>
              <a:buChar char="•"/>
            </a:pPr>
            <a:r>
              <a:rPr lang="da-DK" dirty="0"/>
              <a:t>Gennemgå </a:t>
            </a:r>
            <a:r>
              <a:rPr lang="da-DK" dirty="0" err="1"/>
              <a:t>slidet</a:t>
            </a:r>
            <a:r>
              <a:rPr lang="da-DK" dirty="0"/>
              <a:t> ud fra </a:t>
            </a:r>
            <a:r>
              <a:rPr lang="da-DK" dirty="0" err="1"/>
              <a:t>talenoterne</a:t>
            </a: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dirty="0"/>
              <a:t>Lærercitatet (nederst) læses op i sin fulde længde – det bliver også overgangen til medarbejdernes egen refleksion på næste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1" dirty="0"/>
          </a:p>
          <a:p>
            <a:r>
              <a:rPr lang="da-DK" b="1" dirty="0"/>
              <a:t>Talenoter:</a:t>
            </a:r>
          </a:p>
          <a:p>
            <a:r>
              <a:rPr lang="da-DK" b="0" dirty="0"/>
              <a:t>Nu skal vi se på et praksiseksempel. Faget er dansk, vi er på det tidlige mellemtrin og målet er, at eleverne skal: </a:t>
            </a:r>
            <a:r>
              <a:rPr lang="da-DK" sz="1200" b="1" i="1" dirty="0"/>
              <a:t>Vide hvad en personkarakteristik er</a:t>
            </a:r>
            <a:r>
              <a:rPr lang="da-DK" sz="1200" dirty="0"/>
              <a:t>, </a:t>
            </a:r>
            <a:r>
              <a:rPr lang="da-DK" sz="1200" b="1" i="1" dirty="0"/>
              <a:t>kende forskel på ydre og indre personkarakteristik og lave en personkarakteristik. </a:t>
            </a:r>
          </a:p>
          <a:p>
            <a:endParaRPr lang="da-DK" sz="1200" b="1" i="1" dirty="0"/>
          </a:p>
          <a:p>
            <a:r>
              <a:rPr lang="da-DK" sz="1200" b="0" i="0" dirty="0"/>
              <a:t>Læreren ved, at en læringsbarriere for en del af klassens elever er, </a:t>
            </a:r>
            <a:r>
              <a:rPr lang="da-DK" sz="1200" b="0" i="1" dirty="0"/>
              <a:t>”hvis de ikke kan se, hvad det kan bruges til”</a:t>
            </a:r>
            <a:r>
              <a:rPr lang="da-DK" sz="1200" b="0" i="0" dirty="0"/>
              <a:t> og også, at det er svært for flere at lytte for længe, før de selv skal i gang. Og så ved hun, at </a:t>
            </a:r>
            <a:r>
              <a:rPr lang="da-DK" sz="1200" b="1" i="1" dirty="0"/>
              <a:t>leg eller en ”lav indstigning”</a:t>
            </a:r>
            <a:r>
              <a:rPr lang="da-DK" sz="1200" b="0" i="0" dirty="0"/>
              <a:t>, hvor alle kan være med motiverer. Før målet præsenteres starter klassen med en leg, hvor eleverne i små grupper beskriver en person, som de andre i gruppen skal gætte hvem er. Derefter afspiller læreren en efterlysning og læser en bid af en jobansøgning, hvor en ansøger beskriver sig selv og sine kvaliteter.  Eleverne bliver bedt om at overveje ligheder og forskelle i personbeskrivelserne og hvad formålet med beskrivelserne var? Det fører til en kort klassesamtale, hvor der samles op på, hvad grupperne har talt om og hvornår noget er en ydre og en indre karakteristik.</a:t>
            </a:r>
          </a:p>
          <a:p>
            <a:endParaRPr lang="da-DK" sz="1200" b="0" i="0" dirty="0"/>
          </a:p>
          <a:p>
            <a:r>
              <a:rPr lang="da-DK" sz="1200" b="0" i="0" dirty="0"/>
              <a:t>Eleverne præsenteres for målet og så skal de i gang. De kan vælge mellem flere veje til indtryk: </a:t>
            </a:r>
            <a:r>
              <a:rPr lang="da-DK" sz="1200" b="1" i="1" dirty="0"/>
              <a:t>at læse novellen selv</a:t>
            </a:r>
            <a:r>
              <a:rPr lang="da-DK" sz="1200" b="1" i="0" dirty="0"/>
              <a:t>, </a:t>
            </a:r>
            <a:r>
              <a:rPr lang="da-DK" sz="1200" b="1" i="1" dirty="0"/>
              <a:t>at lytte til novellen eller at læse den sammen i en gruppe.</a:t>
            </a:r>
          </a:p>
          <a:p>
            <a:endParaRPr lang="da-DK" sz="1200" b="1" i="1" dirty="0"/>
          </a:p>
          <a:p>
            <a:r>
              <a:rPr lang="da-DK" sz="1200" b="0" i="0" dirty="0"/>
              <a:t>Og da de skal lave en personkarakteristik kan de vælge </a:t>
            </a:r>
            <a:r>
              <a:rPr lang="da-DK" sz="1200" b="1" i="1" dirty="0"/>
              <a:t>at skrive den, at indtale den eller at lave PowerPoint med en præsentation.</a:t>
            </a:r>
          </a:p>
          <a:p>
            <a:endParaRPr lang="da-DK" sz="1200" b="1" i="1" dirty="0"/>
          </a:p>
          <a:p>
            <a:r>
              <a:rPr lang="da-DK" sz="1200" b="0" i="0" dirty="0"/>
              <a:t>Ud over det man lige kan se i eksemplet ved læreren, ud fra sin indsigt i elevperspektiver og læringsbarrierer, at adgangen til novellen kan styrkes ved, at der i klassen hænger ordforklaringer eller billeder, der illustrerer nogle centrale ord eller ved at eleverne kan vælge mellem forskellige strategier til at fastholde oplysninger (overstregning, notatark med ydre/indre, en tegning af en person, en plakat med lytteformål). Hun gør sig altså nogle tanker om, hvordan hun kan støtte og </a:t>
            </a:r>
            <a:r>
              <a:rPr lang="da-DK" sz="1200" b="0" i="0" dirty="0" err="1"/>
              <a:t>stilladsere</a:t>
            </a:r>
            <a:r>
              <a:rPr lang="da-DK" sz="1200" b="0" i="0" dirty="0"/>
              <a:t> alle elever.  </a:t>
            </a:r>
          </a:p>
          <a:p>
            <a:endParaRPr lang="da-DK" sz="1200" b="1" i="1" dirty="0"/>
          </a:p>
          <a:p>
            <a:r>
              <a:rPr lang="da-DK" sz="1200" dirty="0">
                <a:solidFill>
                  <a:srgbClr val="375D6A"/>
                </a:solidFill>
              </a:rPr>
              <a:t>En lærer, der har kastet sig ud i at afprøve UDL, har fortalt: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375D6A"/>
                </a:solidFill>
              </a:rPr>
              <a:t>”Når jeg normalt laver undervisning, så laver jeg et hovedforløb og x antal sideforløb - eller en hel masse særaftaler med forskellige elever, for at de kan være med. Med UDL prøver jeg - og jeg siger PRØVER jeg - at tænke forskellige muligheder ind fra start, når jeg planlægger. Altså jeg overvejer, hvordan forskellige læreprocesser kan føre frem til målet - og så er det eleverne, der vælger. Det betyder også, at man ikke er den elev, der har en aftale om at gøre noget andet end de andre - man er bare en elev, der vælger.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375D6A"/>
                </a:solidFill>
              </a:rPr>
              <a:t>Det lyder let, men det er det ikke altid i praksis! Det er jo ikke bare at kaste 3 valgmuligheder på bordet. De skal passe til eleverne og eleverne skal kunne nå målet. Jeg kan fx godt tage mig selv i at tænke, at én af vejene er den bedste. Men spørgsmålet er, om det er vane eller om det er fordi JEG lærer bedst på den måde? Jeg ved i hvert fald, at hvis jeg er på et kursus, hvor jeg skal bygge en atommodel i Lego, så ville jeg nok hellere have beskrevet den med ord, men jeg kan jo se, at andre har det anderledes. Jeg kan også se, at når vi planlægger undervisning sammen, så får vi øje på forskellige læringsbarrierer og forskellige veje til indtryk og udtryk. Det handler måske om, at vi selv lærer forskelligt eller er vant til at undervise forskelligt?  Det der med at være nysgerrig i forhold til barrierer og veje er nok det jeg godt kan li’ ved UDL”</a:t>
            </a:r>
            <a:endParaRPr lang="da-DK" sz="1200" dirty="0">
              <a:solidFill>
                <a:srgbClr val="375D6A"/>
              </a:solidFill>
            </a:endParaRPr>
          </a:p>
          <a:p>
            <a:endParaRPr lang="da-DK" b="1" dirty="0"/>
          </a:p>
          <a:p>
            <a:endParaRPr lang="da-DK" i="1" dirty="0"/>
          </a:p>
        </p:txBody>
      </p:sp>
      <p:sp>
        <p:nvSpPr>
          <p:cNvPr id="4" name="Pladsholder til slidenummer 3">
            <a:extLst>
              <a:ext uri="{FF2B5EF4-FFF2-40B4-BE49-F238E27FC236}">
                <a16:creationId xmlns:a16="http://schemas.microsoft.com/office/drawing/2014/main" id="{B1D3E951-25D5-4180-30ED-BDE9C253E36A}"/>
              </a:ext>
            </a:extLst>
          </p:cNvPr>
          <p:cNvSpPr>
            <a:spLocks noGrp="1"/>
          </p:cNvSpPr>
          <p:nvPr>
            <p:ph type="sldNum" sz="quarter" idx="5"/>
          </p:nvPr>
        </p:nvSpPr>
        <p:spPr/>
        <p:txBody>
          <a:bodyPr/>
          <a:lstStyle/>
          <a:p>
            <a:fld id="{BEB275AD-46A7-4D27-8D51-D17E92B6D94A}" type="slidenum">
              <a:rPr lang="da-DK" smtClean="0"/>
              <a:t>15</a:t>
            </a:fld>
            <a:endParaRPr lang="da-DK"/>
          </a:p>
        </p:txBody>
      </p:sp>
    </p:spTree>
    <p:extLst>
      <p:ext uri="{BB962C8B-B14F-4D97-AF65-F5344CB8AC3E}">
        <p14:creationId xmlns:p14="http://schemas.microsoft.com/office/powerpoint/2010/main" val="711427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F6AD-E102-0DB4-51DA-986D2C38553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86D0943-0BFE-A397-24D1-F960FD6EBB09}"/>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06FF4629-C07C-62A4-E4A2-1D17DC1BA4F0}"/>
              </a:ext>
            </a:extLst>
          </p:cNvPr>
          <p:cNvSpPr>
            <a:spLocks noGrp="1"/>
          </p:cNvSpPr>
          <p:nvPr>
            <p:ph type="body" idx="1"/>
          </p:nvPr>
        </p:nvSpPr>
        <p:spPr/>
        <p:txBody>
          <a:bodyPr/>
          <a:lstStyle/>
          <a:p>
            <a:r>
              <a:rPr lang="da-DK" b="1" dirty="0"/>
              <a:t>Formål med slide:</a:t>
            </a:r>
          </a:p>
          <a:p>
            <a:r>
              <a:rPr lang="da-DK" dirty="0"/>
              <a:t>At deltagerne skal reflektere over koblingen mellem metodens teoretiske ståsted og egen praksis.</a:t>
            </a:r>
          </a:p>
          <a:p>
            <a:r>
              <a:rPr lang="da-DK" dirty="0"/>
              <a:t>Refleksionerne over koblingen mellem teori og praksis kan ledelse/vejledere eventuelt bruge løbende som ledetråde i deres lærende samtaler med medarbejderne gennem praksisudviklingen.</a:t>
            </a:r>
          </a:p>
          <a:p>
            <a:endParaRPr lang="da-DK" b="1" dirty="0"/>
          </a:p>
          <a:p>
            <a:r>
              <a:rPr lang="da-DK" b="1" dirty="0"/>
              <a:t>Forslag til facilitering:</a:t>
            </a:r>
          </a:p>
          <a:p>
            <a:r>
              <a:rPr lang="da-DK" b="1" dirty="0"/>
              <a:t>Forslag 1: </a:t>
            </a:r>
          </a:p>
          <a:p>
            <a:pPr marL="0" indent="0">
              <a:buFont typeface="Arial" panose="020B0604020202020204" pitchFamily="34" charset="0"/>
              <a:buNone/>
            </a:pPr>
            <a:r>
              <a:rPr lang="da-DK" dirty="0"/>
              <a:t>Hav en </a:t>
            </a:r>
            <a:r>
              <a:rPr lang="da-DK" dirty="0" err="1"/>
              <a:t>flip-over</a:t>
            </a:r>
            <a:r>
              <a:rPr lang="da-DK" dirty="0"/>
              <a:t> med hvert refleksionsspørgsmål skrevet på hver sin side klar på forhånd. </a:t>
            </a:r>
          </a:p>
          <a:p>
            <a:pPr marL="0" indent="0">
              <a:buFont typeface="Arial" panose="020B0604020202020204" pitchFamily="34" charset="0"/>
              <a:buNone/>
            </a:pPr>
            <a:r>
              <a:rPr lang="da-DK" dirty="0"/>
              <a:t>1: </a:t>
            </a:r>
          </a:p>
          <a:p>
            <a:pPr marL="171450" indent="-171450">
              <a:buFont typeface="Arial" panose="020B0604020202020204" pitchFamily="34" charset="0"/>
              <a:buChar char="•"/>
            </a:pPr>
            <a:r>
              <a:rPr lang="da-DK" dirty="0"/>
              <a:t>Deltagerne går sammen tre og tre - eventuelt inden for deres afdelinger i indskoling, mellemtrin, udskoling, special og diskuterer refleksionsspørgsmålene. De skal på forhånd have at vide, at der bliver samlet op fælles.</a:t>
            </a:r>
          </a:p>
          <a:p>
            <a:pPr marL="0" indent="0">
              <a:buFont typeface="Arial" panose="020B0604020202020204" pitchFamily="34" charset="0"/>
              <a:buNone/>
            </a:pPr>
            <a:r>
              <a:rPr lang="da-DK" dirty="0"/>
              <a:t>2:</a:t>
            </a:r>
          </a:p>
          <a:p>
            <a:pPr marL="171450" indent="-171450">
              <a:buFont typeface="Arial" panose="020B0604020202020204" pitchFamily="34" charset="0"/>
              <a:buChar char="•"/>
            </a:pPr>
            <a:r>
              <a:rPr lang="da-DK" dirty="0"/>
              <a:t>Fælles opsamling. Sørg for at én har rollen med at få skrevet nogle pointers ned til hvert spørgsmål på </a:t>
            </a:r>
            <a:r>
              <a:rPr lang="da-DK" dirty="0" err="1"/>
              <a:t>flip-overen</a:t>
            </a:r>
            <a:r>
              <a:rPr lang="da-DK" dirty="0"/>
              <a:t>. Disse pointers kan være jeres (ledelse og vejlederes) ledetråde ift. fokus i medarbejdersamtaler gennem den kommende tid med den lokale praksisudvikling. </a:t>
            </a:r>
          </a:p>
          <a:p>
            <a:endParaRPr lang="da-DK" dirty="0"/>
          </a:p>
          <a:p>
            <a:r>
              <a:rPr lang="da-DK" b="1" dirty="0"/>
              <a:t>Forslag 2:</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Hav en </a:t>
            </a:r>
            <a:r>
              <a:rPr lang="da-DK" dirty="0" err="1"/>
              <a:t>flip-over</a:t>
            </a:r>
            <a:r>
              <a:rPr lang="da-DK" dirty="0"/>
              <a:t> med hvert refleksionsspørgsmål skrevet på hver sin side klar på forhånd. Hæng dem op på væggen.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Medarbejderne går sammen tre og tre inden for deres afdelinger i indskoling, mellemtrin, udskoling, special og diskuterer refleksionsspørgsmålene. Grupperne bliver bedt om at skrive pointer ned på post </a:t>
            </a:r>
            <a:r>
              <a:rPr lang="da-DK" dirty="0" err="1"/>
              <a:t>its</a:t>
            </a:r>
            <a:r>
              <a:rPr lang="da-DK" dirty="0"/>
              <a:t> til hvert spørgsmål. En sætning på hver post it. </a:t>
            </a:r>
          </a:p>
          <a:p>
            <a:pPr marL="171450" indent="-171450">
              <a:buFont typeface="Arial" panose="020B0604020202020204" pitchFamily="34" charset="0"/>
              <a:buChar char="•"/>
            </a:pPr>
            <a:r>
              <a:rPr lang="da-DK" dirty="0"/>
              <a:t>Hver afdeling får sin egen farve post it, så ledelse/vejledere efterfølgende ved, hvilke pointers der kommer fra hvilken afdeling. </a:t>
            </a:r>
          </a:p>
          <a:p>
            <a:endParaRPr lang="da-DK" dirty="0"/>
          </a:p>
          <a:p>
            <a:r>
              <a:rPr lang="da-DK" dirty="0"/>
              <a:t>2: </a:t>
            </a:r>
          </a:p>
          <a:p>
            <a:pPr marL="171450" indent="-171450">
              <a:buFont typeface="Arial" panose="020B0604020202020204" pitchFamily="34" charset="0"/>
              <a:buChar char="•"/>
            </a:pPr>
            <a:r>
              <a:rPr lang="da-DK" dirty="0"/>
              <a:t>Alle grupper sætter deres post </a:t>
            </a:r>
            <a:r>
              <a:rPr lang="da-DK" dirty="0" err="1"/>
              <a:t>its</a:t>
            </a:r>
            <a:r>
              <a:rPr lang="da-DK" dirty="0"/>
              <a:t> op på hver plakat, så de sidder ved det rigtige spørgsmål.  </a:t>
            </a:r>
          </a:p>
          <a:p>
            <a:pPr marL="171450" indent="-171450">
              <a:buFont typeface="Arial" panose="020B0604020202020204" pitchFamily="34" charset="0"/>
              <a:buChar char="•"/>
            </a:pPr>
            <a:r>
              <a:rPr lang="da-DK" dirty="0"/>
              <a:t>Hvis tiden er til det læser ledelse/vejleder nogle få pointer op og gruppen kan eventuelt blive bedt om at uddybe. </a:t>
            </a:r>
          </a:p>
          <a:p>
            <a:endParaRPr lang="da-DK" dirty="0"/>
          </a:p>
          <a:p>
            <a:r>
              <a:rPr lang="da-DK" b="1" dirty="0"/>
              <a:t>Talenoter, forslag 1:</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har nu fem minutter til at snakke sammen tre og tre om disse refleksionsspørgsmål. Så: </a:t>
            </a:r>
            <a:r>
              <a:rPr lang="da-DK" b="1" i="1" dirty="0"/>
              <a:t>Hvad blev du mest optaget af? Hvad vil en </a:t>
            </a:r>
            <a:r>
              <a:rPr lang="da-DK" b="1" i="1" dirty="0" err="1"/>
              <a:t>UDL’sk</a:t>
            </a:r>
            <a:r>
              <a:rPr lang="da-DK" b="1" i="1" dirty="0"/>
              <a:t> tænkning betyde for din praksis? Hvad vil en </a:t>
            </a:r>
            <a:r>
              <a:rPr lang="da-DK" b="1" i="1" dirty="0" err="1"/>
              <a:t>UDL’sk</a:t>
            </a:r>
            <a:r>
              <a:rPr lang="da-DK" b="1" i="1" dirty="0"/>
              <a:t> undervisning betyde for dine elever?</a:t>
            </a:r>
          </a:p>
          <a:p>
            <a:endParaRPr lang="da-DK" dirty="0"/>
          </a:p>
          <a:p>
            <a:r>
              <a:rPr lang="da-DK" dirty="0"/>
              <a:t>Vi samler op fælles, når de fem minutter er gået. Værsgo’!</a:t>
            </a:r>
          </a:p>
          <a:p>
            <a:endParaRPr lang="da-DK" dirty="0"/>
          </a:p>
          <a:p>
            <a:r>
              <a:rPr lang="da-DK" dirty="0"/>
              <a:t>Jeg vil gerne høre lidt fra alle afdelinger, da der kan være forskel på, om man sidder i indskolingen eller i udskolingen. Ja – vil I starte nede i jeres gruppe [navn]?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Talenoter, forslag 2:</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I har nu XX tid til at snakke sammen tre og tre om disse refleksionsspørgsmål. Så: </a:t>
            </a:r>
            <a:r>
              <a:rPr lang="da-DK" b="1" i="1" dirty="0"/>
              <a:t>Hvad blev du mest optaget af? Hvad vil en </a:t>
            </a:r>
            <a:r>
              <a:rPr lang="da-DK" b="1" i="1" dirty="0" err="1"/>
              <a:t>UDL’sk</a:t>
            </a:r>
            <a:r>
              <a:rPr lang="da-DK" b="1" i="1" dirty="0"/>
              <a:t> tænkning betyde for din praksis? Hvad vil en </a:t>
            </a:r>
            <a:r>
              <a:rPr lang="da-DK" b="1" i="1" dirty="0" err="1"/>
              <a:t>UDL’sk</a:t>
            </a:r>
            <a:r>
              <a:rPr lang="da-DK" b="1" i="1" dirty="0"/>
              <a:t> undervisning betyde for dine elever?</a:t>
            </a:r>
          </a:p>
          <a:p>
            <a:endParaRPr lang="da-DK" dirty="0"/>
          </a:p>
          <a:p>
            <a:r>
              <a:rPr lang="da-DK" dirty="0"/>
              <a:t>I skriver jeres tanker ned på post </a:t>
            </a:r>
            <a:r>
              <a:rPr lang="da-DK" dirty="0" err="1"/>
              <a:t>its</a:t>
            </a:r>
            <a:r>
              <a:rPr lang="da-DK" dirty="0"/>
              <a:t>, én sætning på hver post it. Efterfølgende skal de op at hænge på disse plakater (som hænger synlige på væggen). Værsgo’!</a:t>
            </a:r>
          </a:p>
          <a:p>
            <a:endParaRPr lang="da-DK" dirty="0"/>
          </a:p>
          <a:p>
            <a:r>
              <a:rPr lang="da-DK" dirty="0"/>
              <a:t>Ja tak, så er tiden gået. I skal alle hænge jeres post </a:t>
            </a:r>
            <a:r>
              <a:rPr lang="da-DK" dirty="0" err="1"/>
              <a:t>its</a:t>
            </a:r>
            <a:r>
              <a:rPr lang="da-DK" dirty="0"/>
              <a:t> op på plakaterne, så de sidder ved det rigtige spørgsmål. Tak for det. Det ser spændende ud! </a:t>
            </a:r>
            <a:r>
              <a:rPr lang="da-DK" i="1" dirty="0"/>
              <a:t>Eventuelt:</a:t>
            </a:r>
            <a:r>
              <a:rPr lang="da-DK" dirty="0"/>
              <a:t> Tiden er knap, men jeg læser lige et par stykker op. ”….”. Har gruppen lyst til at uddybe?  </a:t>
            </a:r>
          </a:p>
          <a:p>
            <a:endParaRPr lang="da-DK" dirty="0"/>
          </a:p>
          <a:p>
            <a:endParaRPr lang="da-DK" dirty="0"/>
          </a:p>
          <a:p>
            <a:r>
              <a:rPr lang="da-DK" b="1" dirty="0"/>
              <a:t>Ledelse runder mødet af og takker for dagen. </a:t>
            </a:r>
          </a:p>
          <a:p>
            <a:endParaRPr lang="da-DK" dirty="0"/>
          </a:p>
          <a:p>
            <a:endParaRPr lang="da-DK" dirty="0"/>
          </a:p>
          <a:p>
            <a:endParaRPr lang="da-DK" b="1" dirty="0"/>
          </a:p>
          <a:p>
            <a:endParaRPr lang="da-DK" dirty="0"/>
          </a:p>
          <a:p>
            <a:endParaRPr lang="da-DK" dirty="0"/>
          </a:p>
        </p:txBody>
      </p:sp>
      <p:sp>
        <p:nvSpPr>
          <p:cNvPr id="4" name="Pladsholder til slidenummer 3">
            <a:extLst>
              <a:ext uri="{FF2B5EF4-FFF2-40B4-BE49-F238E27FC236}">
                <a16:creationId xmlns:a16="http://schemas.microsoft.com/office/drawing/2014/main" id="{97403711-6A86-7487-B73C-7BE8602057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275AD-46A7-4D27-8D51-D17E92B6D9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22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49836-2D7D-D7EA-4B8D-3E9AD18F4D4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BAFEC11-7A87-41E1-4A2E-EB3EC33C4E4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E309331-CF98-BCDA-D36B-2BE26B574062}"/>
              </a:ext>
            </a:extLst>
          </p:cNvPr>
          <p:cNvSpPr>
            <a:spLocks noGrp="1"/>
          </p:cNvSpPr>
          <p:nvPr>
            <p:ph type="body" idx="1"/>
          </p:nvPr>
        </p:nvSpPr>
        <p:spPr/>
        <p:txBody>
          <a:bodyPr/>
          <a:lstStyle/>
          <a:p>
            <a:r>
              <a:rPr lang="da-DK" b="1" dirty="0"/>
              <a:t>Formål med slide:</a:t>
            </a:r>
          </a:p>
          <a:p>
            <a:r>
              <a:rPr lang="da-DK" dirty="0"/>
              <a:t>Litteraturhenvisninger - </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a:extLst>
              <a:ext uri="{FF2B5EF4-FFF2-40B4-BE49-F238E27FC236}">
                <a16:creationId xmlns:a16="http://schemas.microsoft.com/office/drawing/2014/main" id="{34CC1211-6852-AD23-EA97-76ED455F6FA7}"/>
              </a:ext>
            </a:extLst>
          </p:cNvPr>
          <p:cNvSpPr>
            <a:spLocks noGrp="1"/>
          </p:cNvSpPr>
          <p:nvPr>
            <p:ph type="sldNum" sz="quarter" idx="5"/>
          </p:nvPr>
        </p:nvSpPr>
        <p:spPr/>
        <p:txBody>
          <a:bodyPr/>
          <a:lstStyle/>
          <a:p>
            <a:fld id="{BEB275AD-46A7-4D27-8D51-D17E92B6D94A}" type="slidenum">
              <a:rPr lang="da-DK" smtClean="0"/>
              <a:t>17</a:t>
            </a:fld>
            <a:endParaRPr lang="da-DK"/>
          </a:p>
        </p:txBody>
      </p:sp>
    </p:spTree>
    <p:extLst>
      <p:ext uri="{BB962C8B-B14F-4D97-AF65-F5344CB8AC3E}">
        <p14:creationId xmlns:p14="http://schemas.microsoft.com/office/powerpoint/2010/main" val="460263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2147-BC13-3C9E-E7B9-76412121F72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8223EEE-0877-CD69-907E-3C83102451C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818F0397-2528-D8B2-0636-A6BE91071066}"/>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Slide til oplægsholder med link til materiale og noter om mødeforberedelse</a:t>
            </a:r>
          </a:p>
          <a:p>
            <a:r>
              <a:rPr lang="da-DK" b="1" dirty="0"/>
              <a:t>NB Skjult slide</a:t>
            </a:r>
          </a:p>
          <a:p>
            <a:r>
              <a:rPr lang="da-DK" b="1" dirty="0"/>
              <a:t>Links til materialer, der skal printes </a:t>
            </a:r>
            <a:r>
              <a:rPr lang="da-DK" b="1" dirty="0">
                <a:sym typeface="Wingdings" panose="05000000000000000000" pitchFamily="2" charset="2"/>
              </a:rPr>
              <a:t></a:t>
            </a:r>
          </a:p>
          <a:p>
            <a:endParaRPr lang="da-DK" b="1" dirty="0">
              <a:sym typeface="Wingdings" panose="05000000000000000000" pitchFamily="2" charset="2"/>
            </a:endParaRPr>
          </a:p>
          <a:p>
            <a:r>
              <a:rPr lang="da-DK" b="1" dirty="0">
                <a:sym typeface="Wingdings" panose="05000000000000000000" pitchFamily="2" charset="2"/>
              </a:rPr>
              <a:t>Overvej case og gruppesammensætning og tilret evt. slides </a:t>
            </a:r>
            <a:endParaRPr lang="da-DK" b="1" dirty="0"/>
          </a:p>
          <a:p>
            <a:endParaRPr lang="da-DK" b="1" dirty="0"/>
          </a:p>
          <a:p>
            <a:endParaRPr lang="da-DK" b="1" dirty="0"/>
          </a:p>
          <a:p>
            <a:r>
              <a:rPr lang="da-DK" b="1" dirty="0"/>
              <a:t>Forslag til facilitering:</a:t>
            </a:r>
          </a:p>
          <a:p>
            <a:endParaRPr lang="da-DK" dirty="0"/>
          </a:p>
          <a:p>
            <a:r>
              <a:rPr lang="da-DK" b="1" dirty="0"/>
              <a:t>Talenoter:</a:t>
            </a:r>
          </a:p>
          <a:p>
            <a:endParaRPr lang="da-DK" b="1" dirty="0"/>
          </a:p>
          <a:p>
            <a:pPr algn="ctr"/>
            <a:endParaRPr lang="da-DK" dirty="0"/>
          </a:p>
        </p:txBody>
      </p:sp>
      <p:sp>
        <p:nvSpPr>
          <p:cNvPr id="4" name="Pladsholder til slidenummer 3">
            <a:extLst>
              <a:ext uri="{FF2B5EF4-FFF2-40B4-BE49-F238E27FC236}">
                <a16:creationId xmlns:a16="http://schemas.microsoft.com/office/drawing/2014/main" id="{7E616EB3-BBC7-F585-2B45-234A8E5003F0}"/>
              </a:ext>
            </a:extLst>
          </p:cNvPr>
          <p:cNvSpPr>
            <a:spLocks noGrp="1"/>
          </p:cNvSpPr>
          <p:nvPr>
            <p:ph type="sldNum" sz="quarter" idx="5"/>
          </p:nvPr>
        </p:nvSpPr>
        <p:spPr/>
        <p:txBody>
          <a:bodyPr/>
          <a:lstStyle/>
          <a:p>
            <a:fld id="{BEB275AD-46A7-4D27-8D51-D17E92B6D94A}" type="slidenum">
              <a:rPr lang="da-DK" smtClean="0"/>
              <a:t>18</a:t>
            </a:fld>
            <a:endParaRPr lang="da-DK"/>
          </a:p>
        </p:txBody>
      </p:sp>
    </p:spTree>
    <p:extLst>
      <p:ext uri="{BB962C8B-B14F-4D97-AF65-F5344CB8AC3E}">
        <p14:creationId xmlns:p14="http://schemas.microsoft.com/office/powerpoint/2010/main" val="187140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Overgang til praktisk arbejde.</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19</a:t>
            </a:fld>
            <a:endParaRPr lang="da-DK"/>
          </a:p>
        </p:txBody>
      </p:sp>
    </p:spTree>
    <p:extLst>
      <p:ext uri="{BB962C8B-B14F-4D97-AF65-F5344CB8AC3E}">
        <p14:creationId xmlns:p14="http://schemas.microsoft.com/office/powerpoint/2010/main" val="327223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Introduktion til ledelse/vejledere</a:t>
            </a:r>
          </a:p>
          <a:p>
            <a:endParaRPr lang="da-DK" b="1" dirty="0"/>
          </a:p>
          <a:p>
            <a:r>
              <a:rPr lang="da-DK" b="1" dirty="0"/>
              <a:t>Forslag til facilitering:</a:t>
            </a:r>
          </a:p>
          <a:p>
            <a:endParaRPr lang="da-DK" dirty="0"/>
          </a:p>
          <a:p>
            <a:r>
              <a:rPr lang="da-DK" b="1" dirty="0"/>
              <a:t>Talenoter: </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2</a:t>
            </a:fld>
            <a:endParaRPr lang="da-DK"/>
          </a:p>
        </p:txBody>
      </p:sp>
    </p:spTree>
    <p:extLst>
      <p:ext uri="{BB962C8B-B14F-4D97-AF65-F5344CB8AC3E}">
        <p14:creationId xmlns:p14="http://schemas.microsoft.com/office/powerpoint/2010/main" val="333544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b="0" dirty="0"/>
              <a:t>At skabe engagement og forforståelse hos deltagerne</a:t>
            </a:r>
          </a:p>
          <a:p>
            <a:r>
              <a:rPr lang="da-DK" b="0" dirty="0"/>
              <a:t>At lade mødet starte løbende, så snart deltagerne træder ind</a:t>
            </a: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Forslag til facilitering:</a:t>
            </a:r>
            <a:endParaRPr lang="da-DK" dirty="0"/>
          </a:p>
          <a:p>
            <a:pPr marL="285750" indent="-285750">
              <a:buFont typeface="Arial" panose="020B0604020202020204" pitchFamily="34" charset="0"/>
              <a:buChar char="•"/>
            </a:pPr>
            <a:r>
              <a:rPr lang="da-DK" dirty="0"/>
              <a:t>Lad deltagerne tale sammen</a:t>
            </a:r>
          </a:p>
          <a:p>
            <a:pPr marL="285750" indent="-285750">
              <a:buFont typeface="Arial" panose="020B0604020202020204" pitchFamily="34" charset="0"/>
              <a:buChar char="•"/>
            </a:pPr>
            <a:r>
              <a:rPr lang="da-DK" dirty="0"/>
              <a:t>Fastsæt en tidsramme (5 min)</a:t>
            </a:r>
          </a:p>
          <a:p>
            <a:endParaRPr lang="da-DK" dirty="0"/>
          </a:p>
          <a:p>
            <a:r>
              <a:rPr lang="da-DK" b="1" dirty="0"/>
              <a:t>Talenoter:</a:t>
            </a:r>
          </a:p>
          <a:p>
            <a:r>
              <a:rPr lang="da-DK" b="0" dirty="0"/>
              <a:t>Der skal ikke nødvendigvis siges noget, men henvis til opgaven på slide og hjælp i gang.</a:t>
            </a:r>
          </a:p>
          <a:p>
            <a:endParaRPr lang="da-DK" b="0" dirty="0"/>
          </a:p>
          <a:p>
            <a:endParaRPr lang="da-DK" b="1" dirty="0"/>
          </a:p>
          <a:p>
            <a:endParaRPr lang="da-DK" b="1" dirty="0"/>
          </a:p>
          <a:p>
            <a:r>
              <a:rPr lang="da-DK" b="1" dirty="0"/>
              <a:t>Forslag til facilitering:</a:t>
            </a:r>
          </a:p>
          <a:p>
            <a:pPr marL="0" indent="0">
              <a:buFont typeface="Arial" panose="020B0604020202020204" pitchFamily="34" charset="0"/>
              <a:buNone/>
            </a:pPr>
            <a:endParaRPr lang="da-DK" b="0"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20</a:t>
            </a:fld>
            <a:endParaRPr lang="da-DK"/>
          </a:p>
        </p:txBody>
      </p:sp>
    </p:spTree>
    <p:extLst>
      <p:ext uri="{BB962C8B-B14F-4D97-AF65-F5344CB8AC3E}">
        <p14:creationId xmlns:p14="http://schemas.microsoft.com/office/powerpoint/2010/main" val="1502695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85D5-CCD4-85E6-8D58-EF1528E3BB8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3E6325F-09BC-B53C-7E2C-4B1F2F59089C}"/>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22614B98-6134-0CB1-3748-3637CEF19B19}"/>
              </a:ext>
            </a:extLst>
          </p:cNvPr>
          <p:cNvSpPr>
            <a:spLocks noGrp="1"/>
          </p:cNvSpPr>
          <p:nvPr>
            <p:ph type="body" idx="1"/>
          </p:nvPr>
        </p:nvSpPr>
        <p:spPr/>
        <p:txBody>
          <a:bodyPr/>
          <a:lstStyle/>
          <a:p>
            <a:r>
              <a:rPr lang="da-DK" b="1" dirty="0"/>
              <a:t>Formål med slide:</a:t>
            </a:r>
          </a:p>
          <a:p>
            <a:r>
              <a:rPr lang="da-DK" dirty="0"/>
              <a:t>At sætte dagsordenen for deltagernes praktiske arbejde med UDL</a:t>
            </a:r>
          </a:p>
          <a:p>
            <a:r>
              <a:rPr lang="da-DK" dirty="0"/>
              <a:t>Velkommen og præsentation af UDL-cirklen (slide 17-21)</a:t>
            </a:r>
          </a:p>
          <a:p>
            <a:r>
              <a:rPr lang="da-DK" dirty="0"/>
              <a:t>Elevperspektiver, mål </a:t>
            </a:r>
            <a:r>
              <a:rPr lang="da-DK" dirty="0" err="1"/>
              <a:t>lærringsbarrierer</a:t>
            </a:r>
            <a:r>
              <a:rPr lang="da-DK" dirty="0"/>
              <a:t> (slide (21)-22)</a:t>
            </a:r>
          </a:p>
          <a:p>
            <a:r>
              <a:rPr lang="da-DK" dirty="0"/>
              <a:t>Formidling og refleksion (slide 23)</a:t>
            </a:r>
          </a:p>
          <a:p>
            <a:r>
              <a:rPr lang="da-DK" dirty="0"/>
              <a:t>Veje til engagement, indtryk og udtryk (slide 24)</a:t>
            </a:r>
          </a:p>
          <a:p>
            <a:r>
              <a:rPr lang="da-DK" dirty="0"/>
              <a:t>Feedback og justering (slide 25)</a:t>
            </a:r>
          </a:p>
          <a:p>
            <a:r>
              <a:rPr lang="da-DK" dirty="0"/>
              <a:t>Tak for i dag (slide 25 – evt. kombineret med Næste skridt)</a:t>
            </a:r>
          </a:p>
          <a:p>
            <a:endParaRPr lang="da-DK" dirty="0"/>
          </a:p>
          <a:p>
            <a:r>
              <a:rPr lang="da-DK" b="1" dirty="0"/>
              <a:t>Forslag til facilitering:</a:t>
            </a:r>
          </a:p>
          <a:p>
            <a:pPr marL="171450" indent="-171450">
              <a:buFont typeface="Arial" panose="020B0604020202020204" pitchFamily="34" charset="0"/>
              <a:buChar char="•"/>
            </a:pPr>
            <a:r>
              <a:rPr lang="da-DK" dirty="0"/>
              <a:t>Gennemgå dagsorden. Overvej om I vil lade tidsangivelserne stå på dagsorden og om de passer ind i jeres ramme (tidsangivelserne skal evt. tilrettes i </a:t>
            </a:r>
            <a:r>
              <a:rPr lang="da-DK" dirty="0" err="1"/>
              <a:t>talenoterne</a:t>
            </a:r>
            <a:r>
              <a:rPr lang="da-DK" dirty="0"/>
              <a:t>, hvis I vælger en anden tidsramme)</a:t>
            </a:r>
          </a:p>
          <a:p>
            <a:pPr marL="171450" indent="-171450">
              <a:buFont typeface="Arial" panose="020B0604020202020204" pitchFamily="34" charset="0"/>
              <a:buChar char="•"/>
            </a:pPr>
            <a:r>
              <a:rPr lang="da-DK" b="0" dirty="0"/>
              <a:t>Overvej, om deltagerne allerede nu skal have at vide, hvem de skal arbejde sammen med/hvordan de skal sidde?</a:t>
            </a:r>
          </a:p>
          <a:p>
            <a:pPr marL="0" indent="0">
              <a:buFont typeface="Arial" panose="020B0604020202020204" pitchFamily="34" charset="0"/>
              <a:buNone/>
            </a:pPr>
            <a:endParaRPr lang="da-DK" b="0" dirty="0"/>
          </a:p>
          <a:p>
            <a:endParaRPr lang="da-DK" dirty="0"/>
          </a:p>
          <a:p>
            <a:r>
              <a:rPr lang="da-DK" b="1" dirty="0"/>
              <a:t>Talenoter:</a:t>
            </a:r>
          </a:p>
          <a:p>
            <a:r>
              <a:rPr lang="da-DK" dirty="0"/>
              <a:t>Det her er programmet for dagen i dag. I skal være aktive og hensigten er, at I går herfra med planlægning af en undervisning  med en UDL- tilgang til læring.</a:t>
            </a:r>
          </a:p>
          <a:p>
            <a:r>
              <a:rPr lang="da-DK" dirty="0"/>
              <a:t>Når vi går i gang med planlægningen, bliver stilladset en UDL-cirkel, der fører os rundt i </a:t>
            </a:r>
            <a:r>
              <a:rPr lang="da-DK" b="1" i="1" dirty="0"/>
              <a:t>elevperspektiv, mål , læringsbarrierer </a:t>
            </a:r>
            <a:r>
              <a:rPr lang="da-DK" dirty="0"/>
              <a:t>og derefter valgmuligheder eller </a:t>
            </a:r>
            <a:r>
              <a:rPr lang="da-DK" b="1" i="1" dirty="0"/>
              <a:t>flere veje til engagement, indtryk og udtryk</a:t>
            </a:r>
            <a:r>
              <a:rPr lang="da-DK" dirty="0"/>
              <a:t>. Undervejs stopper vi op og deler overvejelser og før I går herfra har I givet hinanden </a:t>
            </a:r>
            <a:r>
              <a:rPr lang="da-DK" b="1" i="1" dirty="0"/>
              <a:t>feedback</a:t>
            </a:r>
            <a:r>
              <a:rPr lang="da-DK" dirty="0"/>
              <a:t> og evt. justeret jeres plan. Vi skal helt ind i det didaktiske maskinrum, vi skal være nysgerrige og vi skal ”fjerne sne på rampen” </a:t>
            </a:r>
          </a:p>
          <a:p>
            <a:endParaRPr lang="da-DK" dirty="0"/>
          </a:p>
          <a:p>
            <a:endParaRPr lang="da-DK" dirty="0"/>
          </a:p>
        </p:txBody>
      </p:sp>
      <p:sp>
        <p:nvSpPr>
          <p:cNvPr id="4" name="Pladsholder til slidenummer 3">
            <a:extLst>
              <a:ext uri="{FF2B5EF4-FFF2-40B4-BE49-F238E27FC236}">
                <a16:creationId xmlns:a16="http://schemas.microsoft.com/office/drawing/2014/main" id="{B33354BF-DC2D-D900-0F06-C88C7BA7E7CD}"/>
              </a:ext>
            </a:extLst>
          </p:cNvPr>
          <p:cNvSpPr>
            <a:spLocks noGrp="1"/>
          </p:cNvSpPr>
          <p:nvPr>
            <p:ph type="sldNum" sz="quarter" idx="5"/>
          </p:nvPr>
        </p:nvSpPr>
        <p:spPr/>
        <p:txBody>
          <a:bodyPr/>
          <a:lstStyle/>
          <a:p>
            <a:fld id="{BEB275AD-46A7-4D27-8D51-D17E92B6D94A}" type="slidenum">
              <a:rPr lang="da-DK" smtClean="0"/>
              <a:t>21</a:t>
            </a:fld>
            <a:endParaRPr lang="da-DK"/>
          </a:p>
        </p:txBody>
      </p:sp>
    </p:spTree>
    <p:extLst>
      <p:ext uri="{BB962C8B-B14F-4D97-AF65-F5344CB8AC3E}">
        <p14:creationId xmlns:p14="http://schemas.microsoft.com/office/powerpoint/2010/main" val="314924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B25E6-EB18-28C9-79CF-8F30DE6743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B1A3B4-83E6-F8C2-6924-C0858E8FFA8A}"/>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228A6618-8429-7877-3B8B-506F7AE95C56}"/>
              </a:ext>
            </a:extLst>
          </p:cNvPr>
          <p:cNvSpPr>
            <a:spLocks noGrp="1"/>
          </p:cNvSpPr>
          <p:nvPr>
            <p:ph type="body" idx="1"/>
          </p:nvPr>
        </p:nvSpPr>
        <p:spPr/>
        <p:txBody>
          <a:bodyPr/>
          <a:lstStyle/>
          <a:p>
            <a:r>
              <a:rPr lang="da-DK" b="1" dirty="0"/>
              <a:t>Formål med slide:</a:t>
            </a:r>
          </a:p>
          <a:p>
            <a:r>
              <a:rPr lang="da-DK" dirty="0">
                <a:ea typeface="Calibri"/>
                <a:cs typeface="Calibri"/>
              </a:rPr>
              <a:t>At deltagerne får forklaret UDL-cirklen, så de om lidt kan gøre sig erfaringer med UDL i forberedelsen af en konkret undervisning </a:t>
            </a:r>
          </a:p>
          <a:p>
            <a:endParaRPr lang="da-DK" b="1" dirty="0"/>
          </a:p>
          <a:p>
            <a:r>
              <a:rPr lang="da-DK" b="1" dirty="0"/>
              <a:t>Forslag til facilitering:</a:t>
            </a:r>
            <a:endParaRPr lang="da-DK" b="1" dirty="0">
              <a:ea typeface="Calibri" panose="020F0502020204030204"/>
              <a:cs typeface="Calibri" panose="020F0502020204030204"/>
            </a:endParaRPr>
          </a:p>
          <a:p>
            <a:pPr marL="171450" indent="-171450">
              <a:buFont typeface="Arial" panose="020B0604020202020204" pitchFamily="34" charset="0"/>
              <a:buChar char="•"/>
            </a:pPr>
            <a:r>
              <a:rPr lang="da-DK" dirty="0" err="1"/>
              <a:t>Talenoterne</a:t>
            </a:r>
            <a:r>
              <a:rPr lang="da-DK" dirty="0"/>
              <a:t> læses højt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endParaRPr lang="da-DK" dirty="0">
              <a:ea typeface="Calibri"/>
              <a:cs typeface="Calibri"/>
            </a:endParaRPr>
          </a:p>
          <a:p>
            <a:endParaRPr lang="da-DK" dirty="0"/>
          </a:p>
          <a:p>
            <a:r>
              <a:rPr lang="da-DK" b="1" dirty="0"/>
              <a:t>Talenoter:</a:t>
            </a:r>
            <a:endParaRPr lang="da-DK" b="1" dirty="0">
              <a:ea typeface="Calibri"/>
              <a:cs typeface="Calibri"/>
            </a:endParaRPr>
          </a:p>
          <a:p>
            <a:pPr>
              <a:defRPr/>
            </a:pPr>
            <a:r>
              <a:rPr lang="da-DK" dirty="0">
                <a:ea typeface="Calibri"/>
                <a:cs typeface="Calibri"/>
              </a:rPr>
              <a:t>Mange, der arbejder med UDL, har glæde af at bruge UDL-cirklen i deres forberedelse af en undervisning. Cirklen fører den fagprofessionelle gennem nogle overvejelser, som kan hjælpe til at sikre, at eleverne får flere veje til engagement, indtryk og udtryk. </a:t>
            </a:r>
            <a:endParaRPr lang="da-DK" dirty="0"/>
          </a:p>
          <a:p>
            <a:pPr>
              <a:defRPr/>
            </a:pPr>
            <a:endParaRPr lang="da-DK" dirty="0">
              <a:ea typeface="Calibri" panose="020F0502020204030204"/>
              <a:cs typeface="Calibri" panose="020F0502020204030204"/>
            </a:endParaRPr>
          </a:p>
          <a:p>
            <a:pPr marL="228600" indent="-228600">
              <a:buAutoNum type="arabicPeriod"/>
              <a:defRPr/>
            </a:pPr>
            <a:r>
              <a:rPr lang="da-DK" dirty="0">
                <a:ea typeface="Calibri" panose="020F0502020204030204"/>
                <a:cs typeface="Calibri" panose="020F0502020204030204"/>
              </a:rPr>
              <a:t>Man kan starte ved </a:t>
            </a:r>
            <a:r>
              <a:rPr lang="da-DK" b="1" i="1" dirty="0">
                <a:ea typeface="Calibri" panose="020F0502020204030204"/>
                <a:cs typeface="Calibri" panose="020F0502020204030204"/>
              </a:rPr>
              <a:t>Elevperspektiver og læringsforudsætninger</a:t>
            </a:r>
            <a:r>
              <a:rPr lang="da-DK" dirty="0">
                <a:ea typeface="Calibri" panose="020F0502020204030204"/>
                <a:cs typeface="Calibri" panose="020F0502020204030204"/>
              </a:rPr>
              <a:t>: </a:t>
            </a:r>
            <a:r>
              <a:rPr lang="da-DK" b="0" i="0" dirty="0"/>
              <a:t>Hvad ved vi om eleverne og konteksten? </a:t>
            </a:r>
            <a:r>
              <a:rPr lang="da-DK" dirty="0"/>
              <a:t>Hvad har eleverne af forudsætninger for at kunne indgå i den konkrete undervisning? Hvad interesserer og motiverer dem? Der kan både være overvejelser, der går den enkelte elev og på grupper af elever.   </a:t>
            </a:r>
            <a:endParaRPr lang="da-DK" dirty="0">
              <a:ea typeface="Calibri"/>
              <a:cs typeface="Calibri"/>
            </a:endParaRPr>
          </a:p>
          <a:p>
            <a:pPr marL="228600" indent="-228600">
              <a:buAutoNum type="arabicPeriod"/>
              <a:defRPr/>
            </a:pPr>
            <a:r>
              <a:rPr lang="da-DK" b="1" i="1" dirty="0">
                <a:ea typeface="Calibri"/>
                <a:cs typeface="Calibri"/>
              </a:rPr>
              <a:t>Hvad er målet med undervisningen</a:t>
            </a:r>
            <a:r>
              <a:rPr lang="da-DK" dirty="0">
                <a:ea typeface="Calibri"/>
                <a:cs typeface="Calibri"/>
              </a:rPr>
              <a:t>- hvad skal eleverne lære? </a:t>
            </a:r>
            <a:endParaRPr lang="da-DK" dirty="0"/>
          </a:p>
          <a:p>
            <a:pPr lvl="0"/>
            <a:r>
              <a:rPr lang="da-DK" b="1" i="1" dirty="0"/>
              <a:t>3. Hvilke mulige læringsbarrierer kan der være</a:t>
            </a:r>
            <a:r>
              <a:rPr lang="da-DK" dirty="0"/>
              <a:t>? Hvad kan være en barriere for elevernes deltagelse i undervisningen fx ift. </a:t>
            </a:r>
            <a:r>
              <a:rPr lang="da-DK" sz="1200" kern="1200" dirty="0">
                <a:solidFill>
                  <a:schemeClr val="tx1"/>
                </a:solidFill>
                <a:effectLst/>
                <a:latin typeface="+mn-lt"/>
                <a:ea typeface="+mn-ea"/>
                <a:cs typeface="+mn-cs"/>
              </a:rPr>
              <a:t>forudsætninger, behov, motivation, indhold, materialer, arbejdsformer og det fysiske læringsrum</a:t>
            </a:r>
          </a:p>
          <a:p>
            <a:r>
              <a:rPr lang="da-DK" b="1" i="1" dirty="0"/>
              <a:t>4. Støtte og stilladsering til alle - </a:t>
            </a:r>
            <a:r>
              <a:rPr lang="da-DK" sz="1200" kern="1200" dirty="0">
                <a:solidFill>
                  <a:schemeClr val="tx1"/>
                </a:solidFill>
                <a:effectLst/>
                <a:latin typeface="+mn-lt"/>
                <a:ea typeface="+mn-ea"/>
                <a:cs typeface="+mn-cs"/>
              </a:rPr>
              <a:t>Hvilke former for støtte og stilladsering kan vi have tilgængelige i læringsrummet? Det kunne være visuel støtte i form af fagplakater, fokusord, strategier til regulering, tjeklister eller digitale værktøjer og analoge materialer</a:t>
            </a:r>
            <a:endParaRPr lang="da-DK" b="1" i="1" dirty="0"/>
          </a:p>
          <a:p>
            <a:pPr marL="0" indent="0">
              <a:buNone/>
              <a:defRPr/>
            </a:pPr>
            <a:r>
              <a:rPr lang="da-DK" b="1" i="1" dirty="0"/>
              <a:t>5. Design undervisning inspireret af UDL-rammen – </a:t>
            </a:r>
            <a:r>
              <a:rPr lang="da-DK" b="0" i="0" dirty="0"/>
              <a:t>det er her den konkrete undervisning planlægges med fokus på flere veje til engagement, indtryk og udtryk</a:t>
            </a:r>
            <a:endParaRPr lang="da-DK" b="1" i="1" dirty="0"/>
          </a:p>
          <a:p>
            <a:r>
              <a:rPr lang="da-DK" b="1" dirty="0"/>
              <a:t>6. </a:t>
            </a:r>
            <a:r>
              <a:rPr lang="da-DK" b="0" dirty="0"/>
              <a:t>Det</a:t>
            </a:r>
            <a:r>
              <a:rPr lang="da-DK" b="1" dirty="0"/>
              <a:t> </a:t>
            </a:r>
            <a:r>
              <a:rPr lang="da-DK" b="0" dirty="0"/>
              <a:t>sidste</a:t>
            </a:r>
            <a:r>
              <a:rPr lang="da-DK" b="1" dirty="0"/>
              <a:t> </a:t>
            </a:r>
            <a:r>
              <a:rPr lang="da-DK" b="0" dirty="0"/>
              <a:t>element i UDL-cirklen er </a:t>
            </a:r>
            <a:r>
              <a:rPr lang="da-DK" b="1" dirty="0"/>
              <a:t>Tjek, undervis, evaluer og juster. </a:t>
            </a:r>
            <a:r>
              <a:rPr lang="da-DK" b="0" dirty="0"/>
              <a:t>Det handler om, at man lige sammenholder mål og valgmuligheder og vurderer om der er oversete læringsbarrierer, inden man underviser. Det er den del f det sidste element i UDL-cirklen, vi når i dag. Derefter er tanken, at man forholder sig undersøgende til sin undervisning og elevernes deltagelse: </a:t>
            </a:r>
            <a:r>
              <a:rPr lang="da-DK" sz="1200" kern="1200" dirty="0">
                <a:solidFill>
                  <a:schemeClr val="tx1"/>
                </a:solidFill>
                <a:effectLst/>
                <a:latin typeface="+mn-lt"/>
                <a:ea typeface="+mn-ea"/>
                <a:cs typeface="+mn-cs"/>
              </a:rPr>
              <a:t>Hvad fik vi øje på i forløbet? Hvad skal vi undersøge nærmere? Hvad kan vi justere i næste forløb?</a:t>
            </a:r>
          </a:p>
          <a:p>
            <a:pPr marL="0" indent="0">
              <a:buNone/>
              <a:defRPr/>
            </a:pPr>
            <a:endParaRPr lang="da-DK" dirty="0"/>
          </a:p>
          <a:p>
            <a:pPr algn="ctr"/>
            <a:endParaRPr lang="da-DK" dirty="0"/>
          </a:p>
        </p:txBody>
      </p:sp>
      <p:sp>
        <p:nvSpPr>
          <p:cNvPr id="4" name="Pladsholder til slidenummer 3">
            <a:extLst>
              <a:ext uri="{FF2B5EF4-FFF2-40B4-BE49-F238E27FC236}">
                <a16:creationId xmlns:a16="http://schemas.microsoft.com/office/drawing/2014/main" id="{3963C26A-470F-3D83-805A-EE723F275C6A}"/>
              </a:ext>
            </a:extLst>
          </p:cNvPr>
          <p:cNvSpPr>
            <a:spLocks noGrp="1"/>
          </p:cNvSpPr>
          <p:nvPr>
            <p:ph type="sldNum" sz="quarter" idx="5"/>
          </p:nvPr>
        </p:nvSpPr>
        <p:spPr/>
        <p:txBody>
          <a:bodyPr/>
          <a:lstStyle/>
          <a:p>
            <a:fld id="{BEB275AD-46A7-4D27-8D51-D17E92B6D94A}" type="slidenum">
              <a:rPr lang="da-DK" smtClean="0"/>
              <a:t>22</a:t>
            </a:fld>
            <a:endParaRPr lang="da-DK"/>
          </a:p>
        </p:txBody>
      </p:sp>
    </p:spTree>
    <p:extLst>
      <p:ext uri="{BB962C8B-B14F-4D97-AF65-F5344CB8AC3E}">
        <p14:creationId xmlns:p14="http://schemas.microsoft.com/office/powerpoint/2010/main" val="830868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C2D79-F39F-7CF1-E294-A2CF7C3D481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1C7F4E7-F12F-156C-3563-5197332BA79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2FD014E3-50A8-C856-9FD8-16384FC65453}"/>
              </a:ext>
            </a:extLst>
          </p:cNvPr>
          <p:cNvSpPr>
            <a:spLocks noGrp="1"/>
          </p:cNvSpPr>
          <p:nvPr>
            <p:ph type="body" idx="1"/>
          </p:nvPr>
        </p:nvSpPr>
        <p:spPr/>
        <p:txBody>
          <a:bodyPr/>
          <a:lstStyle/>
          <a:p>
            <a:r>
              <a:rPr lang="da-DK" b="1" dirty="0"/>
              <a:t>Formål med slide:</a:t>
            </a:r>
            <a:endParaRPr lang="en-US" dirty="0">
              <a:solidFill>
                <a:srgbClr val="444444"/>
              </a:solidFill>
            </a:endParaRPr>
          </a:p>
          <a:p>
            <a:r>
              <a:rPr lang="da-DK" dirty="0"/>
              <a:t>At sætte gang i forberedelsen af en lektion/en del af et forløb. </a:t>
            </a:r>
          </a:p>
          <a:p>
            <a:pPr>
              <a:defRPr/>
            </a:pPr>
            <a:r>
              <a:rPr lang="da-DK" i="1" dirty="0"/>
              <a:t>FORUD skal der træffes valg om gruppesammensætning (se det skjulte forberedelsesslide til oplægsholder)</a:t>
            </a:r>
          </a:p>
          <a:p>
            <a:pPr>
              <a:defRPr/>
            </a:pPr>
            <a:endParaRPr lang="da-DK" b="1" i="1" dirty="0"/>
          </a:p>
          <a:p>
            <a:pPr>
              <a:defRPr/>
            </a:pPr>
            <a:r>
              <a:rPr lang="da-DK" b="1" dirty="0"/>
              <a:t>Forslag til facilitering:</a:t>
            </a:r>
          </a:p>
          <a:p>
            <a:pPr marL="171450" indent="-171450">
              <a:buFont typeface="Arial" panose="020B0604020202020204" pitchFamily="34" charset="0"/>
              <a:buChar char="•"/>
              <a:defRPr/>
            </a:pPr>
            <a:r>
              <a:rPr lang="da-DK" b="1" dirty="0"/>
              <a:t>Talenoter/facilitering vil afhænge af de valg I har truffet om gruppesammensætning</a:t>
            </a:r>
            <a:endParaRPr lang="da-DK" dirty="0"/>
          </a:p>
          <a:p>
            <a:pPr marL="171450" indent="-171450">
              <a:buFont typeface="Arial" panose="020B0604020202020204" pitchFamily="34" charset="0"/>
              <a:buChar char="•"/>
              <a:defRPr/>
            </a:pPr>
            <a:r>
              <a:rPr lang="da-DK" dirty="0"/>
              <a:t>Deltagerne skal (evt.) vælge om de vil forberede undervisning/aktivitet ud fra en gruppe af elever, de </a:t>
            </a:r>
            <a:r>
              <a:rPr lang="da-DK" b="1" dirty="0"/>
              <a:t>selv</a:t>
            </a:r>
            <a:r>
              <a:rPr lang="da-DK" dirty="0"/>
              <a:t> har, eller om de vil bruge eleverne i </a:t>
            </a:r>
            <a:r>
              <a:rPr lang="da-DK" b="1" dirty="0"/>
              <a:t>casen</a:t>
            </a:r>
            <a:r>
              <a:rPr lang="da-DK" dirty="0"/>
              <a:t> (næste slide) som udgangspunkt. </a:t>
            </a:r>
          </a:p>
          <a:p>
            <a:pPr marL="171450" indent="-171450">
              <a:buFont typeface="Arial" panose="020B0604020202020204" pitchFamily="34" charset="0"/>
              <a:buChar char="•"/>
              <a:defRPr/>
            </a:pPr>
            <a:r>
              <a:rPr lang="en-US" dirty="0" err="1">
                <a:solidFill>
                  <a:srgbClr val="444444"/>
                </a:solidFill>
                <a:ea typeface="Calibri" panose="020F0502020204030204"/>
                <a:cs typeface="Calibri" panose="020F0502020204030204"/>
              </a:rPr>
              <a:t>Deltagerne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skal</a:t>
            </a:r>
            <a:r>
              <a:rPr lang="en-US" dirty="0">
                <a:solidFill>
                  <a:srgbClr val="444444"/>
                </a:solidFill>
                <a:ea typeface="Calibri" panose="020F0502020204030204"/>
                <a:cs typeface="Calibri" panose="020F0502020204030204"/>
              </a:rPr>
              <a:t> nu </a:t>
            </a:r>
            <a:r>
              <a:rPr lang="en-US" dirty="0" err="1">
                <a:solidFill>
                  <a:srgbClr val="444444"/>
                </a:solidFill>
                <a:ea typeface="Calibri" panose="020F0502020204030204"/>
                <a:cs typeface="Calibri" panose="020F0502020204030204"/>
              </a:rPr>
              <a:t>enten</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forblive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på</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deres</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plads</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hvis</a:t>
            </a:r>
            <a:r>
              <a:rPr lang="en-US" dirty="0">
                <a:solidFill>
                  <a:srgbClr val="444444"/>
                </a:solidFill>
                <a:ea typeface="Calibri" panose="020F0502020204030204"/>
                <a:cs typeface="Calibri" panose="020F0502020204030204"/>
              </a:rPr>
              <a:t> de </a:t>
            </a:r>
            <a:r>
              <a:rPr lang="en-US" dirty="0" err="1">
                <a:solidFill>
                  <a:srgbClr val="444444"/>
                </a:solidFill>
                <a:ea typeface="Calibri" panose="020F0502020204030204"/>
                <a:cs typeface="Calibri" panose="020F0502020204030204"/>
              </a:rPr>
              <a:t>skal</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arbejde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selv</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eller</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rejse</a:t>
            </a:r>
            <a:r>
              <a:rPr lang="en-US" dirty="0">
                <a:solidFill>
                  <a:srgbClr val="444444"/>
                </a:solidFill>
                <a:ea typeface="Calibri" panose="020F0502020204030204"/>
                <a:cs typeface="Calibri" panose="020F0502020204030204"/>
              </a:rPr>
              <a:t> sig og </a:t>
            </a:r>
            <a:r>
              <a:rPr lang="en-US" dirty="0" err="1">
                <a:solidFill>
                  <a:srgbClr val="444444"/>
                </a:solidFill>
                <a:ea typeface="Calibri" panose="020F0502020204030204"/>
                <a:cs typeface="Calibri" panose="020F0502020204030204"/>
              </a:rPr>
              <a:t>finde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sammen</a:t>
            </a:r>
            <a:r>
              <a:rPr lang="en-US" dirty="0">
                <a:solidFill>
                  <a:srgbClr val="444444"/>
                </a:solidFill>
                <a:ea typeface="Calibri" panose="020F0502020204030204"/>
                <a:cs typeface="Calibri" panose="020F0502020204030204"/>
              </a:rPr>
              <a:t> med … den, de </a:t>
            </a:r>
            <a:r>
              <a:rPr lang="en-US" dirty="0" err="1">
                <a:solidFill>
                  <a:srgbClr val="444444"/>
                </a:solidFill>
                <a:ea typeface="Calibri" panose="020F0502020204030204"/>
                <a:cs typeface="Calibri" panose="020F0502020204030204"/>
              </a:rPr>
              <a:t>skal</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samarbejde</a:t>
            </a:r>
            <a:r>
              <a:rPr lang="en-US" dirty="0">
                <a:solidFill>
                  <a:srgbClr val="444444"/>
                </a:solidFill>
                <a:ea typeface="Calibri" panose="020F0502020204030204"/>
                <a:cs typeface="Calibri" panose="020F0502020204030204"/>
              </a:rPr>
              <a:t> med. </a:t>
            </a:r>
          </a:p>
          <a:p>
            <a:pPr marL="171450" indent="-171450">
              <a:buFont typeface="Arial" panose="020B0604020202020204" pitchFamily="34" charset="0"/>
              <a:buChar char="•"/>
              <a:defRPr/>
            </a:pPr>
            <a:r>
              <a:rPr lang="da-DK" dirty="0">
                <a:ea typeface="Calibri"/>
                <a:cs typeface="Calibri"/>
              </a:rPr>
              <a:t>Oplægsholder skal styre gennemgangen af de efterfølgende slides, når alle sidder hvor de skal</a:t>
            </a:r>
          </a:p>
          <a:p>
            <a:pPr>
              <a:defRPr/>
            </a:pPr>
            <a:endParaRPr lang="da-DK" dirty="0">
              <a:ea typeface="Calibri"/>
              <a:cs typeface="Calibri"/>
            </a:endParaRPr>
          </a:p>
          <a:p>
            <a:pPr>
              <a:defRPr/>
            </a:pPr>
            <a:r>
              <a:rPr lang="da-DK" b="1" dirty="0"/>
              <a:t>Talenoter:</a:t>
            </a:r>
            <a:endParaRPr lang="da-DK" b="1" dirty="0">
              <a:ea typeface="Calibri"/>
              <a:cs typeface="Calibri"/>
            </a:endParaRPr>
          </a:p>
          <a:p>
            <a:pPr>
              <a:defRPr/>
            </a:pPr>
            <a:r>
              <a:rPr lang="da-DK" dirty="0">
                <a:ea typeface="Calibri"/>
                <a:cs typeface="Calibri"/>
              </a:rPr>
              <a:t>Nu skal I </a:t>
            </a:r>
            <a:r>
              <a:rPr lang="da-DK" dirty="0" err="1">
                <a:ea typeface="Calibri"/>
                <a:cs typeface="Calibri"/>
              </a:rPr>
              <a:t>i</a:t>
            </a:r>
            <a:r>
              <a:rPr lang="da-DK" dirty="0">
                <a:ea typeface="Calibri"/>
                <a:cs typeface="Calibri"/>
              </a:rPr>
              <a:t> gang med at forberede en konkret undervisning. I </a:t>
            </a:r>
            <a:r>
              <a:rPr lang="da-DK" dirty="0"/>
              <a:t>skal vælge om I vil forberede jer ud fra en gruppe af elever, I </a:t>
            </a:r>
            <a:r>
              <a:rPr lang="da-DK" b="1" dirty="0"/>
              <a:t>selv</a:t>
            </a:r>
            <a:r>
              <a:rPr lang="da-DK" dirty="0"/>
              <a:t> har, eller om I vil bruge eleverne i </a:t>
            </a:r>
            <a:r>
              <a:rPr lang="da-DK" b="1" dirty="0"/>
              <a:t>casen,</a:t>
            </a:r>
            <a:r>
              <a:rPr lang="da-DK" b="0" dirty="0"/>
              <a:t> på </a:t>
            </a:r>
            <a:r>
              <a:rPr lang="da-DK" dirty="0"/>
              <a:t>næste slide, som udgangspunkt. </a:t>
            </a:r>
          </a:p>
          <a:p>
            <a:pPr>
              <a:defRPr/>
            </a:pPr>
            <a:r>
              <a:rPr lang="da-DK" i="1" dirty="0"/>
              <a:t>I skal arbejde…, (dette afhænger af hvad ledelsen har besluttet). </a:t>
            </a:r>
            <a:endParaRPr lang="da-DK" i="1" dirty="0">
              <a:ea typeface="Calibri"/>
              <a:cs typeface="Calibri"/>
            </a:endParaRPr>
          </a:p>
          <a:p>
            <a:pPr>
              <a:defRPr/>
            </a:pPr>
            <a:endParaRPr lang="da-DK" b="1" dirty="0">
              <a:ea typeface="Calibri"/>
              <a:cs typeface="Calibri"/>
            </a:endParaRPr>
          </a:p>
        </p:txBody>
      </p:sp>
      <p:sp>
        <p:nvSpPr>
          <p:cNvPr id="4" name="Pladsholder til slidenummer 3">
            <a:extLst>
              <a:ext uri="{FF2B5EF4-FFF2-40B4-BE49-F238E27FC236}">
                <a16:creationId xmlns:a16="http://schemas.microsoft.com/office/drawing/2014/main" id="{226C7E29-F910-3EEA-A6B9-B270D3D741A4}"/>
              </a:ext>
            </a:extLst>
          </p:cNvPr>
          <p:cNvSpPr>
            <a:spLocks noGrp="1"/>
          </p:cNvSpPr>
          <p:nvPr>
            <p:ph type="sldNum" sz="quarter" idx="5"/>
          </p:nvPr>
        </p:nvSpPr>
        <p:spPr/>
        <p:txBody>
          <a:bodyPr/>
          <a:lstStyle/>
          <a:p>
            <a:fld id="{BEB275AD-46A7-4D27-8D51-D17E92B6D94A}" type="slidenum">
              <a:rPr lang="da-DK" smtClean="0"/>
              <a:t>23</a:t>
            </a:fld>
            <a:endParaRPr lang="da-DK"/>
          </a:p>
        </p:txBody>
      </p:sp>
    </p:spTree>
    <p:extLst>
      <p:ext uri="{BB962C8B-B14F-4D97-AF65-F5344CB8AC3E}">
        <p14:creationId xmlns:p14="http://schemas.microsoft.com/office/powerpoint/2010/main" val="2619863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9A96-0C1A-0359-96CB-9B744B85461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3611C2D-67C2-D98B-06B4-93DE5ED047E9}"/>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C57B866F-7718-AA0A-CADA-BC3207750B33}"/>
              </a:ext>
            </a:extLst>
          </p:cNvPr>
          <p:cNvSpPr>
            <a:spLocks noGrp="1"/>
          </p:cNvSpPr>
          <p:nvPr>
            <p:ph type="body" idx="1"/>
          </p:nvPr>
        </p:nvSpPr>
        <p:spPr/>
        <p:txBody>
          <a:bodyPr/>
          <a:lstStyle/>
          <a:p>
            <a:r>
              <a:rPr lang="da-DK" b="1" dirty="0"/>
              <a:t>Formål med slide:</a:t>
            </a:r>
          </a:p>
          <a:p>
            <a:r>
              <a:rPr lang="da-DK" b="0" dirty="0">
                <a:solidFill>
                  <a:srgbClr val="444444"/>
                </a:solidFill>
              </a:rPr>
              <a:t>At tilbyde en elevgruppe som udgangspunkt for arbejdet</a:t>
            </a:r>
          </a:p>
          <a:p>
            <a:r>
              <a:rPr lang="da-DK" b="0" dirty="0">
                <a:solidFill>
                  <a:srgbClr val="444444"/>
                </a:solidFill>
              </a:rPr>
              <a:t>At inspirere til overvejelser om egen elevgruppe</a:t>
            </a:r>
            <a:endParaRPr lang="en-US" b="0" dirty="0">
              <a:solidFill>
                <a:srgbClr val="444444"/>
              </a:solidFill>
            </a:endParaRPr>
          </a:p>
          <a:p>
            <a:pPr>
              <a:defRPr/>
            </a:pPr>
            <a:endParaRPr lang="da-DK" b="1" dirty="0"/>
          </a:p>
          <a:p>
            <a:pPr>
              <a:defRPr/>
            </a:pPr>
            <a:r>
              <a:rPr lang="da-DK" b="1" dirty="0"/>
              <a:t>Forslag til facilitering:</a:t>
            </a:r>
          </a:p>
          <a:p>
            <a:pPr marL="171450" indent="-171450">
              <a:buFont typeface="Arial" panose="020B0604020202020204" pitchFamily="34" charset="0"/>
              <a:buChar char="•"/>
              <a:defRPr/>
            </a:pPr>
            <a:r>
              <a:rPr lang="da-DK" dirty="0"/>
              <a:t>Læs casen højt</a:t>
            </a:r>
          </a:p>
          <a:p>
            <a:pPr>
              <a:defRPr/>
            </a:pPr>
            <a:endParaRPr lang="da-DK" b="1" dirty="0"/>
          </a:p>
          <a:p>
            <a:pPr>
              <a:defRPr/>
            </a:pPr>
            <a:r>
              <a:rPr lang="da-DK" b="1" dirty="0"/>
              <a:t>Talenoter:</a:t>
            </a:r>
            <a:endParaRPr lang="da-DK" b="1" dirty="0">
              <a:ea typeface="Calibri"/>
              <a:cs typeface="Calibri"/>
            </a:endParaRPr>
          </a:p>
          <a:p>
            <a:r>
              <a:rPr lang="da-DK" dirty="0"/>
              <a:t>Jeg starter med at læse casen højt: </a:t>
            </a:r>
          </a:p>
          <a:p>
            <a:endParaRPr lang="da-DK" dirty="0"/>
          </a:p>
          <a:p>
            <a:r>
              <a:rPr lang="da-DK" dirty="0"/>
              <a:t>I kan som sagt tage udgangspunkt i jeres egen elevgruppe eller i casen her, når I om lidt skal rundt i UDL-cirklen og planlægge undervisning. Hvis I vælger casen er det selvfølgelig svært at bruge de erfaringer I har med jeres egne elever i forhold til, hvad der interesserer eller motiverer dem eller i forhold til deres deltagelse på tværs af fag. </a:t>
            </a:r>
          </a:p>
          <a:p>
            <a:endParaRPr lang="da-DK" dirty="0"/>
          </a:p>
          <a:p>
            <a:r>
              <a:rPr lang="da-DK" dirty="0"/>
              <a:t>Den viden I f.eks. har om en elev, der er meget deltagende i et fag og ikke i et andet, kan I måske bruge, når I skal overveje hvilke mulige læringsbarrierer, der er. Her er det tilladt at digte lidt med på casen, hvis I vælger den som udgangspunkt. Uanset hvad I vælger handler det om at forholde sig til elevernes læringsforudsætninger.</a:t>
            </a:r>
          </a:p>
          <a:p>
            <a:pPr>
              <a:defRPr/>
            </a:pPr>
            <a:endParaRPr lang="da-DK" b="1" dirty="0">
              <a:ea typeface="Calibri"/>
              <a:cs typeface="Calibri"/>
            </a:endParaRPr>
          </a:p>
        </p:txBody>
      </p:sp>
      <p:sp>
        <p:nvSpPr>
          <p:cNvPr id="4" name="Pladsholder til slidenummer 3">
            <a:extLst>
              <a:ext uri="{FF2B5EF4-FFF2-40B4-BE49-F238E27FC236}">
                <a16:creationId xmlns:a16="http://schemas.microsoft.com/office/drawing/2014/main" id="{4EEF8636-FAA0-F505-C8BC-DCD3DEC123C8}"/>
              </a:ext>
            </a:extLst>
          </p:cNvPr>
          <p:cNvSpPr>
            <a:spLocks noGrp="1"/>
          </p:cNvSpPr>
          <p:nvPr>
            <p:ph type="sldNum" sz="quarter" idx="5"/>
          </p:nvPr>
        </p:nvSpPr>
        <p:spPr/>
        <p:txBody>
          <a:bodyPr/>
          <a:lstStyle/>
          <a:p>
            <a:fld id="{BEB275AD-46A7-4D27-8D51-D17E92B6D94A}" type="slidenum">
              <a:rPr lang="da-DK" smtClean="0"/>
              <a:t>24</a:t>
            </a:fld>
            <a:endParaRPr lang="da-DK"/>
          </a:p>
        </p:txBody>
      </p:sp>
    </p:spTree>
    <p:extLst>
      <p:ext uri="{BB962C8B-B14F-4D97-AF65-F5344CB8AC3E}">
        <p14:creationId xmlns:p14="http://schemas.microsoft.com/office/powerpoint/2010/main" val="1798638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22B65-5547-45A7-0FE4-DE9F04AE21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09550E0-7DA7-8EFE-0268-3D6FDF276F5D}"/>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DA4297D-EFF7-857C-68E9-E7808D7E4210}"/>
              </a:ext>
            </a:extLst>
          </p:cNvPr>
          <p:cNvSpPr>
            <a:spLocks noGrp="1"/>
          </p:cNvSpPr>
          <p:nvPr>
            <p:ph type="body" idx="1"/>
          </p:nvPr>
        </p:nvSpPr>
        <p:spPr/>
        <p:txBody>
          <a:bodyPr/>
          <a:lstStyle/>
          <a:p>
            <a:r>
              <a:rPr lang="da-DK" b="1" dirty="0"/>
              <a:t>Formål med slide:</a:t>
            </a:r>
          </a:p>
          <a:p>
            <a:r>
              <a:rPr lang="da-DK" dirty="0"/>
              <a:t>At begynde planlægningsprocessen af en lektion/del af et forløb med udgangspunkt i UDL</a:t>
            </a:r>
          </a:p>
          <a:p>
            <a:endParaRPr lang="da-DK" dirty="0"/>
          </a:p>
          <a:p>
            <a:r>
              <a:rPr lang="da-DK" b="1" dirty="0"/>
              <a:t>Forslag til facilitering:</a:t>
            </a:r>
          </a:p>
          <a:p>
            <a:r>
              <a:rPr lang="da-DK" b="0" dirty="0"/>
              <a:t>Tid: 30 min</a:t>
            </a:r>
          </a:p>
          <a:p>
            <a:r>
              <a:rPr lang="da-DK" b="0" dirty="0"/>
              <a:t>Materialer: </a:t>
            </a:r>
          </a:p>
          <a:p>
            <a:r>
              <a:rPr lang="da-DK" b="0" dirty="0"/>
              <a:t>Print skabelonen ”Planlægning” til alle, så de analogt kan skrive i den. Alternativt kan de guides ind på intragruppen til UDL (link) </a:t>
            </a:r>
            <a:r>
              <a:rPr lang="da-DK" dirty="0"/>
              <a:t>hvor skabelonen downloades til skrivebordet, hvorefter den bliver redigerbar (så man kan skrive i dokumentet).</a:t>
            </a:r>
          </a:p>
          <a:p>
            <a:pPr marL="171450" indent="-171450">
              <a:buFont typeface="Arial" panose="020B0604020202020204" pitchFamily="34" charset="0"/>
              <a:buChar char="•"/>
            </a:pPr>
            <a:r>
              <a:rPr lang="da-DK" dirty="0"/>
              <a:t>Medarbejderne arbejder alene, i teams eller fagteams (alt efter hvad ledelse/vejledere tidligere har valgt)</a:t>
            </a:r>
          </a:p>
          <a:p>
            <a:pPr marL="171450" indent="-171450">
              <a:buFont typeface="Arial" panose="020B0604020202020204" pitchFamily="34" charset="0"/>
              <a:buChar char="•"/>
            </a:pPr>
            <a:r>
              <a:rPr lang="da-DK" dirty="0"/>
              <a:t>Rammesæt opgaven for medarbejderne ud fra teksten på </a:t>
            </a:r>
            <a:r>
              <a:rPr lang="da-DK" dirty="0" err="1"/>
              <a:t>slidet</a:t>
            </a:r>
            <a:r>
              <a:rPr lang="da-DK" dirty="0"/>
              <a:t> og </a:t>
            </a:r>
            <a:r>
              <a:rPr lang="da-DK" dirty="0" err="1"/>
              <a:t>talenoterne</a:t>
            </a:r>
            <a:endParaRPr lang="da-DK" dirty="0"/>
          </a:p>
          <a:p>
            <a:pPr marL="171450" indent="-171450">
              <a:buFont typeface="Arial" panose="020B0604020202020204" pitchFamily="34" charset="0"/>
              <a:buChar char="•"/>
            </a:pPr>
            <a:r>
              <a:rPr lang="da-DK" b="1" i="1" dirty="0"/>
              <a:t>Teksten med fed refererer til tekst på slide/kasserne i planlægningsskemaet</a:t>
            </a:r>
          </a:p>
          <a:p>
            <a:pPr marL="171450" indent="-171450">
              <a:buFont typeface="Arial" panose="020B0604020202020204" pitchFamily="34" charset="0"/>
              <a:buChar char="•"/>
            </a:pPr>
            <a:endParaRPr lang="da-DK" dirty="0"/>
          </a:p>
          <a:p>
            <a:r>
              <a:rPr lang="da-DK" b="1" dirty="0"/>
              <a:t>Talenoter:</a:t>
            </a:r>
          </a:p>
          <a:p>
            <a:r>
              <a:rPr lang="da-DK" b="0" dirty="0"/>
              <a:t>I skal nu i gang med at forberede en undervisning med udgangspunkt i UDL-cirklen. I første omgang er der lagt op til </a:t>
            </a:r>
            <a:r>
              <a:rPr lang="da-DK" b="0" i="1" dirty="0"/>
              <a:t>en enkelt lektion eller en del af et forløb</a:t>
            </a:r>
            <a:r>
              <a:rPr lang="da-DK" b="0" dirty="0"/>
              <a:t>, så målet ikke bliver for overordnet, når I senere skal arbejde med flere veje til at nå det. Lektionen kan forberedes, så den indgår i et forløb i jeres årsplan - altså er det reel undervisningsforberedelse, vi går i gang med nu. </a:t>
            </a:r>
          </a:p>
          <a:p>
            <a:r>
              <a:rPr lang="da-DK" b="0" dirty="0"/>
              <a:t>I skal starte med at dykke ned i første del af UDL-cirklen, der handler om nysgerrigt at undersøge og overveje;</a:t>
            </a:r>
          </a:p>
          <a:p>
            <a:endParaRPr lang="da-DK" b="1" i="1" dirty="0"/>
          </a:p>
          <a:p>
            <a:r>
              <a:rPr lang="da-DK" b="1" i="1" dirty="0"/>
              <a:t>Elevperspektiver og læringsforudsætninger: </a:t>
            </a:r>
            <a:r>
              <a:rPr lang="da-DK" b="0" i="0" dirty="0"/>
              <a:t>Hvad ved vi om eleverne som gruppe og om specifikke elever? Deres forudsætninger, behov, interesser, måder at lære på? </a:t>
            </a:r>
            <a:endParaRPr lang="da-DK" b="1" i="1" dirty="0"/>
          </a:p>
          <a:p>
            <a:r>
              <a:rPr lang="da-DK" b="1" i="1" dirty="0"/>
              <a:t>Målet med undervisningen: </a:t>
            </a:r>
            <a:r>
              <a:rPr lang="da-DK" b="0" i="0" dirty="0"/>
              <a:t>Ud fra årsplan/fag – hvad er målet, hvad skal eleverne lære? Og hvordan kan målet blive både klart og relevant for lige netop de elever, I tager udgangspunkt i? </a:t>
            </a:r>
            <a:endParaRPr lang="da-DK" b="1" i="1" dirty="0"/>
          </a:p>
          <a:p>
            <a:r>
              <a:rPr lang="da-DK" b="1" i="1" dirty="0"/>
              <a:t>Hvilke læringsbarrierer I kan få øje på: </a:t>
            </a:r>
            <a:r>
              <a:rPr lang="da-DK" b="0" i="0" dirty="0"/>
              <a:t>Hvilke læringsbarrierer kan I få øje på, når I sammenholder eleverne og målet med undervisningen? Hvilke mulige barrierer ift. engagement, indhold, materialer og arbejdsformer kan I identificere? Hvad skal der tages højde for, når I senere skal designe valgmuligheder og flere veje til indtryk og udtryk</a:t>
            </a:r>
            <a:endParaRPr lang="da-DK" b="1" i="1" dirty="0"/>
          </a:p>
          <a:p>
            <a:r>
              <a:rPr lang="da-DK" b="1" i="1" dirty="0"/>
              <a:t>Støtte og stilladsering til alle i læringsrummet: </a:t>
            </a:r>
            <a:r>
              <a:rPr lang="da-DK" b="0" i="0" dirty="0"/>
              <a:t>Er der værktøjer, ressourcer, strategier, som I </a:t>
            </a:r>
            <a:r>
              <a:rPr lang="da-DK" b="0" i="0" dirty="0" err="1"/>
              <a:t>i</a:t>
            </a:r>
            <a:r>
              <a:rPr lang="da-DK" b="0" i="0" dirty="0"/>
              <a:t> teamet har fælles fokus på </a:t>
            </a:r>
            <a:r>
              <a:rPr lang="da-DK" b="0" i="0" dirty="0" err="1"/>
              <a:t>på</a:t>
            </a:r>
            <a:r>
              <a:rPr lang="da-DK" b="0" i="0" dirty="0"/>
              <a:t> tværs af fag eller i bestemte fag? Eller er der noget I har erfaring med er godt for alle i læringsmiljøet? Det kunne være visuel støtte, bestemte skabeloner til præsentation af opgaven ved stationsundervisning, en tjekliste til at nedbryde opgaven, mulighed for at benytte digitale værktøjer eller noget helt andet.</a:t>
            </a:r>
            <a:endParaRPr lang="da-DK" b="1" i="1" dirty="0"/>
          </a:p>
          <a:p>
            <a:pPr marL="0" indent="0">
              <a:buFont typeface="Arial" panose="020B0604020202020204" pitchFamily="34" charset="0"/>
              <a:buNone/>
            </a:pPr>
            <a:endParaRPr lang="da-DK"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a:t>Brug skabelonen ”Planlægning” til at få nedfældet jeres fælles tanker og idéer. </a:t>
            </a:r>
            <a:r>
              <a:rPr lang="da-DK" sz="1200" b="0" kern="1200" dirty="0">
                <a:solidFill>
                  <a:schemeClr val="tx1"/>
                </a:solidFill>
                <a:effectLst/>
                <a:latin typeface="+mn-lt"/>
                <a:ea typeface="+mn-ea"/>
                <a:cs typeface="+mn-cs"/>
              </a:rPr>
              <a:t>UDL-cirklens første del kan give et</a:t>
            </a:r>
            <a:r>
              <a:rPr lang="da-DK" sz="1200" kern="1200" dirty="0">
                <a:solidFill>
                  <a:schemeClr val="tx1"/>
                </a:solidFill>
                <a:effectLst/>
                <a:latin typeface="+mn-lt"/>
                <a:ea typeface="+mn-ea"/>
                <a:cs typeface="+mn-cs"/>
              </a:rPr>
              <a:t> overblik over alt det, I ønsker at tænke med, når I lidt senere helt konkret skal planlægge en lektion. </a:t>
            </a:r>
          </a:p>
          <a:p>
            <a:pPr marL="0" indent="0">
              <a:buFont typeface="Arial" panose="020B0604020202020204" pitchFamily="34" charset="0"/>
              <a:buNone/>
            </a:pPr>
            <a:r>
              <a:rPr lang="da-DK" b="0" dirty="0"/>
              <a:t>I har 30 minutter til at arbejde i, inden vi på ægte UDL maner mødes på tværs – nysgerrigt og undersøgende. Vi mødes her kl. XX.XX.</a:t>
            </a:r>
          </a:p>
          <a:p>
            <a:pPr marL="0" indent="0">
              <a:buFont typeface="Arial" panose="020B0604020202020204" pitchFamily="34" charset="0"/>
              <a:buNone/>
            </a:pPr>
            <a:r>
              <a:rPr lang="da-DK" b="0" dirty="0"/>
              <a:t>Værsgo’!</a:t>
            </a:r>
          </a:p>
        </p:txBody>
      </p:sp>
      <p:sp>
        <p:nvSpPr>
          <p:cNvPr id="4" name="Pladsholder til slidenummer 3">
            <a:extLst>
              <a:ext uri="{FF2B5EF4-FFF2-40B4-BE49-F238E27FC236}">
                <a16:creationId xmlns:a16="http://schemas.microsoft.com/office/drawing/2014/main" id="{3DC08A69-F2A8-C119-2A3C-7842E3226ED4}"/>
              </a:ext>
            </a:extLst>
          </p:cNvPr>
          <p:cNvSpPr>
            <a:spLocks noGrp="1"/>
          </p:cNvSpPr>
          <p:nvPr>
            <p:ph type="sldNum" sz="quarter" idx="5"/>
          </p:nvPr>
        </p:nvSpPr>
        <p:spPr/>
        <p:txBody>
          <a:bodyPr/>
          <a:lstStyle/>
          <a:p>
            <a:fld id="{BEB275AD-46A7-4D27-8D51-D17E92B6D94A}" type="slidenum">
              <a:rPr lang="da-DK" smtClean="0"/>
              <a:t>25</a:t>
            </a:fld>
            <a:endParaRPr lang="da-DK"/>
          </a:p>
        </p:txBody>
      </p:sp>
    </p:spTree>
    <p:extLst>
      <p:ext uri="{BB962C8B-B14F-4D97-AF65-F5344CB8AC3E}">
        <p14:creationId xmlns:p14="http://schemas.microsoft.com/office/powerpoint/2010/main" val="421575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F1220-2587-F999-D9ED-B331DBA94C5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B54A2F6-74D1-9A4A-3B74-E0DA24F5D01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55AFABB1-5C5D-C50F-045B-319DB1B51CF3}"/>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At udveksle overvejelser og se på læringsbarrierer med forskellige didaktiske øjne</a:t>
            </a:r>
          </a:p>
          <a:p>
            <a:endParaRPr lang="da-DK" dirty="0"/>
          </a:p>
          <a:p>
            <a:r>
              <a:rPr lang="da-DK" b="1" dirty="0"/>
              <a:t>Forslag til facilitering:</a:t>
            </a:r>
          </a:p>
          <a:p>
            <a:pPr marL="171450" indent="-171450">
              <a:buFont typeface="Arial" panose="020B0604020202020204" pitchFamily="34" charset="0"/>
              <a:buChar char="•"/>
            </a:pPr>
            <a:r>
              <a:rPr lang="da-DK" dirty="0"/>
              <a:t>Rammesæt processen for medarbejderne. </a:t>
            </a:r>
          </a:p>
          <a:p>
            <a:pPr marL="171450" indent="-171450">
              <a:buFont typeface="Arial" panose="020B0604020202020204" pitchFamily="34" charset="0"/>
              <a:buChar char="•"/>
            </a:pPr>
            <a:r>
              <a:rPr lang="da-DK" dirty="0"/>
              <a:t>Tag stilling til, om der skal være rammer for, hvem der møder hvem (fag/årgange/afdelinger) </a:t>
            </a:r>
          </a:p>
          <a:p>
            <a:endParaRPr lang="da-DK" dirty="0"/>
          </a:p>
          <a:p>
            <a:endParaRPr lang="da-DK" dirty="0"/>
          </a:p>
          <a:p>
            <a:r>
              <a:rPr lang="da-DK" b="1" dirty="0"/>
              <a:t>Talenoter:</a:t>
            </a:r>
          </a:p>
          <a:p>
            <a:r>
              <a:rPr lang="da-DK" dirty="0"/>
              <a:t>Når man arbejder med UDL er det centralt at forholde sig nysgerrigt – både til elevernes perspektiver og til de læringsbarrierer der kan være i undervisningen. Det kan man fx. gøre ved at se på de samme læringsbarrierer med forskellige øjne. Vi har forskellige didaktiske erfaringer og forskellige måder at undervise på. Måske har jeg identificeret en barriere, der handler om, at indholdet i en tekst er svært tilgængeligt pga. fagord eller at stationsundervisning virker kaotisk for nogle elever og en kollega har nye eller andre didaktiske idéer til, hvordan jeg kan arbejde med de barrierer. Det kan godt være, at jeg ville forsøge at nedbryde  læringsbarrierer på én måde og en kollega på en anden.</a:t>
            </a:r>
          </a:p>
          <a:p>
            <a:endParaRPr lang="da-DK" dirty="0"/>
          </a:p>
          <a:p>
            <a:r>
              <a:rPr lang="da-DK" b="1" i="1" dirty="0"/>
              <a:t>Hvert team går sammen med et andet team</a:t>
            </a:r>
            <a:r>
              <a:rPr lang="da-DK" dirty="0"/>
              <a:t>. (Vi har på forhånd sat følgende teams sammen: X og X)</a:t>
            </a:r>
          </a:p>
          <a:p>
            <a:r>
              <a:rPr lang="da-DK" dirty="0"/>
              <a:t>Det ene team starter med at fortælle om </a:t>
            </a:r>
            <a:r>
              <a:rPr lang="da-DK" b="1" i="1" dirty="0"/>
              <a:t>målet for undervisningen </a:t>
            </a:r>
            <a:r>
              <a:rPr lang="da-DK" dirty="0"/>
              <a:t>og om en eller </a:t>
            </a:r>
            <a:r>
              <a:rPr lang="da-DK" b="1" i="1" dirty="0"/>
              <a:t>et par læringsbarrierer</a:t>
            </a:r>
            <a:r>
              <a:rPr lang="da-DK" dirty="0"/>
              <a:t> de har identificeret ud fra deres mål og elevgruppe. Derefter giver det andet team </a:t>
            </a:r>
            <a:r>
              <a:rPr lang="da-DK" b="1" i="1" dirty="0"/>
              <a:t>bud på, hvordan de kan se, at man didaktisk kan nedbryde de barrierer</a:t>
            </a:r>
            <a:r>
              <a:rPr lang="da-DK" dirty="0"/>
              <a:t>. På den måde får I idéer med, når I skal videre rundt i UDL-cirklen og tættere på at planlægge flere veje til engagement, indtryk og udtryk</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I har 5 minutter pr. team - vi mødes her igen kl. XX.XX.</a:t>
            </a:r>
          </a:p>
          <a:p>
            <a:pPr marL="0" indent="0">
              <a:buFont typeface="Arial" panose="020B0604020202020204" pitchFamily="34" charset="0"/>
              <a:buNone/>
            </a:pPr>
            <a:r>
              <a:rPr lang="da-DK" dirty="0"/>
              <a:t>Værsgo’.</a:t>
            </a:r>
          </a:p>
          <a:p>
            <a:pPr marL="0" indent="0">
              <a:buFont typeface="Arial" panose="020B0604020202020204" pitchFamily="34" charset="0"/>
              <a:buNone/>
            </a:pPr>
            <a:endParaRPr lang="da-DK" dirty="0"/>
          </a:p>
          <a:p>
            <a:pPr marL="0" indent="0">
              <a:buFont typeface="Arial" panose="020B0604020202020204" pitchFamily="34" charset="0"/>
              <a:buNone/>
            </a:pPr>
            <a:endParaRPr lang="da-DK" dirty="0"/>
          </a:p>
        </p:txBody>
      </p:sp>
      <p:sp>
        <p:nvSpPr>
          <p:cNvPr id="4" name="Pladsholder til slidenummer 3">
            <a:extLst>
              <a:ext uri="{FF2B5EF4-FFF2-40B4-BE49-F238E27FC236}">
                <a16:creationId xmlns:a16="http://schemas.microsoft.com/office/drawing/2014/main" id="{C18BFA36-569A-18C2-3C5B-F7F9B8F12596}"/>
              </a:ext>
            </a:extLst>
          </p:cNvPr>
          <p:cNvSpPr>
            <a:spLocks noGrp="1"/>
          </p:cNvSpPr>
          <p:nvPr>
            <p:ph type="sldNum" sz="quarter" idx="5"/>
          </p:nvPr>
        </p:nvSpPr>
        <p:spPr/>
        <p:txBody>
          <a:bodyPr/>
          <a:lstStyle/>
          <a:p>
            <a:fld id="{BEB275AD-46A7-4D27-8D51-D17E92B6D94A}" type="slidenum">
              <a:rPr lang="da-DK" smtClean="0"/>
              <a:t>26</a:t>
            </a:fld>
            <a:endParaRPr lang="da-DK"/>
          </a:p>
        </p:txBody>
      </p:sp>
    </p:spTree>
    <p:extLst>
      <p:ext uri="{BB962C8B-B14F-4D97-AF65-F5344CB8AC3E}">
        <p14:creationId xmlns:p14="http://schemas.microsoft.com/office/powerpoint/2010/main" val="697227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E8E2-A20C-A786-1054-D5E4076A8E3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8720610-F34D-8472-8C36-DFD808FBA7D4}"/>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0247A108-7ADD-BAE6-AD7A-7820103286DD}"/>
              </a:ext>
            </a:extLst>
          </p:cNvPr>
          <p:cNvSpPr>
            <a:spLocks noGrp="1"/>
          </p:cNvSpPr>
          <p:nvPr>
            <p:ph type="body" idx="1"/>
          </p:nvPr>
        </p:nvSpPr>
        <p:spPr/>
        <p:txBody>
          <a:bodyPr/>
          <a:lstStyle/>
          <a:p>
            <a:r>
              <a:rPr lang="da-DK" b="1" dirty="0"/>
              <a:t>Formål med slide:</a:t>
            </a:r>
          </a:p>
          <a:p>
            <a:r>
              <a:rPr lang="da-DK" dirty="0"/>
              <a:t>At  forberede en lektion eller en del af et forløb med udgangspunkt i UDL-rammen og på baggrund af UDL-cirklens indledende overvejelser</a:t>
            </a:r>
          </a:p>
          <a:p>
            <a:endParaRPr lang="da-DK" dirty="0"/>
          </a:p>
          <a:p>
            <a:r>
              <a:rPr lang="da-DK" b="1" dirty="0"/>
              <a:t>Forslag til facilitering:</a:t>
            </a:r>
          </a:p>
          <a:p>
            <a:r>
              <a:rPr lang="da-DK" b="0" dirty="0"/>
              <a:t>Tid: 60 min</a:t>
            </a:r>
          </a:p>
          <a:p>
            <a:r>
              <a:rPr lang="da-DK" b="0" dirty="0"/>
              <a:t>Materialer: evt. print af tjekliste</a:t>
            </a:r>
          </a:p>
          <a:p>
            <a:pPr marL="171450" indent="-171450">
              <a:buFont typeface="Arial" panose="020B0604020202020204" pitchFamily="34" charset="0"/>
              <a:buChar char="•"/>
            </a:pPr>
            <a:r>
              <a:rPr lang="da-DK" dirty="0"/>
              <a:t>Rammesæt opgaven for deltagerne ud fra teksten på slide og </a:t>
            </a:r>
            <a:r>
              <a:rPr lang="da-DK" dirty="0" err="1"/>
              <a:t>talenoterne</a:t>
            </a:r>
            <a:endParaRPr lang="da-DK" dirty="0"/>
          </a:p>
          <a:p>
            <a:pPr marL="171450" indent="-171450">
              <a:buFont typeface="Arial" panose="020B0604020202020204" pitchFamily="34" charset="0"/>
              <a:buChar char="•"/>
            </a:pPr>
            <a:r>
              <a:rPr lang="da-DK" b="1" i="1" dirty="0"/>
              <a:t>Teksten med fed refererer til tekst på slide</a:t>
            </a:r>
          </a:p>
          <a:p>
            <a:pPr marL="171450" indent="-171450">
              <a:buFont typeface="Arial" panose="020B0604020202020204" pitchFamily="34" charset="0"/>
              <a:buChar char="•"/>
            </a:pPr>
            <a:endParaRPr lang="da-DK" dirty="0"/>
          </a:p>
          <a:p>
            <a:r>
              <a:rPr lang="da-DK" b="1" dirty="0"/>
              <a:t>Talenoter:</a:t>
            </a:r>
          </a:p>
          <a:p>
            <a:r>
              <a:rPr lang="da-DK" b="0" dirty="0"/>
              <a:t>I skal nu planlægge en del af et forløb med udgangspunkt i de overvejelser I har gjort jer og de input I har fået af hinanden. I skal overveje, hvordan I – ud fra jeres valgte elevgruppe, mål og læringsbarrierer – vil gennemføre en undervisning med </a:t>
            </a:r>
            <a:r>
              <a:rPr lang="da-DK" b="1" i="1" dirty="0"/>
              <a:t>flere veje til engagement, indtryk og udtryk.</a:t>
            </a:r>
          </a:p>
          <a:p>
            <a:r>
              <a:rPr lang="da-DK" b="0" i="0" dirty="0"/>
              <a:t>Hvordan kan forskellige elever nå målet? Hvordan kan valgmuligheder og materialer, indhold, arbejdsformer være med til at øge elevernes forståelse og mulighed for at omsætte og vise, hvad de har lært? Og hvordan kan det organiseres i praksis?</a:t>
            </a:r>
          </a:p>
          <a:p>
            <a:endParaRPr lang="da-DK" b="0" i="0" dirty="0"/>
          </a:p>
          <a:p>
            <a:pPr marL="228600" indent="-228600">
              <a:buAutoNum type="arabicPeriod"/>
            </a:pPr>
            <a:r>
              <a:rPr lang="da-DK" b="0" i="0" dirty="0"/>
              <a:t>I har </a:t>
            </a:r>
            <a:r>
              <a:rPr lang="da-DK" b="1" i="1" dirty="0"/>
              <a:t>skabelonen</a:t>
            </a:r>
            <a:r>
              <a:rPr lang="da-DK" b="0" i="0" dirty="0"/>
              <a:t> til at få </a:t>
            </a:r>
            <a:r>
              <a:rPr lang="da-DK" b="1" i="1" dirty="0"/>
              <a:t>overblik og notere jeres idéer til engagement, indtryk og udtryk</a:t>
            </a:r>
          </a:p>
          <a:p>
            <a:pPr marL="228600" indent="-228600">
              <a:buAutoNum type="arabicPeriod"/>
            </a:pPr>
            <a:endParaRPr lang="da-DK" b="0" i="0" dirty="0"/>
          </a:p>
          <a:p>
            <a:pPr marL="228600" indent="-228600">
              <a:buAutoNum type="arabicPeriod"/>
            </a:pPr>
            <a:r>
              <a:rPr lang="da-DK" b="0" i="0" dirty="0"/>
              <a:t>Når </a:t>
            </a:r>
            <a:r>
              <a:rPr lang="da-DK" b="1" i="1" dirty="0"/>
              <a:t>I skal planlægge kan vælge at bruge </a:t>
            </a:r>
            <a:r>
              <a:rPr lang="da-DK" b="1" i="1" dirty="0" err="1"/>
              <a:t>Miira</a:t>
            </a:r>
            <a:r>
              <a:rPr lang="da-DK" b="1" i="1" dirty="0"/>
              <a:t> – en AI-tjeneste, </a:t>
            </a:r>
            <a:r>
              <a:rPr lang="da-DK" b="0" i="0" dirty="0"/>
              <a:t>der er skræddersyet til undervisere og som kan være sparringspartner eller med-idéudvikler. I kan prompte den med jeres mål og UDL-overvejelser. I kan også vælge at bruge en </a:t>
            </a:r>
            <a:r>
              <a:rPr lang="da-DK" b="1" i="1" dirty="0"/>
              <a:t>tjekliste til undervisning med UDL</a:t>
            </a:r>
            <a:r>
              <a:rPr lang="da-DK" b="0" i="0" dirty="0"/>
              <a:t>, der kan inspirere til flere veje i undervisningen. Mest af alt skal I bruge jeres didaktiske erfaringer, viden og refleksioner.</a:t>
            </a:r>
          </a:p>
          <a:p>
            <a:pPr marL="228600" indent="-228600">
              <a:buAutoNum type="arabicPeriod"/>
            </a:pPr>
            <a:endParaRPr lang="da-DK" b="0" i="0" dirty="0"/>
          </a:p>
          <a:p>
            <a:pPr marL="228600" indent="-228600">
              <a:buAutoNum type="arabicPeriod"/>
            </a:pPr>
            <a:r>
              <a:rPr lang="da-DK" b="0" i="0" dirty="0"/>
              <a:t>Og så er det tid til </a:t>
            </a:r>
            <a:r>
              <a:rPr lang="da-DK" b="1" i="1" dirty="0"/>
              <a:t>konkret forberedelse – </a:t>
            </a:r>
            <a:r>
              <a:rPr lang="da-DK" b="0" i="0" dirty="0"/>
              <a:t>det er altså meningen, at I kan bruge tiden på at udføre jeres idéer. Skal der findes frem til forskellige måder at præsentere information på? Skal der laves undervisningsbeskrivelser, der forklarer eleverne, hvad de skal? Kan vi bruge elementer fra fx ”Det tænkende klasserum”, ”CL- strukturer”? Skal der produceres det ene eller det andet, så gør I alt det I kan nå inden for tidsrammen. </a:t>
            </a:r>
          </a:p>
          <a:p>
            <a:pPr marL="228600" indent="-228600">
              <a:buAutoNum type="arabicPeriod"/>
            </a:pPr>
            <a:endParaRPr lang="da-DK" b="0" i="0" dirty="0"/>
          </a:p>
          <a:p>
            <a:pPr marL="0" indent="0">
              <a:buFont typeface="Arial" panose="020B0604020202020204" pitchFamily="34" charset="0"/>
              <a:buNone/>
            </a:pPr>
            <a:r>
              <a:rPr lang="da-DK" dirty="0"/>
              <a:t>I har XX minutter og vi mødes her igen kl. XX.XX.</a:t>
            </a:r>
          </a:p>
          <a:p>
            <a:pPr marL="0" indent="0">
              <a:buNone/>
            </a:pPr>
            <a:endParaRPr lang="da-DK" b="0" i="0" dirty="0"/>
          </a:p>
          <a:p>
            <a:pPr marL="228600" indent="-228600">
              <a:buAutoNum type="arabicPeriod"/>
            </a:pPr>
            <a:endParaRPr lang="da-DK" b="0" i="0" dirty="0"/>
          </a:p>
        </p:txBody>
      </p:sp>
      <p:sp>
        <p:nvSpPr>
          <p:cNvPr id="4" name="Pladsholder til slidenummer 3">
            <a:extLst>
              <a:ext uri="{FF2B5EF4-FFF2-40B4-BE49-F238E27FC236}">
                <a16:creationId xmlns:a16="http://schemas.microsoft.com/office/drawing/2014/main" id="{3A4BC5BD-E5FD-6EE7-E6B8-D9E84786DB2C}"/>
              </a:ext>
            </a:extLst>
          </p:cNvPr>
          <p:cNvSpPr>
            <a:spLocks noGrp="1"/>
          </p:cNvSpPr>
          <p:nvPr>
            <p:ph type="sldNum" sz="quarter" idx="5"/>
          </p:nvPr>
        </p:nvSpPr>
        <p:spPr/>
        <p:txBody>
          <a:bodyPr/>
          <a:lstStyle/>
          <a:p>
            <a:fld id="{BEB275AD-46A7-4D27-8D51-D17E92B6D94A}" type="slidenum">
              <a:rPr lang="da-DK" smtClean="0"/>
              <a:t>27</a:t>
            </a:fld>
            <a:endParaRPr lang="da-DK"/>
          </a:p>
        </p:txBody>
      </p:sp>
    </p:spTree>
    <p:extLst>
      <p:ext uri="{BB962C8B-B14F-4D97-AF65-F5344CB8AC3E}">
        <p14:creationId xmlns:p14="http://schemas.microsoft.com/office/powerpoint/2010/main" val="110080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C98E-7B7A-F79E-E703-D790600516D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09EE78B-A961-B5A6-6243-83090F990884}"/>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95FC95A4-C590-B0EA-BBF1-81CE66B4D39F}"/>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At udveksle overvejelser og 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Forslag til facilitering:</a:t>
            </a:r>
          </a:p>
          <a:p>
            <a:pPr marL="171450" indent="-171450">
              <a:buFont typeface="Arial" panose="020B0604020202020204" pitchFamily="34" charset="0"/>
              <a:buChar char="•"/>
            </a:pPr>
            <a:r>
              <a:rPr lang="da-DK" dirty="0"/>
              <a:t>Rammesæt processen for deltagerne</a:t>
            </a:r>
          </a:p>
          <a:p>
            <a:endParaRPr lang="da-DK" dirty="0"/>
          </a:p>
          <a:p>
            <a:r>
              <a:rPr lang="da-DK" b="1" dirty="0"/>
              <a:t>Talenoter:</a:t>
            </a:r>
          </a:p>
          <a:p>
            <a:r>
              <a:rPr lang="da-DK" b="0" i="0" dirty="0"/>
              <a:t>Nu skal I gå sammen med det team I mødtes med tidligere. </a:t>
            </a:r>
          </a:p>
          <a:p>
            <a:r>
              <a:rPr lang="da-DK" dirty="0"/>
              <a:t>Det ene team starter med at</a:t>
            </a:r>
            <a:r>
              <a:rPr lang="da-DK" b="1" i="1" dirty="0"/>
              <a:t> præsentere deres undervisningsdesign.</a:t>
            </a:r>
            <a:r>
              <a:rPr lang="da-DK" dirty="0"/>
              <a:t> Derefter giver det andet team </a:t>
            </a:r>
            <a:r>
              <a:rPr lang="da-DK" b="1" i="1" dirty="0"/>
              <a:t>bud på, hvad der kan justeres (læs de tre spørgsmål på </a:t>
            </a:r>
            <a:r>
              <a:rPr lang="da-DK" b="1" i="1" dirty="0" err="1"/>
              <a:t>slidet</a:t>
            </a:r>
            <a:r>
              <a:rPr lang="da-DK" b="1" i="1" dirty="0"/>
              <a:t>)</a:t>
            </a:r>
            <a:r>
              <a:rPr lang="da-DK" dirty="0"/>
              <a:t>.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I har ca. 10 minutter pr. team og derefter 10 min til justering på baggrund af feedback - vi mødes her igen kl. XX.XX.</a:t>
            </a:r>
          </a:p>
          <a:p>
            <a:pPr marL="0" indent="0">
              <a:buFont typeface="Arial" panose="020B0604020202020204" pitchFamily="34" charset="0"/>
              <a:buNone/>
            </a:pPr>
            <a:r>
              <a:rPr lang="da-DK" dirty="0"/>
              <a:t>Værsgo’.</a:t>
            </a:r>
          </a:p>
          <a:p>
            <a:pPr marL="0" indent="0">
              <a:buFont typeface="Arial" panose="020B0604020202020204" pitchFamily="34" charset="0"/>
              <a:buNone/>
            </a:pPr>
            <a:endParaRPr lang="da-DK" dirty="0"/>
          </a:p>
          <a:p>
            <a:pPr marL="0" indent="0">
              <a:buFont typeface="Arial" panose="020B0604020202020204" pitchFamily="34" charset="0"/>
              <a:buNone/>
            </a:pPr>
            <a:endParaRPr lang="da-DK" dirty="0"/>
          </a:p>
        </p:txBody>
      </p:sp>
      <p:sp>
        <p:nvSpPr>
          <p:cNvPr id="4" name="Pladsholder til slidenummer 3">
            <a:extLst>
              <a:ext uri="{FF2B5EF4-FFF2-40B4-BE49-F238E27FC236}">
                <a16:creationId xmlns:a16="http://schemas.microsoft.com/office/drawing/2014/main" id="{00762431-BD93-62CF-A278-8C909D3FC6E3}"/>
              </a:ext>
            </a:extLst>
          </p:cNvPr>
          <p:cNvSpPr>
            <a:spLocks noGrp="1"/>
          </p:cNvSpPr>
          <p:nvPr>
            <p:ph type="sldNum" sz="quarter" idx="5"/>
          </p:nvPr>
        </p:nvSpPr>
        <p:spPr/>
        <p:txBody>
          <a:bodyPr/>
          <a:lstStyle/>
          <a:p>
            <a:fld id="{BEB275AD-46A7-4D27-8D51-D17E92B6D94A}" type="slidenum">
              <a:rPr lang="da-DK" smtClean="0"/>
              <a:t>28</a:t>
            </a:fld>
            <a:endParaRPr lang="da-DK"/>
          </a:p>
        </p:txBody>
      </p:sp>
    </p:spTree>
    <p:extLst>
      <p:ext uri="{BB962C8B-B14F-4D97-AF65-F5344CB8AC3E}">
        <p14:creationId xmlns:p14="http://schemas.microsoft.com/office/powerpoint/2010/main" val="1368251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82A1-EDDC-C4D6-D201-0AC9D85DFA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ACED2D1-16BA-B1C7-B9D0-A67704C7A3C7}"/>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2638C1B-01A3-1841-21A8-6C909B052322}"/>
              </a:ext>
            </a:extLst>
          </p:cNvPr>
          <p:cNvSpPr>
            <a:spLocks noGrp="1"/>
          </p:cNvSpPr>
          <p:nvPr>
            <p:ph type="body" idx="1"/>
          </p:nvPr>
        </p:nvSpPr>
        <p:spPr/>
        <p:txBody>
          <a:bodyPr/>
          <a:lstStyle/>
          <a:p>
            <a:r>
              <a:rPr lang="da-DK" b="1" dirty="0"/>
              <a:t>Formål med slide</a:t>
            </a:r>
          </a:p>
          <a:p>
            <a:r>
              <a:rPr lang="da-DK" dirty="0"/>
              <a:t>At lave en opsamling på arbejdet gennem praksispakken</a:t>
            </a:r>
          </a:p>
          <a:p>
            <a:endParaRPr lang="da-DK" b="1" dirty="0"/>
          </a:p>
          <a:p>
            <a:r>
              <a:rPr lang="da-DK" b="1" dirty="0"/>
              <a:t>Forslag til facilitering</a:t>
            </a:r>
          </a:p>
          <a:p>
            <a:r>
              <a:rPr lang="da-DK" dirty="0"/>
              <a:t>Lav en kort opsamling på dagens arbejde </a:t>
            </a:r>
          </a:p>
          <a:p>
            <a:r>
              <a:rPr lang="da-DK" dirty="0"/>
              <a:t>Brug slide og præciser hvad de har med sig efter dagens arbejde. Juster slide alt efter hvordan processen er forløbet.</a:t>
            </a:r>
          </a:p>
          <a:p>
            <a:endParaRPr lang="da-DK" b="1"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I har i dag arbejdet med </a:t>
            </a:r>
            <a:r>
              <a:rPr lang="da-DK" b="1" i="1" dirty="0"/>
              <a:t>UDL-cirklen og deltagelsesdidaktik</a:t>
            </a:r>
            <a:r>
              <a:rPr lang="da-DK" b="0" i="1" dirty="0"/>
              <a:t> </a:t>
            </a:r>
            <a:r>
              <a:rPr lang="da-DK" b="0" i="0" dirty="0"/>
              <a:t>og skulle gerne gå herfra med </a:t>
            </a:r>
            <a:r>
              <a:rPr lang="da-DK" b="1" i="1" dirty="0"/>
              <a:t>et godt udgangspunkt for at afprøve UDL </a:t>
            </a:r>
            <a:r>
              <a:rPr lang="da-DK" b="0" i="0" dirty="0"/>
              <a:t>og </a:t>
            </a:r>
            <a:r>
              <a:rPr lang="da-DK" b="1" i="1" dirty="0"/>
              <a:t>konkret forberedelse.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t>Det blev fastslået helt fra start, at UDL ikke</a:t>
            </a:r>
            <a:r>
              <a:rPr lang="da-DK" i="0" dirty="0"/>
              <a:t> en metode </a:t>
            </a:r>
            <a:r>
              <a:rPr lang="da-DK" sz="1200" kern="1200" dirty="0">
                <a:solidFill>
                  <a:schemeClr val="tx1"/>
                </a:solidFill>
                <a:effectLst/>
                <a:latin typeface="+mn-lt"/>
                <a:ea typeface="+mn-ea"/>
                <a:cs typeface="+mn-cs"/>
              </a:rPr>
              <a:t>eller et færdigt design, men en ramme, der tilbyder os </a:t>
            </a:r>
            <a:r>
              <a:rPr lang="da-DK" sz="1200" i="1" kern="1200" dirty="0">
                <a:solidFill>
                  <a:schemeClr val="tx1"/>
                </a:solidFill>
                <a:effectLst/>
                <a:latin typeface="+mn-lt"/>
                <a:ea typeface="+mn-ea"/>
                <a:cs typeface="+mn-cs"/>
              </a:rPr>
              <a:t>at udvide vores didaktik og pædagogik, </a:t>
            </a:r>
            <a:r>
              <a:rPr lang="da-DK" sz="1200" i="0" kern="1200" dirty="0">
                <a:solidFill>
                  <a:schemeClr val="tx1"/>
                </a:solidFill>
                <a:effectLst/>
                <a:latin typeface="+mn-lt"/>
                <a:ea typeface="+mn-ea"/>
                <a:cs typeface="+mn-cs"/>
              </a:rPr>
              <a:t>så alle vores elever får de bedste betingelser for at deltage.  I en UDL-optik er p</a:t>
            </a:r>
            <a:r>
              <a:rPr lang="da-DK" sz="1200" kern="1200" dirty="0">
                <a:solidFill>
                  <a:schemeClr val="tx1"/>
                </a:solidFill>
                <a:effectLst/>
                <a:latin typeface="+mn-lt"/>
                <a:ea typeface="+mn-ea"/>
                <a:cs typeface="+mn-cs"/>
              </a:rPr>
              <a:t>otentialet er i de professionelles kompetencer og i didaktikken – og det er netop det, der har været fokus på i dag.</a:t>
            </a:r>
          </a:p>
          <a:p>
            <a:endParaRPr lang="da-DK" b="1" i="1" dirty="0"/>
          </a:p>
          <a:p>
            <a:endParaRPr lang="da-DK" b="0" i="0" dirty="0"/>
          </a:p>
          <a:p>
            <a:endParaRPr lang="da-DK" b="1" i="1" dirty="0"/>
          </a:p>
        </p:txBody>
      </p:sp>
      <p:sp>
        <p:nvSpPr>
          <p:cNvPr id="4" name="Pladsholder til slidenummer 3">
            <a:extLst>
              <a:ext uri="{FF2B5EF4-FFF2-40B4-BE49-F238E27FC236}">
                <a16:creationId xmlns:a16="http://schemas.microsoft.com/office/drawing/2014/main" id="{039F9F67-AB3B-052C-4D81-F6DD9BA6308E}"/>
              </a:ext>
            </a:extLst>
          </p:cNvPr>
          <p:cNvSpPr>
            <a:spLocks noGrp="1"/>
          </p:cNvSpPr>
          <p:nvPr>
            <p:ph type="sldNum" sz="quarter" idx="5"/>
          </p:nvPr>
        </p:nvSpPr>
        <p:spPr/>
        <p:txBody>
          <a:bodyPr/>
          <a:lstStyle/>
          <a:p>
            <a:fld id="{BEB275AD-46A7-4D27-8D51-D17E92B6D94A}" type="slidenum">
              <a:rPr lang="da-DK" smtClean="0"/>
              <a:t>29</a:t>
            </a:fld>
            <a:endParaRPr lang="da-DK"/>
          </a:p>
        </p:txBody>
      </p:sp>
    </p:spTree>
    <p:extLst>
      <p:ext uri="{BB962C8B-B14F-4D97-AF65-F5344CB8AC3E}">
        <p14:creationId xmlns:p14="http://schemas.microsoft.com/office/powerpoint/2010/main" val="426336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Introduktion til ledelse/vejledere</a:t>
            </a:r>
          </a:p>
          <a:p>
            <a:endParaRPr lang="da-DK" b="1" dirty="0"/>
          </a:p>
          <a:p>
            <a:r>
              <a:rPr lang="da-DK" b="1" dirty="0"/>
              <a:t>Forslag til facilitering:</a:t>
            </a:r>
          </a:p>
          <a:p>
            <a:endParaRPr lang="da-DK" dirty="0"/>
          </a:p>
          <a:p>
            <a:r>
              <a:rPr lang="da-DK" b="1" dirty="0"/>
              <a:t>Talenoter: </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3</a:t>
            </a:fld>
            <a:endParaRPr lang="da-DK"/>
          </a:p>
        </p:txBody>
      </p:sp>
    </p:spTree>
    <p:extLst>
      <p:ext uri="{BB962C8B-B14F-4D97-AF65-F5344CB8AC3E}">
        <p14:creationId xmlns:p14="http://schemas.microsoft.com/office/powerpoint/2010/main" val="3001456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Overgang til næste skridt i processen.</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30</a:t>
            </a:fld>
            <a:endParaRPr lang="da-DK"/>
          </a:p>
        </p:txBody>
      </p:sp>
    </p:spTree>
    <p:extLst>
      <p:ext uri="{BB962C8B-B14F-4D97-AF65-F5344CB8AC3E}">
        <p14:creationId xmlns:p14="http://schemas.microsoft.com/office/powerpoint/2010/main" val="3979541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At medarbejderne får viden om næste skridt i processen med [indsats].</a:t>
            </a:r>
          </a:p>
          <a:p>
            <a:r>
              <a:rPr lang="da-DK" dirty="0"/>
              <a:t>At medarbejderne får viden om ledelse/vejlederes understøttelse af processen med [indsats].</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31</a:t>
            </a:fld>
            <a:endParaRPr lang="da-DK"/>
          </a:p>
        </p:txBody>
      </p:sp>
    </p:spTree>
    <p:extLst>
      <p:ext uri="{BB962C8B-B14F-4D97-AF65-F5344CB8AC3E}">
        <p14:creationId xmlns:p14="http://schemas.microsoft.com/office/powerpoint/2010/main" val="882975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2CB3-605F-836B-D2C7-887F6656D48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440F972-3357-1C62-0810-958A3DBE2FD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26FFA27-84D0-2676-5630-6415CA37EDD1}"/>
              </a:ext>
            </a:extLst>
          </p:cNvPr>
          <p:cNvSpPr>
            <a:spLocks noGrp="1"/>
          </p:cNvSpPr>
          <p:nvPr>
            <p:ph type="body" idx="1"/>
          </p:nvPr>
        </p:nvSpPr>
        <p:spPr/>
        <p:txBody>
          <a:bodyPr/>
          <a:lstStyle/>
          <a:p>
            <a:r>
              <a:rPr lang="da-DK" b="1" dirty="0"/>
              <a:t>Formål med slide:</a:t>
            </a:r>
          </a:p>
          <a:p>
            <a:r>
              <a:rPr lang="da-DK" dirty="0"/>
              <a:t>Litteraturhenvisninger - </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a:extLst>
              <a:ext uri="{FF2B5EF4-FFF2-40B4-BE49-F238E27FC236}">
                <a16:creationId xmlns:a16="http://schemas.microsoft.com/office/drawing/2014/main" id="{7792BB17-80EA-2E44-2D64-B77966AAF1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275AD-46A7-4D27-8D51-D17E92B6D9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797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4EFB9-4A9A-FB37-F9D0-951D3A365CF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922A74-2845-1BBE-DA12-B2EE6CC6933D}"/>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A073E41-6A2C-D8B9-F040-39295FE6B496}"/>
              </a:ext>
            </a:extLst>
          </p:cNvPr>
          <p:cNvSpPr>
            <a:spLocks noGrp="1"/>
          </p:cNvSpPr>
          <p:nvPr>
            <p:ph type="body" idx="1"/>
          </p:nvPr>
        </p:nvSpPr>
        <p:spPr/>
        <p:txBody>
          <a:bodyPr/>
          <a:lstStyle/>
          <a:p>
            <a:r>
              <a:rPr lang="da-DK" b="1" dirty="0"/>
              <a:t>Formål med slide:</a:t>
            </a:r>
          </a:p>
          <a:p>
            <a:r>
              <a:rPr lang="da-DK" dirty="0"/>
              <a:t>At afrunde arbejdet med læringspakken</a:t>
            </a:r>
          </a:p>
          <a:p>
            <a:endParaRPr lang="da-DK" dirty="0"/>
          </a:p>
          <a:p>
            <a:r>
              <a:rPr lang="da-DK" b="1" dirty="0"/>
              <a:t>Forslag til facilitering:</a:t>
            </a:r>
          </a:p>
          <a:p>
            <a:endParaRPr lang="da-DK" dirty="0"/>
          </a:p>
          <a:p>
            <a:endParaRPr lang="da-DK" dirty="0"/>
          </a:p>
          <a:p>
            <a:r>
              <a:rPr lang="da-DK" b="1" dirty="0"/>
              <a:t>Talenoter:</a:t>
            </a:r>
          </a:p>
          <a:p>
            <a:endParaRPr lang="da-DK" dirty="0"/>
          </a:p>
        </p:txBody>
      </p:sp>
      <p:sp>
        <p:nvSpPr>
          <p:cNvPr id="4" name="Pladsholder til slidenummer 3">
            <a:extLst>
              <a:ext uri="{FF2B5EF4-FFF2-40B4-BE49-F238E27FC236}">
                <a16:creationId xmlns:a16="http://schemas.microsoft.com/office/drawing/2014/main" id="{4AE9D648-786F-799A-A659-91ACD750C15D}"/>
              </a:ext>
            </a:extLst>
          </p:cNvPr>
          <p:cNvSpPr>
            <a:spLocks noGrp="1"/>
          </p:cNvSpPr>
          <p:nvPr>
            <p:ph type="sldNum" sz="quarter" idx="5"/>
          </p:nvPr>
        </p:nvSpPr>
        <p:spPr/>
        <p:txBody>
          <a:bodyPr/>
          <a:lstStyle/>
          <a:p>
            <a:fld id="{BEB275AD-46A7-4D27-8D51-D17E92B6D94A}" type="slidenum">
              <a:rPr lang="da-DK" smtClean="0"/>
              <a:t>33</a:t>
            </a:fld>
            <a:endParaRPr lang="da-DK"/>
          </a:p>
        </p:txBody>
      </p:sp>
    </p:spTree>
    <p:extLst>
      <p:ext uri="{BB962C8B-B14F-4D97-AF65-F5344CB8AC3E}">
        <p14:creationId xmlns:p14="http://schemas.microsoft.com/office/powerpoint/2010/main" val="320218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Ledelsen/vejledernes egen handleplan over tid (for at kunne sætte ”Næste skridt” ind for medarbejderne).</a:t>
            </a:r>
          </a:p>
          <a:p>
            <a:endParaRPr lang="da-DK" b="1" dirty="0"/>
          </a:p>
          <a:p>
            <a:r>
              <a:rPr lang="da-DK" b="1" dirty="0"/>
              <a:t>Forslag til facilitering:</a:t>
            </a:r>
          </a:p>
          <a:p>
            <a:endParaRPr lang="da-DK" dirty="0"/>
          </a:p>
          <a:p>
            <a:r>
              <a:rPr lang="da-DK" b="1" dirty="0"/>
              <a:t>Talenoter: </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4</a:t>
            </a:fld>
            <a:endParaRPr lang="da-DK"/>
          </a:p>
        </p:txBody>
      </p:sp>
    </p:spTree>
    <p:extLst>
      <p:ext uri="{BB962C8B-B14F-4D97-AF65-F5344CB8AC3E}">
        <p14:creationId xmlns:p14="http://schemas.microsoft.com/office/powerpoint/2010/main" val="1946256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DE065-58E6-ADB0-A15C-FEE713BA57F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44DC3AA-612A-F5AA-D477-CC1E2CD8D6A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2CC2DA3-1EF6-2CDF-34BA-4EBB700BFE9B}"/>
              </a:ext>
            </a:extLst>
          </p:cNvPr>
          <p:cNvSpPr>
            <a:spLocks noGrp="1"/>
          </p:cNvSpPr>
          <p:nvPr>
            <p:ph type="body" idx="1"/>
          </p:nvPr>
        </p:nvSpPr>
        <p:spPr/>
        <p:txBody>
          <a:bodyPr/>
          <a:lstStyle/>
          <a:p>
            <a:r>
              <a:rPr lang="da-DK" b="1" dirty="0"/>
              <a:t>Formål med slide:</a:t>
            </a:r>
          </a:p>
          <a:p>
            <a:r>
              <a:rPr lang="da-DK" dirty="0"/>
              <a:t>Forside til læringspakken og skoleleders introduktion til arbejdet med skolens indsats i Lokal praksisudvikling.</a:t>
            </a:r>
          </a:p>
          <a:p>
            <a:endParaRPr lang="da-DK" dirty="0"/>
          </a:p>
          <a:p>
            <a:r>
              <a:rPr lang="da-DK" b="1" dirty="0"/>
              <a:t>Forslag til facilitering:</a:t>
            </a:r>
          </a:p>
          <a:p>
            <a:r>
              <a:rPr lang="da-DK" dirty="0"/>
              <a:t>Skoleleder byder velkommen og fortæller om skolens vej til denne indsats inden for Lokal praksisudvikling.</a:t>
            </a:r>
          </a:p>
          <a:p>
            <a:endParaRPr lang="da-DK" dirty="0"/>
          </a:p>
          <a:p>
            <a:r>
              <a:rPr lang="da-DK" b="1" dirty="0" err="1"/>
              <a:t>Talenoter</a:t>
            </a:r>
            <a:r>
              <a:rPr lang="da-DK" b="1" dirty="0"/>
              <a:t>:</a:t>
            </a:r>
          </a:p>
          <a:p>
            <a:endParaRPr lang="da-DK" dirty="0"/>
          </a:p>
          <a:p>
            <a:r>
              <a:rPr lang="da-DK" dirty="0"/>
              <a:t>Skoleleder udfylder selv </a:t>
            </a:r>
            <a:r>
              <a:rPr lang="da-DK" dirty="0" err="1"/>
              <a:t>talenoter</a:t>
            </a:r>
            <a:r>
              <a:rPr lang="da-DK" dirty="0"/>
              <a:t> til dette slide, da det afhænger af den enkelte skoles vej til UDL</a:t>
            </a:r>
          </a:p>
          <a:p>
            <a:endParaRPr lang="da-DK" dirty="0"/>
          </a:p>
        </p:txBody>
      </p:sp>
      <p:sp>
        <p:nvSpPr>
          <p:cNvPr id="4" name="Pladsholder til slidenummer 3">
            <a:extLst>
              <a:ext uri="{FF2B5EF4-FFF2-40B4-BE49-F238E27FC236}">
                <a16:creationId xmlns:a16="http://schemas.microsoft.com/office/drawing/2014/main" id="{B2E2D38E-5C9C-A4C7-597A-5ACAC33112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275AD-46A7-4D27-8D51-D17E92B6D9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6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33BC-B40D-1DCB-0022-68A04CE7DE0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FBE35C3-80B1-7660-EF51-23FEE96097D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94205B1-EB08-98A5-273F-FF03383B61EF}"/>
              </a:ext>
            </a:extLst>
          </p:cNvPr>
          <p:cNvSpPr>
            <a:spLocks noGrp="1"/>
          </p:cNvSpPr>
          <p:nvPr>
            <p:ph type="body" idx="1"/>
          </p:nvPr>
        </p:nvSpPr>
        <p:spPr/>
        <p:txBody>
          <a:bodyPr/>
          <a:lstStyle/>
          <a:p>
            <a:r>
              <a:rPr lang="da-DK" b="1" dirty="0"/>
              <a:t>Formål med slide:</a:t>
            </a:r>
          </a:p>
          <a:p>
            <a:r>
              <a:rPr lang="da-DK" dirty="0"/>
              <a:t>At genbesøge modellen for at præcisere, at den lokale praksisudvikling skal ske gennem aktionslæring. </a:t>
            </a:r>
          </a:p>
          <a:p>
            <a:endParaRPr lang="da-DK" dirty="0"/>
          </a:p>
          <a:p>
            <a:r>
              <a:rPr lang="da-DK" b="1" dirty="0"/>
              <a:t>Forslag til facilitering:</a:t>
            </a:r>
          </a:p>
          <a:p>
            <a:r>
              <a:rPr lang="da-DK" dirty="0"/>
              <a:t>Medarbejderne har måske mødt modellen tidligere ifm. læringspakken omkring aktionslæring (hvis skolen har brugt materialerne udarbejdet af Fællesfunktionerne). </a:t>
            </a:r>
          </a:p>
          <a:p>
            <a:endParaRPr lang="da-DK" dirty="0"/>
          </a:p>
          <a:p>
            <a:r>
              <a:rPr lang="da-DK" b="1" dirty="0" err="1"/>
              <a:t>Talenoter</a:t>
            </a:r>
            <a:r>
              <a:rPr lang="da-DK" b="1" dirty="0"/>
              <a:t>:</a:t>
            </a:r>
          </a:p>
          <a:p>
            <a:r>
              <a:rPr lang="da-DK" dirty="0"/>
              <a:t>Denne model har vi set før. Modellen viser, at den lokale praksisudvikling skal ske gennem aktionslæring. Det er de blå cirkler, som viser aktionslæringens fem faser i flere rul. At vi arbejder med UDL gennem aktionslæring betyder, at vi over den næste tid øver os i UDL ved at afprøve små aktioner i praksis. </a:t>
            </a:r>
          </a:p>
          <a:p>
            <a:r>
              <a:rPr lang="da-DK" dirty="0"/>
              <a:t>Den grønne ”slange” er den understøttelse, I som medarbejdere får gennem hele aktionslæringen fra os ledere og vejledere. </a:t>
            </a:r>
          </a:p>
          <a:p>
            <a:r>
              <a:rPr lang="da-DK" dirty="0"/>
              <a:t>Den hvide cirkel henviser til at det hele sker i et samarbejde med Fællesfunktionerne, altså for eksempel en læringspartner, en konsulent fra PUF eller en pædagogisk fagkonsulent fra PPR. </a:t>
            </a:r>
          </a:p>
          <a:p>
            <a:endParaRPr lang="da-DK" dirty="0"/>
          </a:p>
        </p:txBody>
      </p:sp>
      <p:sp>
        <p:nvSpPr>
          <p:cNvPr id="4" name="Pladsholder til slidenummer 3">
            <a:extLst>
              <a:ext uri="{FF2B5EF4-FFF2-40B4-BE49-F238E27FC236}">
                <a16:creationId xmlns:a16="http://schemas.microsoft.com/office/drawing/2014/main" id="{1539930F-666C-F8E7-C02D-FAB00A2056FA}"/>
              </a:ext>
            </a:extLst>
          </p:cNvPr>
          <p:cNvSpPr>
            <a:spLocks noGrp="1"/>
          </p:cNvSpPr>
          <p:nvPr>
            <p:ph type="sldNum" sz="quarter" idx="5"/>
          </p:nvPr>
        </p:nvSpPr>
        <p:spPr/>
        <p:txBody>
          <a:bodyPr/>
          <a:lstStyle/>
          <a:p>
            <a:fld id="{BEB275AD-46A7-4D27-8D51-D17E92B6D94A}" type="slidenum">
              <a:rPr lang="da-DK" smtClean="0"/>
              <a:t>6</a:t>
            </a:fld>
            <a:endParaRPr lang="da-DK"/>
          </a:p>
        </p:txBody>
      </p:sp>
    </p:spTree>
    <p:extLst>
      <p:ext uri="{BB962C8B-B14F-4D97-AF65-F5344CB8AC3E}">
        <p14:creationId xmlns:p14="http://schemas.microsoft.com/office/powerpoint/2010/main" val="143517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Skjult slide til oplægsholder med link til materiale og noter om mødeforberedelse</a:t>
            </a:r>
          </a:p>
          <a:p>
            <a:r>
              <a:rPr lang="da-DK" dirty="0"/>
              <a:t>Inspiration til at skabe </a:t>
            </a:r>
            <a:r>
              <a:rPr lang="da-DK" i="1" dirty="0"/>
              <a:t>engagement og deltagelse </a:t>
            </a:r>
            <a:endParaRPr lang="da-DK" b="0" i="1" dirty="0"/>
          </a:p>
          <a:p>
            <a:endParaRPr lang="da-DK" b="1" dirty="0"/>
          </a:p>
          <a:p>
            <a:r>
              <a:rPr lang="da-DK" b="1" dirty="0"/>
              <a:t>Forslag til facilitering:</a:t>
            </a:r>
          </a:p>
          <a:p>
            <a:endParaRPr lang="da-DK" b="1" dirty="0"/>
          </a:p>
          <a:p>
            <a:endParaRPr lang="da-DK" dirty="0"/>
          </a:p>
          <a:p>
            <a:r>
              <a:rPr lang="da-DK" b="1" dirty="0"/>
              <a:t>Talenoter:</a:t>
            </a:r>
          </a:p>
          <a:p>
            <a:endParaRPr lang="da-DK" b="0" dirty="0"/>
          </a:p>
          <a:p>
            <a:endParaRPr lang="da-DK" b="0" dirty="0"/>
          </a:p>
          <a:p>
            <a:endParaRPr lang="da-DK" b="0" dirty="0"/>
          </a:p>
          <a:p>
            <a:endParaRPr lang="da-DK" b="0" dirty="0"/>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7</a:t>
            </a:fld>
            <a:endParaRPr lang="da-DK"/>
          </a:p>
        </p:txBody>
      </p:sp>
    </p:spTree>
    <p:extLst>
      <p:ext uri="{BB962C8B-B14F-4D97-AF65-F5344CB8AC3E}">
        <p14:creationId xmlns:p14="http://schemas.microsoft.com/office/powerpoint/2010/main" val="191468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951AC-DC0A-48FA-FF26-ED664796E25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2A33CE4-70AE-860F-423E-B98B207808F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39E4F48F-836B-7AC3-5196-E893E90E6A53}"/>
              </a:ext>
            </a:extLst>
          </p:cNvPr>
          <p:cNvSpPr>
            <a:spLocks noGrp="1"/>
          </p:cNvSpPr>
          <p:nvPr>
            <p:ph type="body" idx="1"/>
          </p:nvPr>
        </p:nvSpPr>
        <p:spPr/>
        <p:txBody>
          <a:bodyPr/>
          <a:lstStyle/>
          <a:p>
            <a:r>
              <a:rPr lang="da-DK" b="1" dirty="0"/>
              <a:t>Formål med slide:</a:t>
            </a:r>
          </a:p>
          <a:p>
            <a:r>
              <a:rPr lang="da-DK" b="0" dirty="0"/>
              <a:t>At skabe engagement og forforståelse hos deltagerne</a:t>
            </a:r>
          </a:p>
          <a:p>
            <a:r>
              <a:rPr lang="da-DK" b="0" dirty="0"/>
              <a:t>At lade mødet starte løbende, så snart deltagerne træder ind</a:t>
            </a:r>
            <a:endParaRPr lang="da-DK" b="1" dirty="0"/>
          </a:p>
          <a:p>
            <a:endParaRPr lang="da-DK" b="1" dirty="0"/>
          </a:p>
          <a:p>
            <a:r>
              <a:rPr lang="da-DK" b="1" dirty="0"/>
              <a:t>Forslag til facilitering:</a:t>
            </a:r>
          </a:p>
          <a:p>
            <a:pPr marL="285750" indent="-285750">
              <a:buFont typeface="Arial" panose="020B0604020202020204" pitchFamily="34" charset="0"/>
              <a:buChar char="•"/>
            </a:pPr>
            <a:r>
              <a:rPr lang="da-DK" dirty="0"/>
              <a:t>Lad alle folde en nip/napper </a:t>
            </a:r>
          </a:p>
          <a:p>
            <a:pPr marL="285750" indent="-285750">
              <a:buFont typeface="Arial" panose="020B0604020202020204" pitchFamily="34" charset="0"/>
              <a:buChar char="•"/>
            </a:pPr>
            <a:r>
              <a:rPr lang="da-DK" dirty="0"/>
              <a:t>Efterhånden som man har foldet, går man i gang med korte møder – ingen skal vente til alle er klar!</a:t>
            </a:r>
          </a:p>
          <a:p>
            <a:pPr marL="285750" indent="-285750">
              <a:buFont typeface="Arial" panose="020B0604020202020204" pitchFamily="34" charset="0"/>
              <a:buChar char="•"/>
            </a:pPr>
            <a:r>
              <a:rPr lang="da-DK" dirty="0"/>
              <a:t>Lad deltagerne cirkulere og lave korte møder </a:t>
            </a:r>
          </a:p>
          <a:p>
            <a:pPr marL="285750" indent="-285750">
              <a:buFont typeface="Arial" panose="020B0604020202020204" pitchFamily="34" charset="0"/>
              <a:buChar char="•"/>
            </a:pPr>
            <a:r>
              <a:rPr lang="da-DK" dirty="0"/>
              <a:t>Fastsæt en tidsramme (10 min)</a:t>
            </a:r>
          </a:p>
          <a:p>
            <a:endParaRPr lang="da-DK" dirty="0"/>
          </a:p>
          <a:p>
            <a:r>
              <a:rPr lang="da-DK" b="1" dirty="0"/>
              <a:t>Talenoter:</a:t>
            </a:r>
          </a:p>
          <a:p>
            <a:r>
              <a:rPr lang="da-DK" b="0" dirty="0"/>
              <a:t>Der skal ikke nødvendigvis siges noget, men henvis til opgaven på slide og hjælp i gang.</a:t>
            </a:r>
          </a:p>
          <a:p>
            <a:endParaRPr lang="da-DK" b="0" dirty="0"/>
          </a:p>
          <a:p>
            <a:endParaRPr lang="da-DK" b="0" dirty="0"/>
          </a:p>
          <a:p>
            <a:endParaRPr lang="da-DK" b="0" dirty="0"/>
          </a:p>
          <a:p>
            <a:endParaRPr lang="da-DK" dirty="0"/>
          </a:p>
          <a:p>
            <a:endParaRPr lang="da-DK" dirty="0"/>
          </a:p>
        </p:txBody>
      </p:sp>
      <p:sp>
        <p:nvSpPr>
          <p:cNvPr id="4" name="Pladsholder til slidenummer 3">
            <a:extLst>
              <a:ext uri="{FF2B5EF4-FFF2-40B4-BE49-F238E27FC236}">
                <a16:creationId xmlns:a16="http://schemas.microsoft.com/office/drawing/2014/main" id="{D112C37D-1BCF-4C38-0400-B094A673CAC2}"/>
              </a:ext>
            </a:extLst>
          </p:cNvPr>
          <p:cNvSpPr>
            <a:spLocks noGrp="1"/>
          </p:cNvSpPr>
          <p:nvPr>
            <p:ph type="sldNum" sz="quarter" idx="5"/>
          </p:nvPr>
        </p:nvSpPr>
        <p:spPr/>
        <p:txBody>
          <a:bodyPr/>
          <a:lstStyle/>
          <a:p>
            <a:fld id="{BEB275AD-46A7-4D27-8D51-D17E92B6D94A}" type="slidenum">
              <a:rPr lang="da-DK" smtClean="0"/>
              <a:t>8</a:t>
            </a:fld>
            <a:endParaRPr lang="da-DK"/>
          </a:p>
        </p:txBody>
      </p:sp>
    </p:spTree>
    <p:extLst>
      <p:ext uri="{BB962C8B-B14F-4D97-AF65-F5344CB8AC3E}">
        <p14:creationId xmlns:p14="http://schemas.microsoft.com/office/powerpoint/2010/main" val="1986863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Overgang til en teoretisk præsentation.</a:t>
            </a:r>
          </a:p>
          <a:p>
            <a:endParaRPr lang="da-DK" dirty="0"/>
          </a:p>
          <a:p>
            <a:r>
              <a:rPr lang="da-DK" b="1" dirty="0"/>
              <a:t>Forslag til facilitering:</a:t>
            </a:r>
          </a:p>
          <a:p>
            <a:pPr marL="171450" indent="-171450">
              <a:buFont typeface="Arial" panose="020B0604020202020204" pitchFamily="34" charset="0"/>
              <a:buChar char="•"/>
            </a:pPr>
            <a:r>
              <a:rPr lang="da-DK" dirty="0"/>
              <a:t>Lad alle tage plads efter korte møder med nip/</a:t>
            </a:r>
            <a:r>
              <a:rPr lang="da-DK" dirty="0" err="1"/>
              <a:t>nappere</a:t>
            </a:r>
            <a:endParaRPr lang="da-DK" dirty="0"/>
          </a:p>
          <a:p>
            <a:endParaRPr lang="da-DK" dirty="0"/>
          </a:p>
          <a:p>
            <a:r>
              <a:rPr lang="da-DK" b="1" dirty="0"/>
              <a:t>Talenoter:</a:t>
            </a:r>
          </a:p>
          <a:p>
            <a:r>
              <a:rPr lang="da-DK" dirty="0"/>
              <a:t>Samtalen om pædagogik og didaktik er allerede i gang! I dag skal vi supplere ”det rum” med viden om Universal Design for Learning eller UDL.</a:t>
            </a:r>
          </a:p>
        </p:txBody>
      </p:sp>
      <p:sp>
        <p:nvSpPr>
          <p:cNvPr id="4" name="Pladsholder til slidenummer 3"/>
          <p:cNvSpPr>
            <a:spLocks noGrp="1"/>
          </p:cNvSpPr>
          <p:nvPr>
            <p:ph type="sldNum" sz="quarter" idx="5"/>
          </p:nvPr>
        </p:nvSpPr>
        <p:spPr/>
        <p:txBody>
          <a:bodyPr/>
          <a:lstStyle/>
          <a:p>
            <a:fld id="{BEB275AD-46A7-4D27-8D51-D17E92B6D94A}" type="slidenum">
              <a:rPr lang="da-DK" smtClean="0"/>
              <a:t>9</a:t>
            </a:fld>
            <a:endParaRPr lang="da-DK"/>
          </a:p>
        </p:txBody>
      </p:sp>
    </p:spTree>
    <p:extLst>
      <p:ext uri="{BB962C8B-B14F-4D97-AF65-F5344CB8AC3E}">
        <p14:creationId xmlns:p14="http://schemas.microsoft.com/office/powerpoint/2010/main" val="62889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sv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sv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_Mørk blå">
    <p:bg>
      <p:bgPr>
        <a:solidFill>
          <a:srgbClr val="375D6A"/>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FCF3E6"/>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803504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farvet - Blå">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4" name="Pladsholder til tekst 6">
            <a:extLst>
              <a:ext uri="{FF2B5EF4-FFF2-40B4-BE49-F238E27FC236}">
                <a16:creationId xmlns:a16="http://schemas.microsoft.com/office/drawing/2014/main" id="{A92D3CCA-907D-6A4A-7CD7-90BB84CC8D03}"/>
              </a:ext>
            </a:extLst>
          </p:cNvPr>
          <p:cNvSpPr>
            <a:spLocks noGrp="1"/>
          </p:cNvSpPr>
          <p:nvPr>
            <p:ph type="body" sz="quarter" idx="16"/>
          </p:nvPr>
        </p:nvSpPr>
        <p:spPr>
          <a:xfrm>
            <a:off x="6437598" y="1800000"/>
            <a:ext cx="4980045"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3333519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kolonne-model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5122575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side _ Lys blå">
    <p:bg>
      <p:bgPr>
        <a:solidFill>
          <a:srgbClr val="AFC8C7">
            <a:alpha val="6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172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3232568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rivbar Trin-model_Blå">
    <p:bg>
      <p:bgPr>
        <a:solidFill>
          <a:srgbClr val="375D6A">
            <a:alpha val="80000"/>
          </a:srgbClr>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9483795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rivbar Pyramide-model_Blå">
    <p:bg>
      <p:bgPr>
        <a:solidFill>
          <a:srgbClr val="375D6A">
            <a:alpha val="80000"/>
          </a:srgb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91B020D-7C37-4286-821D-1B2BFB64ED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10" name="Grafik 9">
            <a:extLst>
              <a:ext uri="{FF2B5EF4-FFF2-40B4-BE49-F238E27FC236}">
                <a16:creationId xmlns:a16="http://schemas.microsoft.com/office/drawing/2014/main" id="{DAAE061D-399E-03C7-0256-D1D3B46D010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3E4A4E53-6FFC-0775-6744-A9C65AC3966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41413355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8711793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dslinje med ledelse_Lys Grøn">
    <p:bg>
      <p:bgPr>
        <a:solidFill>
          <a:srgbClr val="CBDBDB"/>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B050D181-6B50-3409-F43A-08BC512081D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6EDCD348-EF4E-7564-48E9-6243492D991E}"/>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6751101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side_blå">
    <p:bg>
      <p:bgPr>
        <a:solidFill>
          <a:srgbClr val="CBDBDB"/>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4895D6D-8A09-0127-B767-D3FA3F575D8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2042242"/>
            <a:ext cx="660451" cy="580516"/>
          </a:xfrm>
          <a:prstGeom prst="rect">
            <a:avLst/>
          </a:prstGeom>
        </p:spPr>
      </p:pic>
    </p:spTree>
    <p:extLst>
      <p:ext uri="{BB962C8B-B14F-4D97-AF65-F5344CB8AC3E}">
        <p14:creationId xmlns:p14="http://schemas.microsoft.com/office/powerpoint/2010/main" val="198357075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98284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Forside_Lys blå">
    <p:bg>
      <p:bgPr>
        <a:solidFill>
          <a:srgbClr val="375D6A">
            <a:alpha val="80000"/>
          </a:srgbClr>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sz="5400" b="1">
                <a:solidFill>
                  <a:srgbClr val="FDF8EF"/>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3273601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58483551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side_Mørk gul">
    <p:bg>
      <p:bgPr>
        <a:solidFill>
          <a:srgbClr val="EACF8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7" name="Grafik 6">
            <a:extLst>
              <a:ext uri="{FF2B5EF4-FFF2-40B4-BE49-F238E27FC236}">
                <a16:creationId xmlns:a16="http://schemas.microsoft.com/office/drawing/2014/main" id="{CAE49D93-9FA5-7593-014E-4F3F08FAEED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1446" y="1193043"/>
            <a:ext cx="504825" cy="504825"/>
          </a:xfrm>
          <a:prstGeom prst="rect">
            <a:avLst/>
          </a:prstGeom>
        </p:spPr>
      </p:pic>
    </p:spTree>
    <p:extLst>
      <p:ext uri="{BB962C8B-B14F-4D97-AF65-F5344CB8AC3E}">
        <p14:creationId xmlns:p14="http://schemas.microsoft.com/office/powerpoint/2010/main" val="100834895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forside_Lys gul">
    <p:bg>
      <p:bgPr>
        <a:solidFill>
          <a:srgbClr val="EACF8B">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6591354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tekst_Mørk gul">
    <p:bg>
      <p:bgPr>
        <a:solidFill>
          <a:srgbClr val="F6DB8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52658455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tekst_Lys gul">
    <p:bg>
      <p:bgPr>
        <a:solidFill>
          <a:srgbClr val="EACF8B">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26510609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gsorden_Mærk gul">
    <p:bg>
      <p:bgPr>
        <a:solidFill>
          <a:srgbClr val="EACF8B"/>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259354305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tekst +1 billede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16607896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 Billede t.v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94755279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farvet_Gul">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0E123C05-3496-8C6F-00FC-9D568DE13D70}"/>
              </a:ext>
            </a:extLst>
          </p:cNvPr>
          <p:cNvSpPr>
            <a:spLocks noGrp="1"/>
          </p:cNvSpPr>
          <p:nvPr>
            <p:ph type="body" sz="quarter" idx="16"/>
          </p:nvPr>
        </p:nvSpPr>
        <p:spPr>
          <a:xfrm>
            <a:off x="6491955" y="1818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80239844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kolonne-model_Gul">
    <p:bg>
      <p:bgPr>
        <a:solidFill>
          <a:srgbClr val="EACF8B">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3384242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teks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46488785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3 billeder_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57233507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side_Gul">
    <p:bg>
      <p:bgPr>
        <a:solidFill>
          <a:srgbClr val="EACF8B">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7671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krivbar Trin-model_Gul">
    <p:bg>
      <p:bgPr>
        <a:solidFill>
          <a:srgbClr val="EACF8B"/>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98921196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krivbar Pyramide-model_Gul">
    <p:bg>
      <p:bgPr>
        <a:solidFill>
          <a:srgbClr val="EACF8B">
            <a:alpha val="40000"/>
          </a:srgbClr>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0029016-13CC-9822-567A-4DD5CFD4A9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8" name="Grafik 7">
            <a:extLst>
              <a:ext uri="{FF2B5EF4-FFF2-40B4-BE49-F238E27FC236}">
                <a16:creationId xmlns:a16="http://schemas.microsoft.com/office/drawing/2014/main" id="{934D7568-88D6-A35B-BB23-61828C44EC9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9E60DD1F-D2F0-89A4-AFA3-B7F2E3E46A5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98806835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dslinje_Lys gul">
    <p:bg>
      <p:bgPr>
        <a:solidFill>
          <a:srgbClr val="F7ECD1"/>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55540850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dslinje med ledelse_Lys Grøn">
    <p:bg>
      <p:bgPr>
        <a:solidFill>
          <a:srgbClr val="F7ECD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40947911-47AD-961C-11E0-209B426C3E5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45A0ADD6-5092-8702-13C4-696DE202BB25}"/>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88081875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atside_gul">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rgbClr val="375D6A"/>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06117441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74534436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forside_Lys grøn">
    <p:bg>
      <p:bgPr>
        <a:solidFill>
          <a:srgbClr val="84B2A9">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5952138"/>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90318161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 tekst_Mørk grøn">
    <p:bg>
      <p:bgPr>
        <a:solidFill>
          <a:srgbClr val="84B2A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56744654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 tekst_Lys blå">
    <p:bg>
      <p:bgPr>
        <a:solidFill>
          <a:srgbClr val="AFC8C7">
            <a:alpha val="65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07726105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tekst_Lys grøn">
    <p:bg>
      <p:bgPr>
        <a:solidFill>
          <a:srgbClr val="84B2A9">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69297639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gsorden_Mørk grøn">
    <p:bg>
      <p:bgPr>
        <a:solidFill>
          <a:srgbClr val="84B2A9">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0">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da-DK"/>
              <a:t>Dagsorden</a:t>
            </a:r>
          </a:p>
        </p:txBody>
      </p:sp>
      <p:pic>
        <p:nvPicPr>
          <p:cNvPr id="2" name="Grafik 1">
            <a:extLst>
              <a:ext uri="{FF2B5EF4-FFF2-40B4-BE49-F238E27FC236}">
                <a16:creationId xmlns:a16="http://schemas.microsoft.com/office/drawing/2014/main" id="{5A8A2E10-A4B4-FCC1-351F-2965BD1826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7698692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 tekst +1 billede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31961727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 Billede t.v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134820593"/>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farvet_Grøn">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D6570671-C0AA-F0B3-E762-6D1A9C43C33B}"/>
              </a:ext>
            </a:extLst>
          </p:cNvPr>
          <p:cNvSpPr>
            <a:spLocks noGrp="1"/>
          </p:cNvSpPr>
          <p:nvPr>
            <p:ph type="body" sz="quarter" idx="16"/>
          </p:nvPr>
        </p:nvSpPr>
        <p:spPr>
          <a:xfrm>
            <a:off x="6584921"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65934721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kolonne-model_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31297407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875563572"/>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m side_Grøn">
    <p:bg>
      <p:bgPr>
        <a:solidFill>
          <a:srgbClr val="84B2A9">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85355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krivbar Trin-model_Grøn">
    <p:bg>
      <p:bgPr>
        <a:solidFill>
          <a:srgbClr val="84B2A9"/>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1246970292"/>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krivbar Pyramide-model_Grøn">
    <p:bg>
      <p:bgPr>
        <a:solidFill>
          <a:srgbClr val="84B2A9">
            <a:alpha val="40000"/>
          </a:srgb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E4AF5E-D1DA-32CD-DD36-DFD27C0BEE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6" name="Grafik 5">
            <a:extLst>
              <a:ext uri="{FF2B5EF4-FFF2-40B4-BE49-F238E27FC236}">
                <a16:creationId xmlns:a16="http://schemas.microsoft.com/office/drawing/2014/main" id="{67B659B0-B4B9-41FD-8161-6301816610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7" name="Grafik 6">
            <a:extLst>
              <a:ext uri="{FF2B5EF4-FFF2-40B4-BE49-F238E27FC236}">
                <a16:creationId xmlns:a16="http://schemas.microsoft.com/office/drawing/2014/main" id="{E83CF45A-9460-0364-2026-C879DBC632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772302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snitsoverskrif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EAE3DB"/>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704977364"/>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dslinje_Lys 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21145433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dslinje med ledelse_Lys Grøn">
    <p:bg>
      <p:bgPr>
        <a:solidFill>
          <a:srgbClr val="84B2A9">
            <a:alpha val="40000"/>
          </a:srgbClr>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7">
            <a:extLst>
              <a:ext uri="{FF2B5EF4-FFF2-40B4-BE49-F238E27FC236}">
                <a16:creationId xmlns:a16="http://schemas.microsoft.com/office/drawing/2014/main" id="{3E9D4BEA-359F-15BE-4939-D193553E7543}"/>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1" name="Pladsholder til tekst 7">
            <a:extLst>
              <a:ext uri="{FF2B5EF4-FFF2-40B4-BE49-F238E27FC236}">
                <a16:creationId xmlns:a16="http://schemas.microsoft.com/office/drawing/2014/main" id="{D0BB642E-B46F-E14C-6B3C-99DD91C9A3AC}"/>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8128814"/>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tatside_Grøn">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53175047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61427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310211770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forside_Lys grøn">
    <p:bg>
      <p:bgPr>
        <a:solidFill>
          <a:srgbClr val="84B2A9">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5952138"/>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1660686651"/>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 tekst_Mørk grøn">
    <p:bg>
      <p:bgPr>
        <a:solidFill>
          <a:srgbClr val="84B2A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45721588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 tekst_Lys grøn">
    <p:bg>
      <p:bgPr>
        <a:solidFill>
          <a:srgbClr val="84B2A9">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60710026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gsorden_Mørk grøn">
    <p:bg>
      <p:bgPr>
        <a:solidFill>
          <a:srgbClr val="84B2A9">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0">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da-DK"/>
              <a:t>Dagsorden</a:t>
            </a:r>
          </a:p>
        </p:txBody>
      </p:sp>
      <p:pic>
        <p:nvPicPr>
          <p:cNvPr id="2" name="Grafik 1">
            <a:extLst>
              <a:ext uri="{FF2B5EF4-FFF2-40B4-BE49-F238E27FC236}">
                <a16:creationId xmlns:a16="http://schemas.microsoft.com/office/drawing/2014/main" id="{5A8A2E10-A4B4-FCC1-351F-2965BD1826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113633834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 tekst +1 billede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33364981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forside_Lys blå">
    <p:bg>
      <p:bgPr>
        <a:solidFill>
          <a:srgbClr val="AFC8C7">
            <a:alpha val="65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a:noFill/>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Tree>
    <p:extLst>
      <p:ext uri="{BB962C8B-B14F-4D97-AF65-F5344CB8AC3E}">
        <p14:creationId xmlns:p14="http://schemas.microsoft.com/office/powerpoint/2010/main" val="2873266308"/>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 Billede t.v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73297641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farvet_Grøn">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D6570671-C0AA-F0B3-E762-6D1A9C43C33B}"/>
              </a:ext>
            </a:extLst>
          </p:cNvPr>
          <p:cNvSpPr>
            <a:spLocks noGrp="1"/>
          </p:cNvSpPr>
          <p:nvPr>
            <p:ph type="body" sz="quarter" idx="16"/>
          </p:nvPr>
        </p:nvSpPr>
        <p:spPr>
          <a:xfrm>
            <a:off x="6584921"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14597157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kolonne-model_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418483123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61936699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m side_Grøn">
    <p:bg>
      <p:bgPr>
        <a:solidFill>
          <a:srgbClr val="84B2A9">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11734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krivbar Trin-model_Grøn">
    <p:bg>
      <p:bgPr>
        <a:solidFill>
          <a:srgbClr val="84B2A9"/>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1243060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krivbar Pyramide-model_Grøn">
    <p:bg>
      <p:bgPr>
        <a:solidFill>
          <a:srgbClr val="84B2A9">
            <a:alpha val="40000"/>
          </a:srgb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E4AF5E-D1DA-32CD-DD36-DFD27C0BEE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6" name="Grafik 5">
            <a:extLst>
              <a:ext uri="{FF2B5EF4-FFF2-40B4-BE49-F238E27FC236}">
                <a16:creationId xmlns:a16="http://schemas.microsoft.com/office/drawing/2014/main" id="{67B659B0-B4B9-41FD-8161-6301816610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7" name="Grafik 6">
            <a:extLst>
              <a:ext uri="{FF2B5EF4-FFF2-40B4-BE49-F238E27FC236}">
                <a16:creationId xmlns:a16="http://schemas.microsoft.com/office/drawing/2014/main" id="{E83CF45A-9460-0364-2026-C879DBC632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685875768"/>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dslinje_Lys 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009730534"/>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dslinje med ledelse_Lys Grøn">
    <p:bg>
      <p:bgPr>
        <a:solidFill>
          <a:srgbClr val="84B2A9">
            <a:alpha val="40000"/>
          </a:srgbClr>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7">
            <a:extLst>
              <a:ext uri="{FF2B5EF4-FFF2-40B4-BE49-F238E27FC236}">
                <a16:creationId xmlns:a16="http://schemas.microsoft.com/office/drawing/2014/main" id="{3E9D4BEA-359F-15BE-4939-D193553E7543}"/>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1" name="Pladsholder til tekst 7">
            <a:extLst>
              <a:ext uri="{FF2B5EF4-FFF2-40B4-BE49-F238E27FC236}">
                <a16:creationId xmlns:a16="http://schemas.microsoft.com/office/drawing/2014/main" id="{D0BB642E-B46F-E14C-6B3C-99DD91C9A3AC}"/>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1312498776"/>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tatside_Grøn">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7330499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gsorden_Mørk blå">
    <p:bg>
      <p:bgPr>
        <a:solidFill>
          <a:srgbClr val="375D6A">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FDF8EF"/>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197740099"/>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6680274"/>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Forside_Mørk blå">
    <p:bg>
      <p:bgPr>
        <a:solidFill>
          <a:srgbClr val="375D6A"/>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FCF3E6"/>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8696740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illede t.v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60964987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tekst +1 billede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7516855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957" r:id="rId1"/>
    <p:sldLayoutId id="2147483840" r:id="rId2"/>
    <p:sldLayoutId id="2147483776" r:id="rId3"/>
    <p:sldLayoutId id="2147483789" r:id="rId4"/>
    <p:sldLayoutId id="2147483781" r:id="rId5"/>
    <p:sldLayoutId id="2147483883" r:id="rId6"/>
    <p:sldLayoutId id="2147483656" r:id="rId7"/>
    <p:sldLayoutId id="2147483938" r:id="rId8"/>
    <p:sldLayoutId id="2147483782" r:id="rId9"/>
    <p:sldLayoutId id="2147483869" r:id="rId10"/>
    <p:sldLayoutId id="2147483876" r:id="rId11"/>
    <p:sldLayoutId id="2147483998" r:id="rId12"/>
    <p:sldLayoutId id="2147483838" r:id="rId13"/>
    <p:sldLayoutId id="2147483878" r:id="rId14"/>
    <p:sldLayoutId id="2147483885" r:id="rId15"/>
    <p:sldLayoutId id="2147483877" r:id="rId16"/>
    <p:sldLayoutId id="2147484010" r:id="rId17"/>
    <p:sldLayoutId id="2147483871" r:id="rId18"/>
    <p:sldLayoutId id="2147483933" r:id="rId19"/>
    <p:sldLayoutId id="2147484011" r:id="rId20"/>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91802"/>
      </p:ext>
    </p:extLst>
  </p:cSld>
  <p:clrMap bg1="lt1" tx1="dk1" bg2="lt2" tx2="dk2" accent1="accent1" accent2="accent2" accent3="accent3" accent4="accent4" accent5="accent5" accent6="accent6" hlink="hlink" folHlink="folHlink"/>
  <p:sldLayoutIdLst>
    <p:sldLayoutId id="2147483997" r:id="rId1"/>
    <p:sldLayoutId id="2147483958" r:id="rId2"/>
    <p:sldLayoutId id="2147484004" r:id="rId3"/>
    <p:sldLayoutId id="2147484003" r:id="rId4"/>
    <p:sldLayoutId id="2147483959" r:id="rId5"/>
    <p:sldLayoutId id="2147483960" r:id="rId6"/>
    <p:sldLayoutId id="2147484001" r:id="rId7"/>
    <p:sldLayoutId id="2147483961" r:id="rId8"/>
    <p:sldLayoutId id="2147483962" r:id="rId9"/>
    <p:sldLayoutId id="2147483963" r:id="rId10"/>
    <p:sldLayoutId id="2147483999" r:id="rId11"/>
    <p:sldLayoutId id="2147483964" r:id="rId12"/>
    <p:sldLayoutId id="2147483965" r:id="rId13"/>
    <p:sldLayoutId id="2147483966" r:id="rId14"/>
    <p:sldLayoutId id="2147484009" r:id="rId15"/>
    <p:sldLayoutId id="2147483967" r:id="rId16"/>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80982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4005" r:id="rId3"/>
    <p:sldLayoutId id="2147484006" r:id="rId4"/>
    <p:sldLayoutId id="2147483987" r:id="rId5"/>
    <p:sldLayoutId id="2147483988" r:id="rId6"/>
    <p:sldLayoutId id="2147484002" r:id="rId7"/>
    <p:sldLayoutId id="2147483989" r:id="rId8"/>
    <p:sldLayoutId id="2147483990" r:id="rId9"/>
    <p:sldLayoutId id="2147483991" r:id="rId10"/>
    <p:sldLayoutId id="2147484000" r:id="rId11"/>
    <p:sldLayoutId id="2147483992" r:id="rId12"/>
    <p:sldLayoutId id="2147483993" r:id="rId13"/>
    <p:sldLayoutId id="2147483994" r:id="rId14"/>
    <p:sldLayoutId id="2147484008" r:id="rId15"/>
    <p:sldLayoutId id="2147483995" r:id="rId16"/>
    <p:sldLayoutId id="2147483996" r:id="rId17"/>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5771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8.sv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sv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youtube.com/@UCNact2learnLEDELS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podcasts.apple.com/no/podcast/episode-50-udl-vol-2/id1611502243?i=1000616777685" TargetMode="External"/><Relationship Id="rId5" Type="http://schemas.openxmlformats.org/officeDocument/2006/relationships/hyperlink" Target="https://podcasts.apple.com/dk/podcast/episode-35-udl/id1611502243?i=1000586239227" TargetMode="External"/><Relationship Id="rId4" Type="http://schemas.openxmlformats.org/officeDocument/2006/relationships/hyperlink" Target="https://udlguidelines.cast.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arhuskommune.sharepoint.com/:w:/s/IntranetDocumentSite/IQDlQpicH8mYTZLWh3kWWnh3Aduc0poV1gApHxa6V6IDjOE?e=zGiTxU&amp;CID=FA863877-6D02-44EB-ADB7-C89FD17B826B&amp;wdLOR=cA252161C-7900-402C-9509-4BCC02674A5C" TargetMode="External"/><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hyperlink" Target="https://aarhuskommune.sharepoint.com/sites/IntranetDocumentSite/Intranetdokumentbibliotek/Forms/Seneste%20dokumenter.aspx?id=%2Fsites%2FIntranetDocumentSite%2FIntranetdokumentbibliotek%2FTjekliste%20UDL%2Epdf&amp;parent=%2Fsites%2FIntranetDocumentSite%2FIntranetdokumentbibliotek&amp;p=true&amp;ct=1770023687514&amp;or=Outlook%2DBody&amp;cid=5E4210A5%2D0C62%2D4DC7%2D8EB0%2DF46B4F3099AE&amp;ga=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intranet.aarhuskommune.dk/workgroup/16993/lokal-praksisudvikling/sections/41679"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hyperlink" Target="https://aarhuskommune.sharepoint.com/:w:/s/IntranetDocumentSite/IQDlQpicH8mYTZLWh3kWWnh3Aduc0poV1gApHxa6V6IDjOE?e=zGiTxU&amp;CID=FA863877-6D02-44EB-ADB7-C89FD17B826B&amp;wdLOR=cA252161C-7900-402C-9509-4BCC02674A5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hyperlink" Target="https://www.miira.dk/"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hyperlink" Target="https://aarhuskommune.sharepoint.com/sites/IntranetDocumentSite/Intranetdokumentbibliotek/Forms/Seneste%20dokumenter.aspx?id=%2Fsites%2FIntranetDocumentSite%2FIntranetdokumentbibliotek%2FTjekliste%20UDL%2Epdf&amp;parent=%2Fsites%2FIntranetDocumentSite%2FIntranetdokumentbibliotek&amp;p=true&amp;ct=1770023687514&amp;or=Outlook%2DBody&amp;cid=5E4210A5%2D0C62%2D4DC7%2D8EB0%2DF46B4F3099AE&amp;ga=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udlguidelines.cast.org/" TargetMode="External"/><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youtube.com/@UCNact2learnLEDELSE" TargetMode="External"/><Relationship Id="rId5" Type="http://schemas.openxmlformats.org/officeDocument/2006/relationships/hyperlink" Target="https://podcasts.apple.com/no/podcast/episode-50-udl-vol-2/id1611502243?i=1000616777685" TargetMode="External"/><Relationship Id="rId4" Type="http://schemas.openxmlformats.org/officeDocument/2006/relationships/hyperlink" Target="https://podcasts.apple.com/dk/podcast/episode-35-udl/id1611502243?i=1000586239227"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hyperlink" Target="https://aarhuskommune.sharepoint.com/:b:/s/IntranetDocumentSite/IQCuSPSoXPeUR7jbW0E27NNzAcDu8VWzSgxPZLwtyqJyY9c?e=i7sdED"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s://aarhuskommune.sharepoint.com/:b:/s/IntranetDocumentSite/IQCuSPSoXPeUR7jbW0E27NNzAcDu8VWzSgxPZLwtyqJyY9c?e=i7sdED"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B8F0D252-7206-F32C-BE1A-C74A5BA357ED}"/>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9F9BAAA-62B0-19A7-68CA-30316A12CFF5}"/>
              </a:ext>
            </a:extLst>
          </p:cNvPr>
          <p:cNvSpPr>
            <a:spLocks noGrp="1"/>
          </p:cNvSpPr>
          <p:nvPr>
            <p:ph type="body" sz="quarter" idx="13"/>
          </p:nvPr>
        </p:nvSpPr>
        <p:spPr>
          <a:xfrm>
            <a:off x="720000" y="1399032"/>
            <a:ext cx="10764000" cy="4720968"/>
          </a:xfrm>
        </p:spPr>
        <p:txBody>
          <a:bodyPr/>
          <a:lstStyle/>
          <a:p>
            <a:pPr>
              <a:spcBef>
                <a:spcPts val="0"/>
              </a:spcBef>
            </a:pPr>
            <a:endParaRPr lang="da-DK" dirty="0">
              <a:solidFill>
                <a:srgbClr val="375D6A"/>
              </a:solidFill>
              <a:latin typeface="Arial"/>
              <a:cs typeface="Arial"/>
            </a:endParaRPr>
          </a:p>
          <a:p>
            <a:pPr>
              <a:spcBef>
                <a:spcPts val="0"/>
              </a:spcBef>
            </a:pPr>
            <a:endParaRPr lang="da-DK" dirty="0"/>
          </a:p>
          <a:p>
            <a:pPr>
              <a:spcBef>
                <a:spcPts val="0"/>
              </a:spcBef>
            </a:pPr>
            <a:endParaRPr lang="da-DK" dirty="0"/>
          </a:p>
          <a:p>
            <a:pPr>
              <a:spcBef>
                <a:spcPts val="0"/>
              </a:spcBef>
            </a:pPr>
            <a:r>
              <a:rPr lang="da-DK" sz="2400" dirty="0">
                <a:solidFill>
                  <a:srgbClr val="405F6A"/>
                </a:solidFill>
              </a:rPr>
              <a:t>Introduktion til oplægsholder slide 2-4</a:t>
            </a:r>
          </a:p>
          <a:p>
            <a:pPr>
              <a:spcBef>
                <a:spcPts val="0"/>
              </a:spcBef>
            </a:pPr>
            <a:endParaRPr lang="da-DK" sz="2400" dirty="0">
              <a:solidFill>
                <a:srgbClr val="405F6A"/>
              </a:solidFill>
            </a:endParaRPr>
          </a:p>
          <a:p>
            <a:pPr>
              <a:spcBef>
                <a:spcPts val="0"/>
              </a:spcBef>
            </a:pPr>
            <a:r>
              <a:rPr lang="da-DK" sz="2400" dirty="0">
                <a:solidFill>
                  <a:srgbClr val="405F6A"/>
                </a:solidFill>
              </a:rPr>
              <a:t>Forside slide 5-6</a:t>
            </a:r>
          </a:p>
          <a:p>
            <a:pPr>
              <a:spcBef>
                <a:spcPts val="0"/>
              </a:spcBef>
            </a:pPr>
            <a:endParaRPr lang="da-DK" sz="2400" dirty="0">
              <a:solidFill>
                <a:srgbClr val="405F6A"/>
              </a:solidFill>
            </a:endParaRPr>
          </a:p>
          <a:p>
            <a:pPr>
              <a:spcBef>
                <a:spcPts val="0"/>
              </a:spcBef>
            </a:pPr>
            <a:r>
              <a:rPr lang="da-DK" sz="2400" dirty="0">
                <a:solidFill>
                  <a:srgbClr val="405F6A"/>
                </a:solidFill>
              </a:rPr>
              <a:t>Introduktion og materialer til </a:t>
            </a:r>
            <a:r>
              <a:rPr lang="da-DK" sz="2400" dirty="0" err="1">
                <a:solidFill>
                  <a:srgbClr val="405F6A"/>
                </a:solidFill>
              </a:rPr>
              <a:t>videnspakken</a:t>
            </a:r>
            <a:r>
              <a:rPr lang="da-DK" sz="2400" dirty="0">
                <a:solidFill>
                  <a:srgbClr val="405F6A"/>
                </a:solidFill>
              </a:rPr>
              <a:t> slide 7</a:t>
            </a:r>
          </a:p>
          <a:p>
            <a:pPr>
              <a:spcBef>
                <a:spcPts val="0"/>
              </a:spcBef>
            </a:pPr>
            <a:r>
              <a:rPr lang="da-DK" sz="2400" dirty="0" err="1">
                <a:solidFill>
                  <a:srgbClr val="405F6A"/>
                </a:solidFill>
              </a:rPr>
              <a:t>Videnspakke</a:t>
            </a:r>
            <a:r>
              <a:rPr lang="da-DK" sz="2400" dirty="0">
                <a:solidFill>
                  <a:srgbClr val="405F6A"/>
                </a:solidFill>
              </a:rPr>
              <a:t> slide 8-17</a:t>
            </a:r>
          </a:p>
          <a:p>
            <a:pPr>
              <a:spcBef>
                <a:spcPts val="0"/>
              </a:spcBef>
            </a:pPr>
            <a:endParaRPr lang="da-DK" sz="2400" dirty="0">
              <a:solidFill>
                <a:srgbClr val="405F6A"/>
              </a:solidFill>
            </a:endParaRPr>
          </a:p>
          <a:p>
            <a:pPr>
              <a:spcBef>
                <a:spcPts val="0"/>
              </a:spcBef>
            </a:pPr>
            <a:r>
              <a:rPr lang="da-DK" sz="2400" dirty="0">
                <a:solidFill>
                  <a:srgbClr val="405F6A"/>
                </a:solidFill>
              </a:rPr>
              <a:t>Introduktion og materialer til praksispakken slide 18</a:t>
            </a:r>
          </a:p>
          <a:p>
            <a:pPr>
              <a:spcBef>
                <a:spcPts val="0"/>
              </a:spcBef>
            </a:pPr>
            <a:r>
              <a:rPr lang="da-DK" sz="2400" dirty="0">
                <a:solidFill>
                  <a:srgbClr val="405F6A"/>
                </a:solidFill>
              </a:rPr>
              <a:t>Praksispakke slide 19-29</a:t>
            </a:r>
          </a:p>
          <a:p>
            <a:pPr>
              <a:spcBef>
                <a:spcPts val="0"/>
              </a:spcBef>
            </a:pPr>
            <a:endParaRPr lang="da-DK" sz="2400" dirty="0">
              <a:solidFill>
                <a:srgbClr val="405F6A"/>
              </a:solidFill>
            </a:endParaRPr>
          </a:p>
          <a:p>
            <a:pPr>
              <a:spcBef>
                <a:spcPts val="0"/>
              </a:spcBef>
            </a:pPr>
            <a:r>
              <a:rPr lang="da-DK" sz="2400" dirty="0">
                <a:solidFill>
                  <a:srgbClr val="405F6A"/>
                </a:solidFill>
              </a:rPr>
              <a:t>Næste skridt slide 30-33</a:t>
            </a:r>
          </a:p>
          <a:p>
            <a:pPr>
              <a:spcBef>
                <a:spcPts val="0"/>
              </a:spcBef>
            </a:pPr>
            <a:endParaRPr lang="da-DK" sz="2400" dirty="0">
              <a:solidFill>
                <a:srgbClr val="375D6A"/>
              </a:solidFill>
              <a:latin typeface="Arial"/>
              <a:cs typeface="Arial"/>
            </a:endParaRPr>
          </a:p>
          <a:p>
            <a:pPr>
              <a:spcBef>
                <a:spcPts val="0"/>
              </a:spcBef>
            </a:pPr>
            <a:endParaRPr lang="da-DK" sz="2400" dirty="0">
              <a:solidFill>
                <a:srgbClr val="375D6A"/>
              </a:solidFill>
              <a:latin typeface="Arial"/>
              <a:cs typeface="Arial"/>
            </a:endParaRPr>
          </a:p>
          <a:p>
            <a:endParaRPr lang="da-DK" noProof="0" dirty="0"/>
          </a:p>
        </p:txBody>
      </p:sp>
      <p:sp>
        <p:nvSpPr>
          <p:cNvPr id="3" name="Pladsholder til tekst 2">
            <a:extLst>
              <a:ext uri="{FF2B5EF4-FFF2-40B4-BE49-F238E27FC236}">
                <a16:creationId xmlns:a16="http://schemas.microsoft.com/office/drawing/2014/main" id="{39A1B560-C6AB-868D-BE38-B83A65C99AB4}"/>
              </a:ext>
            </a:extLst>
          </p:cNvPr>
          <p:cNvSpPr>
            <a:spLocks noGrp="1"/>
          </p:cNvSpPr>
          <p:nvPr>
            <p:ph type="body" sz="quarter" idx="15"/>
          </p:nvPr>
        </p:nvSpPr>
        <p:spPr/>
        <p:txBody>
          <a:bodyPr/>
          <a:lstStyle/>
          <a:p>
            <a:r>
              <a:rPr lang="da-DK" noProof="0" dirty="0"/>
              <a:t>Indholdsfortegnelse</a:t>
            </a:r>
          </a:p>
        </p:txBody>
      </p:sp>
      <p:sp>
        <p:nvSpPr>
          <p:cNvPr id="6" name="Pladsholder til tekst 1">
            <a:extLst>
              <a:ext uri="{FF2B5EF4-FFF2-40B4-BE49-F238E27FC236}">
                <a16:creationId xmlns:a16="http://schemas.microsoft.com/office/drawing/2014/main" id="{A2B236D9-D297-E951-123E-5F1540415196}"/>
              </a:ext>
            </a:extLst>
          </p:cNvPr>
          <p:cNvSpPr txBox="1">
            <a:spLocks/>
          </p:cNvSpPr>
          <p:nvPr/>
        </p:nvSpPr>
        <p:spPr>
          <a:xfrm>
            <a:off x="872400" y="1551432"/>
            <a:ext cx="10764000" cy="472096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394258"/>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da-DK" dirty="0">
              <a:solidFill>
                <a:srgbClr val="375D6A"/>
              </a:solidFill>
              <a:latin typeface="Arial"/>
              <a:cs typeface="Arial"/>
            </a:endParaRPr>
          </a:p>
          <a:p>
            <a:pPr>
              <a:spcBef>
                <a:spcPts val="0"/>
              </a:spcBef>
            </a:pPr>
            <a:endParaRPr lang="da-DK" dirty="0">
              <a:solidFill>
                <a:srgbClr val="375D6A"/>
              </a:solidFill>
              <a:latin typeface="Arial"/>
              <a:cs typeface="Arial"/>
            </a:endParaRPr>
          </a:p>
          <a:p>
            <a:endParaRPr lang="da-DK" dirty="0"/>
          </a:p>
        </p:txBody>
      </p:sp>
    </p:spTree>
    <p:extLst>
      <p:ext uri="{BB962C8B-B14F-4D97-AF65-F5344CB8AC3E}">
        <p14:creationId xmlns:p14="http://schemas.microsoft.com/office/powerpoint/2010/main" val="68936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E571A616-5EAC-62BB-B634-63D22F244923}"/>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5D06597E-45A0-02F9-A2DA-DD572ED4C7A8}"/>
              </a:ext>
            </a:extLst>
          </p:cNvPr>
          <p:cNvSpPr/>
          <p:nvPr/>
        </p:nvSpPr>
        <p:spPr>
          <a:xfrm>
            <a:off x="6231413" y="0"/>
            <a:ext cx="5960587" cy="6858000"/>
          </a:xfrm>
          <a:prstGeom prst="rect">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240E1D5A-8C91-09FE-FE3B-2AFC49169D0B}"/>
              </a:ext>
            </a:extLst>
          </p:cNvPr>
          <p:cNvSpPr>
            <a:spLocks noGrp="1"/>
          </p:cNvSpPr>
          <p:nvPr>
            <p:ph type="body" sz="quarter" idx="15"/>
          </p:nvPr>
        </p:nvSpPr>
        <p:spPr>
          <a:xfrm>
            <a:off x="860899" y="720000"/>
            <a:ext cx="8640000" cy="1080000"/>
          </a:xfrm>
        </p:spPr>
        <p:txBody>
          <a:bodyPr/>
          <a:lstStyle/>
          <a:p>
            <a:r>
              <a:rPr lang="da-DK" sz="3200">
                <a:solidFill>
                  <a:srgbClr val="405F6A"/>
                </a:solidFill>
                <a:latin typeface="Cla"/>
              </a:rPr>
              <a:t>Læri</a:t>
            </a:r>
            <a:r>
              <a:rPr lang="da-DK" sz="3200">
                <a:solidFill>
                  <a:srgbClr val="405F6A"/>
                </a:solidFill>
                <a:latin typeface="+mn-lt"/>
              </a:rPr>
              <a:t>ngste</a:t>
            </a:r>
            <a:r>
              <a:rPr lang="da-DK" sz="3200">
                <a:solidFill>
                  <a:srgbClr val="405F6A"/>
                </a:solidFill>
                <a:latin typeface="Cla"/>
              </a:rPr>
              <a:t>ori</a:t>
            </a:r>
          </a:p>
        </p:txBody>
      </p:sp>
      <p:sp>
        <p:nvSpPr>
          <p:cNvPr id="6" name="Pladsholder til tekst 5">
            <a:extLst>
              <a:ext uri="{FF2B5EF4-FFF2-40B4-BE49-F238E27FC236}">
                <a16:creationId xmlns:a16="http://schemas.microsoft.com/office/drawing/2014/main" id="{0471C9DF-BC24-0639-616D-8104CEE0A092}"/>
              </a:ext>
            </a:extLst>
          </p:cNvPr>
          <p:cNvSpPr>
            <a:spLocks noGrp="1"/>
          </p:cNvSpPr>
          <p:nvPr>
            <p:ph type="body" sz="quarter" idx="17"/>
          </p:nvPr>
        </p:nvSpPr>
        <p:spPr>
          <a:xfrm>
            <a:off x="996313" y="1800000"/>
            <a:ext cx="5099686" cy="4320000"/>
          </a:xfrm>
        </p:spPr>
        <p:txBody>
          <a:bodyPr/>
          <a:lstStyle/>
          <a:p>
            <a:r>
              <a:rPr lang="da-DK" sz="1800" b="1" noProof="0"/>
              <a:t>Fra Universal Design til Universal Design for Learning</a:t>
            </a:r>
          </a:p>
          <a:p>
            <a:r>
              <a:rPr lang="da-DK" sz="1800" noProof="0"/>
              <a:t>En tilgang til at designe:</a:t>
            </a:r>
          </a:p>
          <a:p>
            <a:pPr marL="285750" indent="-285750">
              <a:buFont typeface="Arial" panose="020B0604020202020204" pitchFamily="34" charset="0"/>
              <a:buChar char="•"/>
            </a:pPr>
            <a:r>
              <a:rPr lang="da-DK" sz="1800"/>
              <a:t>At skabe adgang </a:t>
            </a:r>
            <a:r>
              <a:rPr lang="da-DK" sz="1800" i="1"/>
              <a:t>gennem</a:t>
            </a:r>
            <a:r>
              <a:rPr lang="da-DK" sz="1800"/>
              <a:t> design</a:t>
            </a:r>
            <a:endParaRPr lang="da-DK" sz="1800" noProof="0"/>
          </a:p>
          <a:p>
            <a:pPr marL="285750" indent="-285750">
              <a:buFont typeface="Arial" panose="020B0604020202020204" pitchFamily="34" charset="0"/>
              <a:buChar char="•"/>
            </a:pPr>
            <a:r>
              <a:rPr lang="da-DK" sz="1800" noProof="0"/>
              <a:t>At modvirke barrierer i </a:t>
            </a:r>
            <a:r>
              <a:rPr lang="da-DK" sz="1800"/>
              <a:t>konteksten</a:t>
            </a:r>
            <a:endParaRPr lang="da-DK" sz="1800" noProof="0"/>
          </a:p>
          <a:p>
            <a:pPr marL="285750" indent="-285750">
              <a:buFont typeface="Arial" panose="020B0604020202020204" pitchFamily="34" charset="0"/>
              <a:buChar char="•"/>
            </a:pPr>
            <a:r>
              <a:rPr lang="da-DK" sz="1800"/>
              <a:t>At tænke tilgængelighed og fleksibilitet</a:t>
            </a:r>
            <a:r>
              <a:rPr lang="da-DK" sz="1800" noProof="0"/>
              <a:t> </a:t>
            </a:r>
          </a:p>
          <a:p>
            <a:pPr marL="285750" indent="-285750">
              <a:buFont typeface="Arial" panose="020B0604020202020204" pitchFamily="34" charset="0"/>
              <a:buChar char="•"/>
            </a:pPr>
            <a:r>
              <a:rPr lang="da-DK" sz="1800"/>
              <a:t>Mennesker har forskellige forudsætninger</a:t>
            </a:r>
            <a:endParaRPr lang="da-DK" sz="1800" noProof="0"/>
          </a:p>
          <a:p>
            <a:pPr marL="285750" indent="-285750">
              <a:buFont typeface="Arial" panose="020B0604020202020204" pitchFamily="34" charset="0"/>
              <a:buChar char="•"/>
            </a:pPr>
            <a:r>
              <a:rPr lang="da-DK" sz="1800"/>
              <a:t>Mulighed for deltagelse er afhængig af de kontekster, vi møder</a:t>
            </a:r>
            <a:endParaRPr lang="da-DK" sz="1800" noProof="0"/>
          </a:p>
          <a:p>
            <a:pPr marL="285750" indent="-285750">
              <a:buFont typeface="Arial" panose="020B0604020202020204" pitchFamily="34" charset="0"/>
              <a:buChar char="•"/>
            </a:pPr>
            <a:endParaRPr lang="da-DK" sz="1800"/>
          </a:p>
          <a:p>
            <a:r>
              <a:rPr lang="da-DK" sz="1800" b="1"/>
              <a:t>CAST </a:t>
            </a:r>
            <a:endParaRPr lang="da-DK" sz="1800" b="1" noProof="0"/>
          </a:p>
          <a:p>
            <a:pPr marL="285750" indent="-285750">
              <a:buFont typeface="Arial" panose="020B0604020202020204" pitchFamily="34" charset="0"/>
              <a:buChar char="•"/>
            </a:pPr>
            <a:r>
              <a:rPr lang="da-DK" sz="1800" noProof="0"/>
              <a:t>UDL – en didaktisk ramme</a:t>
            </a:r>
          </a:p>
          <a:p>
            <a:pPr marL="285750" indent="-285750">
              <a:buFont typeface="Arial" panose="020B0604020202020204" pitchFamily="34" charset="0"/>
              <a:buChar char="•"/>
            </a:pPr>
            <a:r>
              <a:rPr lang="da-DK" sz="1800" noProof="0"/>
              <a:t>Elevperspektiver, læringsbarrierer, valgmuligheder</a:t>
            </a:r>
          </a:p>
        </p:txBody>
      </p:sp>
      <p:pic>
        <p:nvPicPr>
          <p:cNvPr id="4" name="Grafik 3">
            <a:extLst>
              <a:ext uri="{FF2B5EF4-FFF2-40B4-BE49-F238E27FC236}">
                <a16:creationId xmlns:a16="http://schemas.microsoft.com/office/drawing/2014/main" id="{3664B444-656C-3E5D-4496-8B05A3B04CC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99607" y="1646263"/>
            <a:ext cx="4841281" cy="4105180"/>
          </a:xfrm>
          <a:prstGeom prst="rect">
            <a:avLst/>
          </a:prstGeom>
        </p:spPr>
      </p:pic>
    </p:spTree>
    <p:extLst>
      <p:ext uri="{BB962C8B-B14F-4D97-AF65-F5344CB8AC3E}">
        <p14:creationId xmlns:p14="http://schemas.microsoft.com/office/powerpoint/2010/main" val="3876649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45F669CE-2542-C300-B9A1-78F7278BF5EC}"/>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89785EF0-D89C-1818-2CC3-01CA2374FAFF}"/>
              </a:ext>
            </a:extLst>
          </p:cNvPr>
          <p:cNvSpPr/>
          <p:nvPr/>
        </p:nvSpPr>
        <p:spPr>
          <a:xfrm>
            <a:off x="-153681" y="-217714"/>
            <a:ext cx="12345682" cy="2105130"/>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80351164-F75A-904C-580C-C64D2FDC76C6}"/>
              </a:ext>
            </a:extLst>
          </p:cNvPr>
          <p:cNvSpPr>
            <a:spLocks noGrp="1"/>
          </p:cNvSpPr>
          <p:nvPr>
            <p:ph type="body" sz="quarter" idx="15"/>
          </p:nvPr>
        </p:nvSpPr>
        <p:spPr>
          <a:xfrm>
            <a:off x="996314" y="720000"/>
            <a:ext cx="8640000" cy="1080000"/>
          </a:xfrm>
        </p:spPr>
        <p:txBody>
          <a:bodyPr/>
          <a:lstStyle/>
          <a:p>
            <a:r>
              <a:rPr lang="da-DK" sz="3200">
                <a:solidFill>
                  <a:srgbClr val="405F6A"/>
                </a:solidFill>
                <a:latin typeface="Cla"/>
              </a:rPr>
              <a:t>UDL som ramme for læring og deltagelse</a:t>
            </a:r>
          </a:p>
        </p:txBody>
      </p:sp>
      <p:sp>
        <p:nvSpPr>
          <p:cNvPr id="6" name="Pladsholder til tekst 5">
            <a:extLst>
              <a:ext uri="{FF2B5EF4-FFF2-40B4-BE49-F238E27FC236}">
                <a16:creationId xmlns:a16="http://schemas.microsoft.com/office/drawing/2014/main" id="{5A066319-D319-CE2B-453D-51A2CB599EA7}"/>
              </a:ext>
            </a:extLst>
          </p:cNvPr>
          <p:cNvSpPr>
            <a:spLocks noGrp="1"/>
          </p:cNvSpPr>
          <p:nvPr>
            <p:ph type="body" sz="quarter" idx="17"/>
          </p:nvPr>
        </p:nvSpPr>
        <p:spPr>
          <a:xfrm>
            <a:off x="996314" y="2257200"/>
            <a:ext cx="5099686" cy="4320000"/>
          </a:xfrm>
        </p:spPr>
        <p:txBody>
          <a:bodyPr/>
          <a:lstStyle/>
          <a:p>
            <a:r>
              <a:rPr lang="da-DK" sz="1800" b="1"/>
              <a:t>UDL – en ramme, der kan:</a:t>
            </a:r>
          </a:p>
          <a:p>
            <a:pPr marL="285750" lvl="0" indent="-285750">
              <a:buFont typeface="Arial" panose="020B0604020202020204" pitchFamily="34" charset="0"/>
              <a:buChar char="•"/>
            </a:pPr>
            <a:r>
              <a:rPr lang="da-DK" sz="1800"/>
              <a:t>Lyse på den didaktiske/pædagogiske dagsorden</a:t>
            </a:r>
          </a:p>
          <a:p>
            <a:pPr marL="285750" lvl="0" indent="-285750">
              <a:buFont typeface="Arial" panose="020B0604020202020204" pitchFamily="34" charset="0"/>
              <a:buChar char="•"/>
            </a:pPr>
            <a:r>
              <a:rPr lang="da-DK" sz="1800"/>
              <a:t>Koble ”læringsdagsorden og inklusionsdagsorden”</a:t>
            </a:r>
          </a:p>
          <a:p>
            <a:pPr marL="285750" lvl="0" indent="-285750">
              <a:buFont typeface="Arial" panose="020B0604020202020204" pitchFamily="34" charset="0"/>
              <a:buChar char="•"/>
            </a:pPr>
            <a:r>
              <a:rPr lang="da-DK" sz="1800"/>
              <a:t>Inspirere til flere veje og variation i undervisningen</a:t>
            </a:r>
          </a:p>
          <a:p>
            <a:pPr marL="285750" lvl="0" indent="-285750">
              <a:buFont typeface="Arial" panose="020B0604020202020204" pitchFamily="34" charset="0"/>
              <a:buChar char="•"/>
            </a:pPr>
            <a:r>
              <a:rPr lang="da-DK" sz="1800"/>
              <a:t>Guide arbejdet med fleksible læringsmiljøer</a:t>
            </a:r>
          </a:p>
          <a:p>
            <a:pPr marL="285750" lvl="0" indent="-285750">
              <a:buFont typeface="Arial" panose="020B0604020202020204" pitchFamily="34" charset="0"/>
              <a:buChar char="•"/>
            </a:pPr>
            <a:r>
              <a:rPr lang="da-DK" sz="1800"/>
              <a:t>Behandle elever forskelligt uden at det bliver til særaftaler</a:t>
            </a:r>
            <a:endParaRPr lang="da-DK"/>
          </a:p>
          <a:p>
            <a:pPr marL="285750" lvl="0" indent="-285750">
              <a:buFont typeface="Arial" panose="020B0604020202020204" pitchFamily="34" charset="0"/>
              <a:buChar char="•"/>
            </a:pPr>
            <a:r>
              <a:rPr lang="da-DK" sz="1800"/>
              <a:t>Bidrage til at både børn og voksne lykkes</a:t>
            </a:r>
          </a:p>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pic>
        <p:nvPicPr>
          <p:cNvPr id="5" name="Billede 4" descr="Et billede, der indeholder tekst, cirkel, logo, Font/skrifttype&#10;&#10;AI-genereret indhold kan være ukorrekt.">
            <a:extLst>
              <a:ext uri="{FF2B5EF4-FFF2-40B4-BE49-F238E27FC236}">
                <a16:creationId xmlns:a16="http://schemas.microsoft.com/office/drawing/2014/main" id="{B05185D3-EB36-8B12-CA64-F647982A9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339" y="2084839"/>
            <a:ext cx="3602722" cy="3602722"/>
          </a:xfrm>
          <a:prstGeom prst="rect">
            <a:avLst/>
          </a:prstGeom>
        </p:spPr>
      </p:pic>
      <p:sp>
        <p:nvSpPr>
          <p:cNvPr id="12" name="Tekstfelt 11">
            <a:extLst>
              <a:ext uri="{FF2B5EF4-FFF2-40B4-BE49-F238E27FC236}">
                <a16:creationId xmlns:a16="http://schemas.microsoft.com/office/drawing/2014/main" id="{714A462C-7573-90CF-A4DA-41F812BFE0B5}"/>
              </a:ext>
            </a:extLst>
          </p:cNvPr>
          <p:cNvSpPr txBox="1"/>
          <p:nvPr/>
        </p:nvSpPr>
        <p:spPr>
          <a:xfrm>
            <a:off x="7037079" y="5936856"/>
            <a:ext cx="3602722" cy="430887"/>
          </a:xfrm>
          <a:prstGeom prst="rect">
            <a:avLst/>
          </a:prstGeom>
          <a:noFill/>
        </p:spPr>
        <p:txBody>
          <a:bodyPr wrap="square">
            <a:spAutoFit/>
          </a:bodyPr>
          <a:lstStyle/>
          <a:p>
            <a:pPr algn="ctr"/>
            <a:r>
              <a:rPr lang="da-DK" sz="1100" b="1">
                <a:solidFill>
                  <a:srgbClr val="375D6A"/>
                </a:solidFill>
                <a:latin typeface="Calibri" panose="020F0502020204030204" pitchFamily="34" charset="0"/>
                <a:ea typeface="Calibri" panose="020F0502020204030204" pitchFamily="34" charset="0"/>
                <a:cs typeface="Calibri" panose="020F0502020204030204" pitchFamily="34" charset="0"/>
              </a:rPr>
              <a:t>Geisnæs, D (vært). 15.11.2022. </a:t>
            </a:r>
            <a:r>
              <a:rPr lang="da-DK" sz="1100" b="1" i="1">
                <a:solidFill>
                  <a:srgbClr val="375D6A"/>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35- UDL</a:t>
            </a:r>
            <a:r>
              <a:rPr lang="da-DK" sz="1100" b="1">
                <a:solidFill>
                  <a:srgbClr val="375D6A"/>
                </a:solidFill>
                <a:latin typeface="Calibri" panose="020F0502020204030204" pitchFamily="34" charset="0"/>
                <a:ea typeface="Calibri" panose="020F0502020204030204" pitchFamily="34" charset="0"/>
                <a:cs typeface="Calibri" panose="020F0502020204030204" pitchFamily="34" charset="0"/>
              </a:rPr>
              <a:t> (10:28-11.56)</a:t>
            </a:r>
            <a:r>
              <a:rPr lang="da-DK" sz="1100" b="1" i="1">
                <a:solidFill>
                  <a:srgbClr val="375D6A"/>
                </a:solidFill>
                <a:latin typeface="Calibri" panose="020F0502020204030204" pitchFamily="34" charset="0"/>
                <a:ea typeface="Calibri" panose="020F0502020204030204" pitchFamily="34" charset="0"/>
                <a:cs typeface="Calibri" panose="020F0502020204030204" pitchFamily="34" charset="0"/>
              </a:rPr>
              <a:t>  </a:t>
            </a:r>
            <a:r>
              <a:rPr lang="da-DK" sz="1100" b="1">
                <a:solidFill>
                  <a:srgbClr val="375D6A"/>
                </a:solidFill>
                <a:latin typeface="Calibri" panose="020F0502020204030204" pitchFamily="34" charset="0"/>
                <a:ea typeface="Calibri" panose="020F0502020204030204" pitchFamily="34" charset="0"/>
                <a:cs typeface="Calibri" panose="020F0502020204030204" pitchFamily="34" charset="0"/>
              </a:rPr>
              <a:t>UCN</a:t>
            </a:r>
          </a:p>
        </p:txBody>
      </p:sp>
      <p:pic>
        <p:nvPicPr>
          <p:cNvPr id="3" name="Klip fra POP - På opdagelse i pædagogik og læring afsnit 35 UDL">
            <a:hlinkClick r:id="" action="ppaction://media"/>
            <a:extLst>
              <a:ext uri="{FF2B5EF4-FFF2-40B4-BE49-F238E27FC236}">
                <a16:creationId xmlns:a16="http://schemas.microsoft.com/office/drawing/2014/main" id="{866716B6-39FE-AFDA-0B9D-0F716AD2DD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5240" y="5074127"/>
            <a:ext cx="406400" cy="406400"/>
          </a:xfrm>
          <a:prstGeom prst="rect">
            <a:avLst/>
          </a:prstGeom>
        </p:spPr>
      </p:pic>
    </p:spTree>
    <p:extLst>
      <p:ext uri="{BB962C8B-B14F-4D97-AF65-F5344CB8AC3E}">
        <p14:creationId xmlns:p14="http://schemas.microsoft.com/office/powerpoint/2010/main" val="42479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2B0DC516-2995-9FFC-E4F9-B5ADCBB28CD0}"/>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A45EC110-5BFD-4BC7-533C-9E10DE8BCBDE}"/>
              </a:ext>
            </a:extLst>
          </p:cNvPr>
          <p:cNvSpPr/>
          <p:nvPr/>
        </p:nvSpPr>
        <p:spPr>
          <a:xfrm>
            <a:off x="0" y="0"/>
            <a:ext cx="12192000"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02CFEE0B-5206-5476-EBF8-0E3BCE53A0CA}"/>
              </a:ext>
            </a:extLst>
          </p:cNvPr>
          <p:cNvSpPr>
            <a:spLocks noGrp="1"/>
          </p:cNvSpPr>
          <p:nvPr>
            <p:ph type="body" sz="quarter" idx="15"/>
          </p:nvPr>
        </p:nvSpPr>
        <p:spPr>
          <a:xfrm>
            <a:off x="996314" y="720000"/>
            <a:ext cx="8640000" cy="1080000"/>
          </a:xfrm>
        </p:spPr>
        <p:txBody>
          <a:bodyPr/>
          <a:lstStyle/>
          <a:p>
            <a:r>
              <a:rPr lang="da-DK" sz="3200">
                <a:solidFill>
                  <a:srgbClr val="405F6A"/>
                </a:solidFill>
                <a:latin typeface="Cla"/>
              </a:rPr>
              <a:t>Tre centrale begreber i UDL</a:t>
            </a:r>
          </a:p>
        </p:txBody>
      </p:sp>
      <p:sp>
        <p:nvSpPr>
          <p:cNvPr id="14" name="Tekstfelt 13">
            <a:extLst>
              <a:ext uri="{FF2B5EF4-FFF2-40B4-BE49-F238E27FC236}">
                <a16:creationId xmlns:a16="http://schemas.microsoft.com/office/drawing/2014/main" id="{FC538B49-DA59-FD72-D0DF-699DDA2F51E5}"/>
              </a:ext>
            </a:extLst>
          </p:cNvPr>
          <p:cNvSpPr txBox="1"/>
          <p:nvPr/>
        </p:nvSpPr>
        <p:spPr>
          <a:xfrm>
            <a:off x="858545" y="1293643"/>
            <a:ext cx="8083826" cy="369332"/>
          </a:xfrm>
          <a:prstGeom prst="rect">
            <a:avLst/>
          </a:prstGeom>
          <a:noFill/>
        </p:spPr>
        <p:txBody>
          <a:bodyPr wrap="square">
            <a:spAutoFit/>
          </a:bodyPr>
          <a:lstStyle/>
          <a:p>
            <a:r>
              <a:rPr lang="da-DK" b="1">
                <a:solidFill>
                  <a:srgbClr val="405F6A"/>
                </a:solidFill>
              </a:rPr>
              <a:t>UDL som ramme for læring og deltagelse</a:t>
            </a:r>
            <a:r>
              <a:rPr lang="da-DK" b="1"/>
              <a:t>:</a:t>
            </a:r>
          </a:p>
        </p:txBody>
      </p:sp>
      <p:pic>
        <p:nvPicPr>
          <p:cNvPr id="22" name="Grafik 21">
            <a:extLst>
              <a:ext uri="{FF2B5EF4-FFF2-40B4-BE49-F238E27FC236}">
                <a16:creationId xmlns:a16="http://schemas.microsoft.com/office/drawing/2014/main" id="{54D96999-2196-8EF7-681F-2FF9846795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90003" y="2345068"/>
            <a:ext cx="3025340" cy="2893803"/>
          </a:xfrm>
          <a:prstGeom prst="rect">
            <a:avLst/>
          </a:prstGeom>
        </p:spPr>
      </p:pic>
      <p:pic>
        <p:nvPicPr>
          <p:cNvPr id="24" name="Grafik 23">
            <a:extLst>
              <a:ext uri="{FF2B5EF4-FFF2-40B4-BE49-F238E27FC236}">
                <a16:creationId xmlns:a16="http://schemas.microsoft.com/office/drawing/2014/main" id="{BDE39349-B168-4739-EA73-741E97F4C3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782" y="2373643"/>
            <a:ext cx="3091108" cy="2762267"/>
          </a:xfrm>
          <a:prstGeom prst="rect">
            <a:avLst/>
          </a:prstGeom>
        </p:spPr>
      </p:pic>
      <p:sp>
        <p:nvSpPr>
          <p:cNvPr id="27" name="Tekstfelt 26">
            <a:extLst>
              <a:ext uri="{FF2B5EF4-FFF2-40B4-BE49-F238E27FC236}">
                <a16:creationId xmlns:a16="http://schemas.microsoft.com/office/drawing/2014/main" id="{A2195E1A-4F3C-24FA-4864-FC2B68FD262F}"/>
              </a:ext>
            </a:extLst>
          </p:cNvPr>
          <p:cNvSpPr txBox="1"/>
          <p:nvPr/>
        </p:nvSpPr>
        <p:spPr>
          <a:xfrm>
            <a:off x="1421384" y="5379691"/>
            <a:ext cx="2391690" cy="369332"/>
          </a:xfrm>
          <a:prstGeom prst="rect">
            <a:avLst/>
          </a:prstGeom>
          <a:noFill/>
        </p:spPr>
        <p:txBody>
          <a:bodyPr wrap="square">
            <a:spAutoFit/>
          </a:bodyPr>
          <a:lstStyle/>
          <a:p>
            <a:pPr algn="ctr"/>
            <a:r>
              <a:rPr lang="da-DK" b="1">
                <a:solidFill>
                  <a:srgbClr val="405F6A"/>
                </a:solidFill>
              </a:rPr>
              <a:t>Elevperspektiver</a:t>
            </a:r>
          </a:p>
        </p:txBody>
      </p:sp>
      <p:sp>
        <p:nvSpPr>
          <p:cNvPr id="28" name="Tekstfelt 27">
            <a:extLst>
              <a:ext uri="{FF2B5EF4-FFF2-40B4-BE49-F238E27FC236}">
                <a16:creationId xmlns:a16="http://schemas.microsoft.com/office/drawing/2014/main" id="{1B5627FB-4364-CDED-D33A-3BB1E166E363}"/>
              </a:ext>
            </a:extLst>
          </p:cNvPr>
          <p:cNvSpPr txBox="1"/>
          <p:nvPr/>
        </p:nvSpPr>
        <p:spPr>
          <a:xfrm>
            <a:off x="5006828" y="5430352"/>
            <a:ext cx="2391690" cy="369332"/>
          </a:xfrm>
          <a:prstGeom prst="rect">
            <a:avLst/>
          </a:prstGeom>
          <a:noFill/>
        </p:spPr>
        <p:txBody>
          <a:bodyPr wrap="square">
            <a:spAutoFit/>
          </a:bodyPr>
          <a:lstStyle/>
          <a:p>
            <a:pPr algn="ctr"/>
            <a:r>
              <a:rPr lang="da-DK" b="1">
                <a:solidFill>
                  <a:srgbClr val="405F6A"/>
                </a:solidFill>
              </a:rPr>
              <a:t>Valgmuligheder</a:t>
            </a:r>
          </a:p>
        </p:txBody>
      </p:sp>
      <p:sp>
        <p:nvSpPr>
          <p:cNvPr id="29" name="Tekstfelt 28">
            <a:extLst>
              <a:ext uri="{FF2B5EF4-FFF2-40B4-BE49-F238E27FC236}">
                <a16:creationId xmlns:a16="http://schemas.microsoft.com/office/drawing/2014/main" id="{2454C17F-380A-7057-633B-C87C36809CF0}"/>
              </a:ext>
            </a:extLst>
          </p:cNvPr>
          <p:cNvSpPr txBox="1"/>
          <p:nvPr/>
        </p:nvSpPr>
        <p:spPr>
          <a:xfrm>
            <a:off x="8578200" y="5430352"/>
            <a:ext cx="2391690" cy="369332"/>
          </a:xfrm>
          <a:prstGeom prst="rect">
            <a:avLst/>
          </a:prstGeom>
          <a:noFill/>
        </p:spPr>
        <p:txBody>
          <a:bodyPr wrap="square">
            <a:spAutoFit/>
          </a:bodyPr>
          <a:lstStyle/>
          <a:p>
            <a:pPr algn="ctr"/>
            <a:r>
              <a:rPr lang="da-DK" b="1">
                <a:solidFill>
                  <a:srgbClr val="405F6A"/>
                </a:solidFill>
              </a:rPr>
              <a:t>Læringsbarrierer</a:t>
            </a:r>
          </a:p>
        </p:txBody>
      </p:sp>
      <p:pic>
        <p:nvPicPr>
          <p:cNvPr id="6" name="Grafik 5">
            <a:extLst>
              <a:ext uri="{FF2B5EF4-FFF2-40B4-BE49-F238E27FC236}">
                <a16:creationId xmlns:a16="http://schemas.microsoft.com/office/drawing/2014/main" id="{211C3B96-713E-B359-1368-806B71FD61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6314" y="2340819"/>
            <a:ext cx="3025340" cy="2935030"/>
          </a:xfrm>
          <a:prstGeom prst="rect">
            <a:avLst/>
          </a:prstGeom>
        </p:spPr>
      </p:pic>
    </p:spTree>
    <p:extLst>
      <p:ext uri="{BB962C8B-B14F-4D97-AF65-F5344CB8AC3E}">
        <p14:creationId xmlns:p14="http://schemas.microsoft.com/office/powerpoint/2010/main" val="2813232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A3767867-E31F-6325-6A79-0DA167D7DC26}"/>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A6AE94-F733-2B7F-A2C5-D6E1E03A28CF}"/>
              </a:ext>
            </a:extLst>
          </p:cNvPr>
          <p:cNvSpPr>
            <a:spLocks noGrp="1"/>
          </p:cNvSpPr>
          <p:nvPr>
            <p:ph type="body" sz="quarter" idx="15"/>
          </p:nvPr>
        </p:nvSpPr>
        <p:spPr>
          <a:xfrm>
            <a:off x="1085174" y="2071128"/>
            <a:ext cx="4425206" cy="1080000"/>
          </a:xfrm>
        </p:spPr>
        <p:txBody>
          <a:bodyPr/>
          <a:lstStyle/>
          <a:p>
            <a:r>
              <a:rPr lang="da-DK" sz="4400">
                <a:solidFill>
                  <a:srgbClr val="405F6A"/>
                </a:solidFill>
                <a:latin typeface="Cla"/>
              </a:rPr>
              <a:t>Gå på jagt </a:t>
            </a:r>
            <a:br>
              <a:rPr lang="da-DK" sz="4400">
                <a:solidFill>
                  <a:srgbClr val="405F6A"/>
                </a:solidFill>
                <a:latin typeface="Cla"/>
              </a:rPr>
            </a:br>
            <a:r>
              <a:rPr lang="da-DK" sz="4400">
                <a:solidFill>
                  <a:srgbClr val="405F6A"/>
                </a:solidFill>
                <a:latin typeface="Cla"/>
              </a:rPr>
              <a:t>efter </a:t>
            </a:r>
            <a:br>
              <a:rPr lang="da-DK" sz="4400">
                <a:solidFill>
                  <a:srgbClr val="405F6A"/>
                </a:solidFill>
                <a:latin typeface="Cla"/>
              </a:rPr>
            </a:br>
            <a:r>
              <a:rPr lang="da-DK" sz="4400">
                <a:solidFill>
                  <a:srgbClr val="405F6A"/>
                </a:solidFill>
                <a:latin typeface="Cla"/>
              </a:rPr>
              <a:t>læringsbarrierer…</a:t>
            </a:r>
          </a:p>
        </p:txBody>
      </p:sp>
      <p:sp>
        <p:nvSpPr>
          <p:cNvPr id="6" name="Pladsholder til tekst 5">
            <a:extLst>
              <a:ext uri="{FF2B5EF4-FFF2-40B4-BE49-F238E27FC236}">
                <a16:creationId xmlns:a16="http://schemas.microsoft.com/office/drawing/2014/main" id="{8C83B7A2-5D7F-3B7D-143A-BF49D5B2921E}"/>
              </a:ext>
            </a:extLst>
          </p:cNvPr>
          <p:cNvSpPr>
            <a:spLocks noGrp="1"/>
          </p:cNvSpPr>
          <p:nvPr>
            <p:ph type="body" sz="quarter" idx="17"/>
          </p:nvPr>
        </p:nvSpPr>
        <p:spPr/>
        <p:txBody>
          <a:bodyPr/>
          <a:lstStyle/>
          <a:p>
            <a:pPr lvl="0"/>
            <a:endParaRPr lang="da-DK"/>
          </a:p>
          <a:p>
            <a:pPr lvl="0"/>
            <a:endParaRPr lang="da-DK"/>
          </a:p>
          <a:p>
            <a:pPr lvl="0"/>
            <a:endParaRPr lang="da-DK"/>
          </a:p>
          <a:p>
            <a:pPr lvl="0"/>
            <a:endParaRPr lang="da-DK"/>
          </a:p>
          <a:p>
            <a:pPr marL="285750" lvl="0" indent="-285750">
              <a:buFont typeface="Arial" panose="020B0604020202020204" pitchFamily="34" charset="0"/>
              <a:buChar char="•"/>
            </a:pPr>
            <a:endParaRPr lang="da-DK"/>
          </a:p>
          <a:p>
            <a:pPr lvl="0"/>
            <a:endParaRPr lang="da-DK"/>
          </a:p>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pic>
        <p:nvPicPr>
          <p:cNvPr id="5" name="Grafik 4">
            <a:extLst>
              <a:ext uri="{FF2B5EF4-FFF2-40B4-BE49-F238E27FC236}">
                <a16:creationId xmlns:a16="http://schemas.microsoft.com/office/drawing/2014/main" id="{654BBB33-6158-A161-54BB-2FBFE9E512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73003" y="358041"/>
            <a:ext cx="5282924" cy="5586174"/>
          </a:xfrm>
          <a:prstGeom prst="rect">
            <a:avLst/>
          </a:prstGeom>
        </p:spPr>
      </p:pic>
    </p:spTree>
    <p:extLst>
      <p:ext uri="{BB962C8B-B14F-4D97-AF65-F5344CB8AC3E}">
        <p14:creationId xmlns:p14="http://schemas.microsoft.com/office/powerpoint/2010/main" val="151756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A3AA2574-E4B9-DAEA-6D12-DBE29B991CDD}"/>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8FF156B-8133-11B0-4931-B3EB38A75A1A}"/>
              </a:ext>
            </a:extLst>
          </p:cNvPr>
          <p:cNvSpPr>
            <a:spLocks noGrp="1"/>
          </p:cNvSpPr>
          <p:nvPr>
            <p:ph type="body" sz="quarter" idx="15"/>
          </p:nvPr>
        </p:nvSpPr>
        <p:spPr>
          <a:xfrm>
            <a:off x="987924" y="720000"/>
            <a:ext cx="8640000" cy="523185"/>
          </a:xfrm>
        </p:spPr>
        <p:txBody>
          <a:bodyPr/>
          <a:lstStyle/>
          <a:p>
            <a:r>
              <a:rPr lang="da-DK" sz="3200">
                <a:solidFill>
                  <a:srgbClr val="405F6A"/>
                </a:solidFill>
                <a:latin typeface="+mn-lt"/>
              </a:rPr>
              <a:t>Hvad er UDL?</a:t>
            </a:r>
          </a:p>
          <a:p>
            <a:endParaRPr lang="da-DK" sz="3200">
              <a:solidFill>
                <a:srgbClr val="405F6A"/>
              </a:solidFill>
              <a:latin typeface="Cla"/>
            </a:endParaRPr>
          </a:p>
          <a:p>
            <a:endParaRPr lang="da-DK" noProof="0"/>
          </a:p>
        </p:txBody>
      </p:sp>
      <p:sp>
        <p:nvSpPr>
          <p:cNvPr id="6" name="Pladsholder til tekst 5">
            <a:extLst>
              <a:ext uri="{FF2B5EF4-FFF2-40B4-BE49-F238E27FC236}">
                <a16:creationId xmlns:a16="http://schemas.microsoft.com/office/drawing/2014/main" id="{4066C843-89A1-5EA1-3597-B3497EB27291}"/>
              </a:ext>
            </a:extLst>
          </p:cNvPr>
          <p:cNvSpPr>
            <a:spLocks noGrp="1"/>
          </p:cNvSpPr>
          <p:nvPr>
            <p:ph type="body" sz="quarter" idx="17"/>
          </p:nvPr>
        </p:nvSpPr>
        <p:spPr/>
        <p:txBody>
          <a:bodyPr/>
          <a:lstStyle/>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sp>
        <p:nvSpPr>
          <p:cNvPr id="11" name="Pladsholder til billede 10">
            <a:extLst>
              <a:ext uri="{FF2B5EF4-FFF2-40B4-BE49-F238E27FC236}">
                <a16:creationId xmlns:a16="http://schemas.microsoft.com/office/drawing/2014/main" id="{C469A86A-5037-21C4-74B5-83C98B89F939}"/>
              </a:ext>
            </a:extLst>
          </p:cNvPr>
          <p:cNvSpPr>
            <a:spLocks noGrp="1"/>
          </p:cNvSpPr>
          <p:nvPr>
            <p:ph type="pic" sz="quarter" idx="16"/>
          </p:nvPr>
        </p:nvSpPr>
        <p:spPr>
          <a:xfrm>
            <a:off x="986725" y="1695450"/>
            <a:ext cx="10911224" cy="4442550"/>
          </a:xfrm>
        </p:spPr>
        <p:txBody>
          <a:bodyPr/>
          <a:lstStyle/>
          <a:p>
            <a:r>
              <a:rPr lang="da-DK" sz="1600" b="1">
                <a:solidFill>
                  <a:srgbClr val="405F6A"/>
                </a:solidFill>
                <a:latin typeface="Arial"/>
                <a:cs typeface="Arial"/>
              </a:rPr>
              <a:t>3 overordnede principper i undervisningen </a:t>
            </a:r>
          </a:p>
        </p:txBody>
      </p:sp>
      <p:graphicFrame>
        <p:nvGraphicFramePr>
          <p:cNvPr id="3" name="Tabel 2">
            <a:extLst>
              <a:ext uri="{FF2B5EF4-FFF2-40B4-BE49-F238E27FC236}">
                <a16:creationId xmlns:a16="http://schemas.microsoft.com/office/drawing/2014/main" id="{7A3B7914-F65C-9157-847B-2BC75A3D8FE7}"/>
              </a:ext>
            </a:extLst>
          </p:cNvPr>
          <p:cNvGraphicFramePr>
            <a:graphicFrameLocks noGrp="1"/>
          </p:cNvGraphicFramePr>
          <p:nvPr>
            <p:extLst>
              <p:ext uri="{D42A27DB-BD31-4B8C-83A1-F6EECF244321}">
                <p14:modId xmlns:p14="http://schemas.microsoft.com/office/powerpoint/2010/main" val="1802148449"/>
              </p:ext>
            </p:extLst>
          </p:nvPr>
        </p:nvGraphicFramePr>
        <p:xfrm>
          <a:off x="986726" y="2270265"/>
          <a:ext cx="10486473" cy="3292920"/>
        </p:xfrm>
        <a:graphic>
          <a:graphicData uri="http://schemas.openxmlformats.org/drawingml/2006/table">
            <a:tbl>
              <a:tblPr firstRow="1" bandRow="1">
                <a:tableStyleId>{5C22544A-7EE6-4342-B048-85BDC9FD1C3A}</a:tableStyleId>
              </a:tblPr>
              <a:tblGrid>
                <a:gridCol w="3453805">
                  <a:extLst>
                    <a:ext uri="{9D8B030D-6E8A-4147-A177-3AD203B41FA5}">
                      <a16:colId xmlns:a16="http://schemas.microsoft.com/office/drawing/2014/main" val="406794719"/>
                    </a:ext>
                  </a:extLst>
                </a:gridCol>
                <a:gridCol w="3516334">
                  <a:extLst>
                    <a:ext uri="{9D8B030D-6E8A-4147-A177-3AD203B41FA5}">
                      <a16:colId xmlns:a16="http://schemas.microsoft.com/office/drawing/2014/main" val="3069493619"/>
                    </a:ext>
                  </a:extLst>
                </a:gridCol>
                <a:gridCol w="3516334">
                  <a:extLst>
                    <a:ext uri="{9D8B030D-6E8A-4147-A177-3AD203B41FA5}">
                      <a16:colId xmlns:a16="http://schemas.microsoft.com/office/drawing/2014/main" val="772086412"/>
                    </a:ext>
                  </a:extLst>
                </a:gridCol>
              </a:tblGrid>
              <a:tr h="741227">
                <a:tc>
                  <a:txBody>
                    <a:bodyPr/>
                    <a:lstStyle/>
                    <a:p>
                      <a:pPr algn="ctr"/>
                      <a:r>
                        <a:rPr lang="da-DK" sz="2000" b="0"/>
                        <a:t>Flere veje til </a:t>
                      </a:r>
                      <a:r>
                        <a:rPr lang="da-DK" sz="2000"/>
                        <a:t>engagement </a:t>
                      </a:r>
                    </a:p>
                    <a:p>
                      <a:pPr algn="ctr"/>
                      <a:r>
                        <a:rPr lang="da-DK" sz="2000"/>
                        <a:t>- </a:t>
                      </a:r>
                      <a:r>
                        <a:rPr lang="da-DK" sz="2000" i="1"/>
                        <a:t>hvorfor?</a:t>
                      </a:r>
                    </a:p>
                  </a:txBody>
                  <a:tcPr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84B2A9"/>
                    </a:solidFill>
                  </a:tcPr>
                </a:tc>
                <a:tc>
                  <a:txBody>
                    <a:bodyPr/>
                    <a:lstStyle/>
                    <a:p>
                      <a:pPr algn="ctr"/>
                      <a:r>
                        <a:rPr lang="da-DK" sz="2000" b="0" dirty="0"/>
                        <a:t>Flere veje til </a:t>
                      </a:r>
                      <a:r>
                        <a:rPr lang="da-DK" sz="2000" dirty="0"/>
                        <a:t>indtryk </a:t>
                      </a:r>
                    </a:p>
                    <a:p>
                      <a:pPr algn="ctr"/>
                      <a:r>
                        <a:rPr lang="da-DK" sz="2000" dirty="0"/>
                        <a:t>- </a:t>
                      </a:r>
                      <a:r>
                        <a:rPr lang="da-DK" sz="2000" i="1" dirty="0"/>
                        <a:t>hvad?</a:t>
                      </a:r>
                    </a:p>
                  </a:txBody>
                  <a:tcPr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A68AAC"/>
                    </a:solidFill>
                  </a:tcPr>
                </a:tc>
                <a:tc>
                  <a:txBody>
                    <a:bodyPr/>
                    <a:lstStyle/>
                    <a:p>
                      <a:pPr algn="ctr"/>
                      <a:r>
                        <a:rPr lang="da-DK" sz="2000" b="0"/>
                        <a:t>Flere veje til </a:t>
                      </a:r>
                      <a:r>
                        <a:rPr lang="da-DK" sz="2000"/>
                        <a:t>udtryk </a:t>
                      </a:r>
                    </a:p>
                    <a:p>
                      <a:pPr algn="ctr"/>
                      <a:r>
                        <a:rPr lang="da-DK" sz="2000" i="1"/>
                        <a:t>- hvordan?</a:t>
                      </a:r>
                    </a:p>
                  </a:txBody>
                  <a:tcPr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607D88"/>
                    </a:solidFill>
                  </a:tcPr>
                </a:tc>
                <a:extLst>
                  <a:ext uri="{0D108BD9-81ED-4DB2-BD59-A6C34878D82A}">
                    <a16:rowId xmlns:a16="http://schemas.microsoft.com/office/drawing/2014/main" val="228639966"/>
                  </a:ext>
                </a:extLst>
              </a:tr>
              <a:tr h="208244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a:solidFill>
                            <a:srgbClr val="405F6A"/>
                          </a:solidFill>
                          <a:effectLst/>
                          <a:latin typeface="+mn-lt"/>
                          <a:ea typeface="+mn-ea"/>
                          <a:cs typeface="+mn-cs"/>
                        </a:rPr>
                        <a:t>Hvordan gør jeg/vi læringen relevant?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a:solidFill>
                            <a:srgbClr val="405F6A"/>
                          </a:solidFill>
                          <a:effectLst/>
                          <a:latin typeface="+mn-lt"/>
                          <a:ea typeface="+mn-ea"/>
                          <a:cs typeface="+mn-cs"/>
                        </a:rPr>
                        <a:t>På hvilke måder kan jeg/vi give eleverne ejerskab?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a:solidFill>
                            <a:srgbClr val="405F6A"/>
                          </a:solidFill>
                          <a:effectLst/>
                          <a:latin typeface="+mn-lt"/>
                          <a:ea typeface="+mn-ea"/>
                          <a:cs typeface="+mn-cs"/>
                        </a:rPr>
                        <a:t>Hvordan skaber jeg/vi et trygt læringsmiljø?</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300" kern="1200">
                        <a:solidFill>
                          <a:srgbClr val="405F6A"/>
                        </a:solidFill>
                        <a:effectLst/>
                        <a:latin typeface="+mn-lt"/>
                        <a:ea typeface="+mn-ea"/>
                        <a:cs typeface="+mn-cs"/>
                      </a:endParaRPr>
                    </a:p>
                    <a:p>
                      <a:pPr marL="0" marR="0" lvl="0" indent="0" algn="l">
                        <a:lnSpc>
                          <a:spcPct val="100000"/>
                        </a:lnSpc>
                        <a:spcBef>
                          <a:spcPts val="0"/>
                        </a:spcBef>
                        <a:spcAft>
                          <a:spcPts val="0"/>
                        </a:spcAft>
                        <a:buClrTx/>
                        <a:buSzTx/>
                        <a:buFontTx/>
                        <a:buNone/>
                      </a:pPr>
                      <a:endParaRPr lang="da-DK" sz="1300" i="1" kern="1200">
                        <a:solidFill>
                          <a:srgbClr val="405F6A"/>
                        </a:solidFill>
                        <a:effectLst/>
                        <a:latin typeface="+mn-lt"/>
                        <a:ea typeface="+mn-ea"/>
                        <a:cs typeface="+mn-cs"/>
                      </a:endParaRPr>
                    </a:p>
                    <a:p>
                      <a:pPr marL="0" marR="0" lvl="0" indent="0" algn="l">
                        <a:lnSpc>
                          <a:spcPct val="100000"/>
                        </a:lnSpc>
                        <a:spcBef>
                          <a:spcPts val="0"/>
                        </a:spcBef>
                        <a:spcAft>
                          <a:spcPts val="0"/>
                        </a:spcAft>
                        <a:buClrTx/>
                        <a:buSzTx/>
                        <a:buFontTx/>
                        <a:buNone/>
                      </a:pPr>
                      <a:r>
                        <a:rPr lang="da-DK" sz="1300" i="1" kern="1200">
                          <a:solidFill>
                            <a:srgbClr val="405F6A"/>
                          </a:solidFill>
                          <a:effectLst/>
                          <a:latin typeface="+mn-lt"/>
                          <a:ea typeface="+mn-ea"/>
                          <a:cs typeface="+mn-cs"/>
                        </a:rPr>
                        <a:t>Hvornår synes jeg, at undervisningen er  interessant? </a:t>
                      </a:r>
                    </a:p>
                    <a:p>
                      <a:pPr marL="0" marR="0" lvl="0" indent="0" algn="l">
                        <a:lnSpc>
                          <a:spcPct val="100000"/>
                        </a:lnSpc>
                        <a:spcBef>
                          <a:spcPts val="0"/>
                        </a:spcBef>
                        <a:spcAft>
                          <a:spcPts val="0"/>
                        </a:spcAft>
                        <a:buClrTx/>
                        <a:buSzTx/>
                        <a:buFontTx/>
                        <a:buNone/>
                      </a:pPr>
                      <a:r>
                        <a:rPr lang="da-DK" sz="1300" i="1" kern="1200">
                          <a:solidFill>
                            <a:srgbClr val="405F6A"/>
                          </a:solidFill>
                          <a:effectLst/>
                          <a:latin typeface="+mn-lt"/>
                          <a:ea typeface="+mn-ea"/>
                          <a:cs typeface="+mn-cs"/>
                        </a:rPr>
                        <a:t>Hvornår bliver jeg nysgerrig og får lyst til at gå i gang?</a:t>
                      </a: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lnTlToBr w="12700" cmpd="sng">
                      <a:noFill/>
                      <a:prstDash val="solid"/>
                    </a:lnTlToBr>
                    <a:lnBlToTr w="12700" cmpd="sng">
                      <a:noFill/>
                      <a:prstDash val="solid"/>
                    </a:lnBlToTr>
                    <a:solidFill>
                      <a:srgbClr val="F0EBE5"/>
                    </a:solidFill>
                  </a:tcPr>
                </a:tc>
                <a:tc>
                  <a:txBody>
                    <a:bodyPr/>
                    <a:lstStyle/>
                    <a:p>
                      <a:pPr marL="285750" indent="-285750">
                        <a:buFont typeface="Arial" panose="020B0604020202020204" pitchFamily="34" charset="0"/>
                        <a:buChar char="•"/>
                      </a:pPr>
                      <a:r>
                        <a:rPr lang="da-DK" sz="1300" kern="1200">
                          <a:solidFill>
                            <a:srgbClr val="405F6A"/>
                          </a:solidFill>
                          <a:effectLst/>
                          <a:latin typeface="+mn-lt"/>
                          <a:ea typeface="+mn-ea"/>
                          <a:cs typeface="+mn-cs"/>
                        </a:rPr>
                        <a:t>Hvordan præsenterer jeg/vi fagligt stof  på flere forskellige måder?</a:t>
                      </a:r>
                    </a:p>
                    <a:p>
                      <a:pPr marL="285750" indent="-285750">
                        <a:buFont typeface="Arial" panose="020B0604020202020204" pitchFamily="34" charset="0"/>
                        <a:buChar char="•"/>
                      </a:pPr>
                      <a:r>
                        <a:rPr lang="da-DK" sz="1300" kern="1200">
                          <a:solidFill>
                            <a:srgbClr val="405F6A"/>
                          </a:solidFill>
                          <a:effectLst/>
                          <a:latin typeface="+mn-lt"/>
                          <a:ea typeface="+mn-ea"/>
                          <a:cs typeface="+mn-cs"/>
                        </a:rPr>
                        <a:t>Hvilke muligheder og støtte giver jeg/vi elever med forskellige læringsforudsætninger for at engagere sig i undervisningen?</a:t>
                      </a:r>
                    </a:p>
                    <a:p>
                      <a:endParaRPr lang="da-DK" sz="1300" kern="1200">
                        <a:solidFill>
                          <a:srgbClr val="405F6A"/>
                        </a:solidFill>
                        <a:effectLst/>
                        <a:latin typeface="+mn-lt"/>
                        <a:ea typeface="+mn-ea"/>
                        <a:cs typeface="+mn-cs"/>
                      </a:endParaRPr>
                    </a:p>
                    <a:p>
                      <a:pPr marL="0" indent="0">
                        <a:buFont typeface="Arial" panose="020B0604020202020204" pitchFamily="34" charset="0"/>
                        <a:buNone/>
                      </a:pPr>
                      <a:endParaRPr lang="da-DK" sz="1300" i="1">
                        <a:solidFill>
                          <a:srgbClr val="405F6A"/>
                        </a:solidFill>
                      </a:endParaRPr>
                    </a:p>
                    <a:p>
                      <a:pPr marL="0" indent="0">
                        <a:buFont typeface="Arial" panose="020B0604020202020204" pitchFamily="34" charset="0"/>
                        <a:buNone/>
                      </a:pPr>
                      <a:r>
                        <a:rPr lang="da-DK" sz="1300" i="1">
                          <a:solidFill>
                            <a:srgbClr val="405F6A"/>
                          </a:solidFill>
                        </a:rPr>
                        <a:t>Hvornår kan jeg bedst forstå, det  jeg skal lære i undervisningen? </a:t>
                      </a:r>
                      <a:endParaRPr lang="da-DK" sz="1300">
                        <a:solidFill>
                          <a:srgbClr val="405F6A"/>
                        </a:solidFill>
                      </a:endParaRP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lnTlToBr w="12700" cmpd="sng">
                      <a:noFill/>
                      <a:prstDash val="solid"/>
                    </a:lnTlToBr>
                    <a:lnBlToTr w="12700" cmpd="sng">
                      <a:noFill/>
                      <a:prstDash val="solid"/>
                    </a:lnBlToTr>
                    <a:solidFill>
                      <a:srgbClr val="F0EBE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dirty="0">
                          <a:solidFill>
                            <a:srgbClr val="405F6A"/>
                          </a:solidFill>
                          <a:effectLst/>
                          <a:latin typeface="+mn-lt"/>
                          <a:ea typeface="+mn-ea"/>
                          <a:cs typeface="+mn-cs"/>
                        </a:rPr>
                        <a:t>Hvordan tilbyder jeg/vi forskellige muligheder for at omsætte viden?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dirty="0">
                          <a:solidFill>
                            <a:srgbClr val="405F6A"/>
                          </a:solidFill>
                          <a:effectLst/>
                          <a:latin typeface="+mn-lt"/>
                          <a:ea typeface="+mn-ea"/>
                          <a:cs typeface="+mn-cs"/>
                        </a:rPr>
                        <a:t>Hvilke muligheder og støtte giver jeg/vi elever med forskellige læringsforudsætninger for at vise, hvad de kan og hvad de har lært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300" kern="1200" dirty="0">
                        <a:solidFill>
                          <a:srgbClr val="405F6A"/>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kern="1200" dirty="0">
                        <a:solidFill>
                          <a:srgbClr val="405F6A"/>
                        </a:solidFill>
                        <a:effectLst/>
                        <a:latin typeface="+mn-lt"/>
                        <a:ea typeface="+mn-ea"/>
                        <a:cs typeface="+mn-cs"/>
                      </a:endParaRPr>
                    </a:p>
                    <a:p>
                      <a:pPr lvl="0">
                        <a:buNone/>
                      </a:pPr>
                      <a:r>
                        <a:rPr lang="da-DK" sz="1300" b="0" i="1" u="none" strike="noStrike" noProof="0" dirty="0">
                          <a:solidFill>
                            <a:srgbClr val="405F6A"/>
                          </a:solidFill>
                          <a:latin typeface="Calibri"/>
                        </a:rPr>
                        <a:t>Hvordan kan jeg deltage i undervisningen og  vise, hvad jeg har lært</a:t>
                      </a:r>
                      <a:r>
                        <a:rPr lang="da-DK" sz="1300" b="0" i="1" u="none" strike="noStrike" noProof="0" dirty="0">
                          <a:solidFill>
                            <a:srgbClr val="000000"/>
                          </a:solidFill>
                          <a:latin typeface="Calibri"/>
                        </a:rPr>
                        <a:t>? </a:t>
                      </a: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lnTlToBr w="12700" cmpd="sng">
                      <a:noFill/>
                      <a:prstDash val="solid"/>
                    </a:lnTlToBr>
                    <a:lnBlToTr w="12700" cmpd="sng">
                      <a:noFill/>
                      <a:prstDash val="solid"/>
                    </a:lnBlToTr>
                    <a:solidFill>
                      <a:srgbClr val="F0EBE5"/>
                    </a:solidFill>
                  </a:tcPr>
                </a:tc>
                <a:extLst>
                  <a:ext uri="{0D108BD9-81ED-4DB2-BD59-A6C34878D82A}">
                    <a16:rowId xmlns:a16="http://schemas.microsoft.com/office/drawing/2014/main" val="3464391355"/>
                  </a:ext>
                </a:extLst>
              </a:tr>
            </a:tbl>
          </a:graphicData>
        </a:graphic>
      </p:graphicFrame>
      <p:pic>
        <p:nvPicPr>
          <p:cNvPr id="5" name="Grafik 4">
            <a:extLst>
              <a:ext uri="{FF2B5EF4-FFF2-40B4-BE49-F238E27FC236}">
                <a16:creationId xmlns:a16="http://schemas.microsoft.com/office/drawing/2014/main" id="{52221D51-F347-A895-8533-E5FF43EE7E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12499" y="85979"/>
            <a:ext cx="2092776" cy="2001785"/>
          </a:xfrm>
          <a:prstGeom prst="rect">
            <a:avLst/>
          </a:prstGeom>
        </p:spPr>
      </p:pic>
    </p:spTree>
    <p:extLst>
      <p:ext uri="{BB962C8B-B14F-4D97-AF65-F5344CB8AC3E}">
        <p14:creationId xmlns:p14="http://schemas.microsoft.com/office/powerpoint/2010/main" val="116641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E8ABD4F9-7596-447F-353A-2BCD8E19E2D9}"/>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0B13D94-6322-7EBE-85BE-792691F4EDCE}"/>
              </a:ext>
            </a:extLst>
          </p:cNvPr>
          <p:cNvSpPr>
            <a:spLocks noGrp="1"/>
          </p:cNvSpPr>
          <p:nvPr>
            <p:ph type="body" sz="quarter" idx="15"/>
          </p:nvPr>
        </p:nvSpPr>
        <p:spPr>
          <a:xfrm>
            <a:off x="986725" y="720000"/>
            <a:ext cx="8640000" cy="1080000"/>
          </a:xfrm>
        </p:spPr>
        <p:txBody>
          <a:bodyPr/>
          <a:lstStyle/>
          <a:p>
            <a:r>
              <a:rPr lang="da-DK" sz="3200">
                <a:solidFill>
                  <a:srgbClr val="405F6A"/>
                </a:solidFill>
                <a:latin typeface="+mn-lt"/>
              </a:rPr>
              <a:t>UDL i praksis</a:t>
            </a:r>
          </a:p>
          <a:p>
            <a:endParaRPr lang="da-DK"/>
          </a:p>
          <a:p>
            <a:endParaRPr lang="da-DK" noProof="0"/>
          </a:p>
        </p:txBody>
      </p:sp>
      <p:sp>
        <p:nvSpPr>
          <p:cNvPr id="6" name="Pladsholder til tekst 5">
            <a:extLst>
              <a:ext uri="{FF2B5EF4-FFF2-40B4-BE49-F238E27FC236}">
                <a16:creationId xmlns:a16="http://schemas.microsoft.com/office/drawing/2014/main" id="{7301C198-68B8-8592-8A39-13AEF88D22D4}"/>
              </a:ext>
            </a:extLst>
          </p:cNvPr>
          <p:cNvSpPr>
            <a:spLocks noGrp="1"/>
          </p:cNvSpPr>
          <p:nvPr>
            <p:ph type="body" sz="quarter" idx="17"/>
          </p:nvPr>
        </p:nvSpPr>
        <p:spPr/>
        <p:txBody>
          <a:bodyPr/>
          <a:lstStyle/>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sp>
        <p:nvSpPr>
          <p:cNvPr id="11" name="Pladsholder til billede 10">
            <a:extLst>
              <a:ext uri="{FF2B5EF4-FFF2-40B4-BE49-F238E27FC236}">
                <a16:creationId xmlns:a16="http://schemas.microsoft.com/office/drawing/2014/main" id="{1609674B-87C1-9D42-EFE4-6436B9E57952}"/>
              </a:ext>
            </a:extLst>
          </p:cNvPr>
          <p:cNvSpPr>
            <a:spLocks noGrp="1"/>
          </p:cNvSpPr>
          <p:nvPr>
            <p:ph type="pic" sz="quarter" idx="16"/>
          </p:nvPr>
        </p:nvSpPr>
        <p:spPr>
          <a:xfrm>
            <a:off x="985526" y="1695450"/>
            <a:ext cx="10911224" cy="4442550"/>
          </a:xfrm>
        </p:spPr>
        <p:txBody>
          <a:bodyPr/>
          <a:lstStyle/>
          <a:p>
            <a:endParaRPr lang="da-DK" sz="1600" b="1">
              <a:solidFill>
                <a:srgbClr val="405F6A"/>
              </a:solidFill>
            </a:endParaRPr>
          </a:p>
          <a:p>
            <a:r>
              <a:rPr lang="da-DK" sz="1600" b="1">
                <a:solidFill>
                  <a:srgbClr val="405F6A"/>
                </a:solidFill>
              </a:rPr>
              <a:t>Mål: </a:t>
            </a:r>
            <a:r>
              <a:rPr lang="da-DK" sz="1200">
                <a:solidFill>
                  <a:srgbClr val="405F6A"/>
                </a:solidFill>
              </a:rPr>
              <a:t>At vide hvad en personkarakteristik er, at kende forskel på ydre og indre personkarakteristik og at lave en personkarakteristik</a:t>
            </a:r>
          </a:p>
          <a:p>
            <a:r>
              <a:rPr lang="da-DK" sz="1200"/>
              <a:t>          </a:t>
            </a:r>
          </a:p>
          <a:p>
            <a:endParaRPr lang="da-DK" sz="1400"/>
          </a:p>
          <a:p>
            <a:endParaRPr lang="da-DK" sz="1600" b="1"/>
          </a:p>
        </p:txBody>
      </p:sp>
      <p:graphicFrame>
        <p:nvGraphicFramePr>
          <p:cNvPr id="3" name="Tabel 2">
            <a:extLst>
              <a:ext uri="{FF2B5EF4-FFF2-40B4-BE49-F238E27FC236}">
                <a16:creationId xmlns:a16="http://schemas.microsoft.com/office/drawing/2014/main" id="{7B60A36A-14EC-2A91-6AD7-1438FCC8D314}"/>
              </a:ext>
            </a:extLst>
          </p:cNvPr>
          <p:cNvGraphicFramePr>
            <a:graphicFrameLocks noGrp="1"/>
          </p:cNvGraphicFramePr>
          <p:nvPr>
            <p:extLst>
              <p:ext uri="{D42A27DB-BD31-4B8C-83A1-F6EECF244321}">
                <p14:modId xmlns:p14="http://schemas.microsoft.com/office/powerpoint/2010/main" val="3851728930"/>
              </p:ext>
            </p:extLst>
          </p:nvPr>
        </p:nvGraphicFramePr>
        <p:xfrm>
          <a:off x="996315" y="2480080"/>
          <a:ext cx="10401622" cy="2820480"/>
        </p:xfrm>
        <a:graphic>
          <a:graphicData uri="http://schemas.openxmlformats.org/drawingml/2006/table">
            <a:tbl>
              <a:tblPr firstRow="1" bandRow="1">
                <a:tableStyleId>{5C22544A-7EE6-4342-B048-85BDC9FD1C3A}</a:tableStyleId>
              </a:tblPr>
              <a:tblGrid>
                <a:gridCol w="3425858">
                  <a:extLst>
                    <a:ext uri="{9D8B030D-6E8A-4147-A177-3AD203B41FA5}">
                      <a16:colId xmlns:a16="http://schemas.microsoft.com/office/drawing/2014/main" val="406794719"/>
                    </a:ext>
                  </a:extLst>
                </a:gridCol>
                <a:gridCol w="3487882">
                  <a:extLst>
                    <a:ext uri="{9D8B030D-6E8A-4147-A177-3AD203B41FA5}">
                      <a16:colId xmlns:a16="http://schemas.microsoft.com/office/drawing/2014/main" val="3069493619"/>
                    </a:ext>
                  </a:extLst>
                </a:gridCol>
                <a:gridCol w="3487882">
                  <a:extLst>
                    <a:ext uri="{9D8B030D-6E8A-4147-A177-3AD203B41FA5}">
                      <a16:colId xmlns:a16="http://schemas.microsoft.com/office/drawing/2014/main" val="772086412"/>
                    </a:ext>
                  </a:extLst>
                </a:gridCol>
              </a:tblGrid>
              <a:tr h="0">
                <a:tc>
                  <a:txBody>
                    <a:bodyPr/>
                    <a:lstStyle/>
                    <a:p>
                      <a:pPr algn="ctr"/>
                      <a:r>
                        <a:rPr lang="da-DK" sz="2000" b="0"/>
                        <a:t>Flere veje til </a:t>
                      </a:r>
                      <a:r>
                        <a:rPr lang="da-DK" sz="2000"/>
                        <a:t>engagement </a:t>
                      </a:r>
                    </a:p>
                    <a:p>
                      <a:pPr algn="ctr"/>
                      <a:r>
                        <a:rPr lang="da-DK" sz="2000"/>
                        <a:t>- </a:t>
                      </a:r>
                      <a:r>
                        <a:rPr lang="da-DK" sz="2000" i="1"/>
                        <a:t>hvorfor?</a:t>
                      </a:r>
                    </a:p>
                  </a:txBody>
                  <a:tcPr marL="72000"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84B2A9"/>
                    </a:solidFill>
                  </a:tcPr>
                </a:tc>
                <a:tc>
                  <a:txBody>
                    <a:bodyPr/>
                    <a:lstStyle/>
                    <a:p>
                      <a:pPr algn="ctr"/>
                      <a:r>
                        <a:rPr lang="da-DK" sz="2000" b="0" dirty="0"/>
                        <a:t>Flere veje til </a:t>
                      </a:r>
                      <a:r>
                        <a:rPr lang="da-DK" sz="2000" dirty="0"/>
                        <a:t>indtryk </a:t>
                      </a:r>
                    </a:p>
                    <a:p>
                      <a:pPr algn="ctr"/>
                      <a:r>
                        <a:rPr lang="da-DK" sz="2000" dirty="0"/>
                        <a:t>- </a:t>
                      </a:r>
                      <a:r>
                        <a:rPr lang="da-DK" sz="2000" i="1" dirty="0"/>
                        <a:t>hvad?</a:t>
                      </a:r>
                    </a:p>
                  </a:txBody>
                  <a:tcPr marL="72000"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A68AAC"/>
                    </a:solidFill>
                  </a:tcPr>
                </a:tc>
                <a:tc>
                  <a:txBody>
                    <a:bodyPr/>
                    <a:lstStyle/>
                    <a:p>
                      <a:pPr algn="ctr"/>
                      <a:r>
                        <a:rPr lang="da-DK" sz="2000" b="0"/>
                        <a:t>Flere veje til </a:t>
                      </a:r>
                      <a:r>
                        <a:rPr lang="da-DK" sz="2000"/>
                        <a:t>udtryk </a:t>
                      </a:r>
                    </a:p>
                    <a:p>
                      <a:pPr algn="ctr"/>
                      <a:r>
                        <a:rPr lang="da-DK" sz="2000" i="1"/>
                        <a:t>- hvordan?</a:t>
                      </a:r>
                    </a:p>
                  </a:txBody>
                  <a:tcPr marL="72000"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607D88"/>
                    </a:solidFill>
                  </a:tcPr>
                </a:tc>
                <a:extLst>
                  <a:ext uri="{0D108BD9-81ED-4DB2-BD59-A6C34878D82A}">
                    <a16:rowId xmlns:a16="http://schemas.microsoft.com/office/drawing/2014/main" val="228639966"/>
                  </a:ext>
                </a:extLst>
              </a:tr>
              <a:tr h="1704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Leg og ”lav indstigning”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(Gæt en person ud fra karakteristik)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rgbClr val="405F6A"/>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Virkelighedsnære eksempler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(Efterlysning, jobansøgning)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chemeClr val="dk1"/>
                        </a:solidFill>
                        <a:effectLst/>
                        <a:latin typeface="+mn-lt"/>
                        <a:ea typeface="+mn-ea"/>
                        <a:cs typeface="+mn-cs"/>
                      </a:endParaRP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F0EBE5"/>
                    </a:solidFill>
                  </a:tcPr>
                </a:tc>
                <a:tc>
                  <a:txBody>
                    <a:bodyPr/>
                    <a:lstStyle/>
                    <a:p>
                      <a:endParaRPr lang="da-DK" sz="1400" kern="1200">
                        <a:solidFill>
                          <a:schemeClr val="dk1"/>
                        </a:solidFill>
                        <a:effectLst/>
                        <a:latin typeface="+mn-lt"/>
                        <a:ea typeface="+mn-ea"/>
                        <a:cs typeface="+mn-cs"/>
                      </a:endParaRPr>
                    </a:p>
                    <a:p>
                      <a:pPr marL="285750" indent="-285750">
                        <a:buFont typeface="Arial" panose="020B0604020202020204" pitchFamily="34" charset="0"/>
                        <a:buChar char="•"/>
                      </a:pPr>
                      <a:r>
                        <a:rPr lang="da-DK" sz="1400">
                          <a:solidFill>
                            <a:srgbClr val="405F6A"/>
                          </a:solidFill>
                        </a:rPr>
                        <a:t>Læs novellen selv (du kan vælge en illustreret udgave)</a:t>
                      </a:r>
                    </a:p>
                    <a:p>
                      <a:pPr marL="285750" indent="-285750">
                        <a:buFont typeface="Arial" panose="020B0604020202020204" pitchFamily="34" charset="0"/>
                        <a:buChar char="•"/>
                      </a:pPr>
                      <a:r>
                        <a:rPr lang="da-DK" sz="1400">
                          <a:solidFill>
                            <a:srgbClr val="405F6A"/>
                          </a:solidFill>
                        </a:rPr>
                        <a:t>Lyt til novellen online</a:t>
                      </a:r>
                    </a:p>
                    <a:p>
                      <a:pPr marL="285750" indent="-285750">
                        <a:buFont typeface="Arial" panose="020B0604020202020204" pitchFamily="34" charset="0"/>
                        <a:buChar char="•"/>
                      </a:pPr>
                      <a:r>
                        <a:rPr lang="da-DK" sz="1400">
                          <a:solidFill>
                            <a:srgbClr val="405F6A"/>
                          </a:solidFill>
                        </a:rPr>
                        <a:t>Læs novellen i læsegruppe (med voksen)</a:t>
                      </a:r>
                    </a:p>
                    <a:p>
                      <a:pPr marL="285750" indent="-285750">
                        <a:buFont typeface="Arial" panose="020B0604020202020204" pitchFamily="34" charset="0"/>
                        <a:buChar char="•"/>
                      </a:pPr>
                      <a:endParaRPr lang="da-DK" sz="1400"/>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F0EBE5"/>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4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kern="1200" dirty="0">
                          <a:solidFill>
                            <a:srgbClr val="405F6A"/>
                          </a:solidFill>
                          <a:effectLst/>
                          <a:latin typeface="+mn-lt"/>
                          <a:ea typeface="+mn-ea"/>
                          <a:cs typeface="+mn-cs"/>
                        </a:rPr>
                        <a:t>Skriv en personkarakteristik af 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kern="1200" dirty="0">
                          <a:solidFill>
                            <a:srgbClr val="405F6A"/>
                          </a:solidFill>
                          <a:effectLst/>
                          <a:latin typeface="+mn-lt"/>
                          <a:ea typeface="+mn-ea"/>
                          <a:cs typeface="+mn-cs"/>
                        </a:rPr>
                        <a:t>Indtal en personkarakteristik af 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kern="1200" dirty="0">
                          <a:solidFill>
                            <a:srgbClr val="405F6A"/>
                          </a:solidFill>
                          <a:effectLst/>
                          <a:latin typeface="+mn-lt"/>
                          <a:ea typeface="+mn-ea"/>
                          <a:cs typeface="+mn-cs"/>
                        </a:rPr>
                        <a:t>Lav et PP, der præsenterer 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4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4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400" kern="1200" dirty="0">
                        <a:solidFill>
                          <a:schemeClr val="dk1"/>
                        </a:solidFill>
                        <a:effectLst/>
                        <a:latin typeface="+mn-lt"/>
                        <a:ea typeface="+mn-ea"/>
                        <a:cs typeface="+mn-cs"/>
                      </a:endParaRPr>
                    </a:p>
                    <a:p>
                      <a:endParaRPr lang="da-DK" sz="1400" dirty="0"/>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F0EBE5"/>
                    </a:solidFill>
                  </a:tcPr>
                </a:tc>
                <a:extLst>
                  <a:ext uri="{0D108BD9-81ED-4DB2-BD59-A6C34878D82A}">
                    <a16:rowId xmlns:a16="http://schemas.microsoft.com/office/drawing/2014/main" val="3464391355"/>
                  </a:ext>
                </a:extLst>
              </a:tr>
            </a:tbl>
          </a:graphicData>
        </a:graphic>
      </p:graphicFrame>
      <p:pic>
        <p:nvPicPr>
          <p:cNvPr id="8" name="Grafik 7">
            <a:extLst>
              <a:ext uri="{FF2B5EF4-FFF2-40B4-BE49-F238E27FC236}">
                <a16:creationId xmlns:a16="http://schemas.microsoft.com/office/drawing/2014/main" id="{03FE45F3-C4CA-3CDA-1128-69941892E9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95500" y="93592"/>
            <a:ext cx="2109775" cy="1994171"/>
          </a:xfrm>
          <a:prstGeom prst="rect">
            <a:avLst/>
          </a:prstGeom>
        </p:spPr>
      </p:pic>
    </p:spTree>
    <p:extLst>
      <p:ext uri="{BB962C8B-B14F-4D97-AF65-F5344CB8AC3E}">
        <p14:creationId xmlns:p14="http://schemas.microsoft.com/office/powerpoint/2010/main" val="236643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F3B4CCB9-C45A-C3D0-FCB1-297D212FFD2D}"/>
            </a:ext>
          </a:extLst>
        </p:cNvPr>
        <p:cNvGrpSpPr/>
        <p:nvPr/>
      </p:nvGrpSpPr>
      <p:grpSpPr>
        <a:xfrm>
          <a:off x="0" y="0"/>
          <a:ext cx="0" cy="0"/>
          <a:chOff x="0" y="0"/>
          <a:chExt cx="0" cy="0"/>
        </a:xfrm>
      </p:grpSpPr>
      <p:sp>
        <p:nvSpPr>
          <p:cNvPr id="19" name="Rektangel 18">
            <a:extLst>
              <a:ext uri="{FF2B5EF4-FFF2-40B4-BE49-F238E27FC236}">
                <a16:creationId xmlns:a16="http://schemas.microsoft.com/office/drawing/2014/main" id="{56D9EC2F-A690-7FA6-4E4C-582294055660}"/>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AE41119C-BF4E-8D1A-3A9C-320F4FA6DB7B}"/>
              </a:ext>
            </a:extLst>
          </p:cNvPr>
          <p:cNvSpPr>
            <a:spLocks noGrp="1"/>
          </p:cNvSpPr>
          <p:nvPr>
            <p:ph type="body" sz="quarter" idx="15"/>
          </p:nvPr>
        </p:nvSpPr>
        <p:spPr>
          <a:xfrm>
            <a:off x="996314" y="720000"/>
            <a:ext cx="8640000" cy="1080000"/>
          </a:xfrm>
        </p:spPr>
        <p:txBody>
          <a:bodyPr/>
          <a:lstStyle/>
          <a:p>
            <a:r>
              <a:rPr lang="da-DK" sz="3200">
                <a:solidFill>
                  <a:srgbClr val="405F6A"/>
                </a:solidFill>
                <a:latin typeface="Cla"/>
              </a:rPr>
              <a:t>Refleksionsspørgsmål ind i praksis</a:t>
            </a:r>
          </a:p>
        </p:txBody>
      </p:sp>
      <p:sp>
        <p:nvSpPr>
          <p:cNvPr id="3" name="Pladsholder til billede 2">
            <a:extLst>
              <a:ext uri="{FF2B5EF4-FFF2-40B4-BE49-F238E27FC236}">
                <a16:creationId xmlns:a16="http://schemas.microsoft.com/office/drawing/2014/main" id="{B5B4678C-C0F3-E1C2-2D59-DFBA869CB605}"/>
              </a:ext>
            </a:extLst>
          </p:cNvPr>
          <p:cNvSpPr>
            <a:spLocks noGrp="1"/>
          </p:cNvSpPr>
          <p:nvPr>
            <p:ph type="pic" sz="quarter" idx="16"/>
          </p:nvPr>
        </p:nvSpPr>
        <p:spPr>
          <a:xfrm>
            <a:off x="8493718" y="3690120"/>
            <a:ext cx="3285906" cy="2676811"/>
          </a:xfrm>
        </p:spPr>
        <p:txBody>
          <a:bodyPr/>
          <a:lstStyle/>
          <a:p>
            <a:pPr algn="ctr"/>
            <a:r>
              <a:rPr lang="da-DK" sz="2000" dirty="0">
                <a:solidFill>
                  <a:srgbClr val="375D6A"/>
                </a:solidFill>
              </a:rPr>
              <a:t>Hvad vil en ”</a:t>
            </a:r>
            <a:r>
              <a:rPr lang="da-DK" sz="2000" dirty="0" err="1">
                <a:solidFill>
                  <a:srgbClr val="375D6A"/>
                </a:solidFill>
              </a:rPr>
              <a:t>UDL’sk</a:t>
            </a:r>
            <a:r>
              <a:rPr lang="da-DK" sz="2000" dirty="0">
                <a:solidFill>
                  <a:srgbClr val="375D6A"/>
                </a:solidFill>
              </a:rPr>
              <a:t>” undervisning betyde </a:t>
            </a:r>
            <a:br>
              <a:rPr lang="da-DK" sz="2000" dirty="0">
                <a:solidFill>
                  <a:srgbClr val="375D6A"/>
                </a:solidFill>
              </a:rPr>
            </a:br>
            <a:r>
              <a:rPr lang="da-DK" sz="2000" dirty="0">
                <a:solidFill>
                  <a:srgbClr val="375D6A"/>
                </a:solidFill>
              </a:rPr>
              <a:t>for dine elever?</a:t>
            </a:r>
          </a:p>
          <a:p>
            <a:endParaRPr lang="da-DK" sz="2400" dirty="0">
              <a:solidFill>
                <a:srgbClr val="375D6A"/>
              </a:solidFill>
            </a:endParaRPr>
          </a:p>
          <a:p>
            <a:endParaRPr lang="da-DK" dirty="0">
              <a:solidFill>
                <a:srgbClr val="375D6A"/>
              </a:solidFill>
            </a:endParaRPr>
          </a:p>
          <a:p>
            <a:endParaRPr lang="da-DK" dirty="0">
              <a:solidFill>
                <a:srgbClr val="375D6A"/>
              </a:solidFill>
            </a:endParaRPr>
          </a:p>
          <a:p>
            <a:endParaRPr lang="da-DK" noProof="0" dirty="0">
              <a:solidFill>
                <a:srgbClr val="375D6A"/>
              </a:solidFill>
            </a:endParaRPr>
          </a:p>
        </p:txBody>
      </p:sp>
      <p:sp>
        <p:nvSpPr>
          <p:cNvPr id="4" name="Pladsholder til billede 3">
            <a:extLst>
              <a:ext uri="{FF2B5EF4-FFF2-40B4-BE49-F238E27FC236}">
                <a16:creationId xmlns:a16="http://schemas.microsoft.com/office/drawing/2014/main" id="{AAAABFEE-BF9C-C318-36C3-950C3FE85D96}"/>
              </a:ext>
            </a:extLst>
          </p:cNvPr>
          <p:cNvSpPr>
            <a:spLocks noGrp="1"/>
          </p:cNvSpPr>
          <p:nvPr>
            <p:ph type="pic" sz="quarter" idx="17"/>
          </p:nvPr>
        </p:nvSpPr>
        <p:spPr>
          <a:xfrm>
            <a:off x="4792627" y="3673471"/>
            <a:ext cx="3285906" cy="2693460"/>
          </a:xfrm>
        </p:spPr>
        <p:txBody>
          <a:bodyPr/>
          <a:lstStyle/>
          <a:p>
            <a:pPr algn="ctr"/>
            <a:r>
              <a:rPr lang="da-DK" sz="2000" dirty="0">
                <a:solidFill>
                  <a:srgbClr val="375D6A"/>
                </a:solidFill>
              </a:rPr>
              <a:t>Hvad vil en ”</a:t>
            </a:r>
            <a:r>
              <a:rPr lang="da-DK" sz="2000" dirty="0" err="1">
                <a:solidFill>
                  <a:srgbClr val="375D6A"/>
                </a:solidFill>
              </a:rPr>
              <a:t>UDL’sk</a:t>
            </a:r>
            <a:r>
              <a:rPr lang="da-DK" sz="2000" dirty="0">
                <a:solidFill>
                  <a:srgbClr val="375D6A"/>
                </a:solidFill>
              </a:rPr>
              <a:t>” tænkning betyde for din undervisningspraksis?</a:t>
            </a:r>
          </a:p>
          <a:p>
            <a:endParaRPr lang="da-DK" sz="2400" dirty="0">
              <a:solidFill>
                <a:srgbClr val="375D6A"/>
              </a:solidFill>
            </a:endParaRPr>
          </a:p>
          <a:p>
            <a:endParaRPr lang="da-DK" dirty="0">
              <a:solidFill>
                <a:srgbClr val="375D6A"/>
              </a:solidFill>
            </a:endParaRPr>
          </a:p>
          <a:p>
            <a:endParaRPr lang="da-DK" dirty="0">
              <a:solidFill>
                <a:srgbClr val="375D6A"/>
              </a:solidFill>
            </a:endParaRPr>
          </a:p>
          <a:p>
            <a:endParaRPr lang="da-DK" noProof="0" dirty="0">
              <a:solidFill>
                <a:srgbClr val="375D6A"/>
              </a:solidFill>
            </a:endParaRPr>
          </a:p>
        </p:txBody>
      </p:sp>
      <p:sp>
        <p:nvSpPr>
          <p:cNvPr id="5" name="Pladsholder til billede 4">
            <a:extLst>
              <a:ext uri="{FF2B5EF4-FFF2-40B4-BE49-F238E27FC236}">
                <a16:creationId xmlns:a16="http://schemas.microsoft.com/office/drawing/2014/main" id="{AF6773FB-9461-9740-9AB7-8CB9B577DDB4}"/>
              </a:ext>
            </a:extLst>
          </p:cNvPr>
          <p:cNvSpPr>
            <a:spLocks noGrp="1"/>
          </p:cNvSpPr>
          <p:nvPr>
            <p:ph type="pic" sz="quarter" idx="18"/>
          </p:nvPr>
        </p:nvSpPr>
        <p:spPr>
          <a:xfrm>
            <a:off x="1091534" y="3673471"/>
            <a:ext cx="3285906" cy="2693460"/>
          </a:xfrm>
        </p:spPr>
        <p:txBody>
          <a:bodyPr/>
          <a:lstStyle/>
          <a:p>
            <a:pPr algn="ctr"/>
            <a:r>
              <a:rPr lang="da-DK" sz="2000">
                <a:solidFill>
                  <a:srgbClr val="375D6A"/>
                </a:solidFill>
              </a:rPr>
              <a:t>Hvad blev du mest </a:t>
            </a:r>
            <a:br>
              <a:rPr lang="da-DK" sz="2000">
                <a:solidFill>
                  <a:srgbClr val="375D6A"/>
                </a:solidFill>
              </a:rPr>
            </a:br>
            <a:r>
              <a:rPr lang="da-DK" sz="2000">
                <a:solidFill>
                  <a:srgbClr val="375D6A"/>
                </a:solidFill>
              </a:rPr>
              <a:t>optaget af?</a:t>
            </a:r>
          </a:p>
          <a:p>
            <a:endParaRPr lang="da-DK">
              <a:solidFill>
                <a:srgbClr val="375D6A"/>
              </a:solidFill>
            </a:endParaRPr>
          </a:p>
        </p:txBody>
      </p:sp>
      <p:pic>
        <p:nvPicPr>
          <p:cNvPr id="7" name="Grafik 6" descr="Forstørrelsesglas med massiv udfyldning">
            <a:extLst>
              <a:ext uri="{FF2B5EF4-FFF2-40B4-BE49-F238E27FC236}">
                <a16:creationId xmlns:a16="http://schemas.microsoft.com/office/drawing/2014/main" id="{99141013-05E1-7B02-0FEA-4DB2D89181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59418" y="2289582"/>
            <a:ext cx="1036269" cy="1036269"/>
          </a:xfrm>
          <a:prstGeom prst="rect">
            <a:avLst/>
          </a:prstGeom>
        </p:spPr>
      </p:pic>
      <p:pic>
        <p:nvPicPr>
          <p:cNvPr id="9" name="Grafik 8" descr="Lyset er tændt med massiv udfyldning">
            <a:extLst>
              <a:ext uri="{FF2B5EF4-FFF2-40B4-BE49-F238E27FC236}">
                <a16:creationId xmlns:a16="http://schemas.microsoft.com/office/drawing/2014/main" id="{A203D387-FE68-A073-89BF-9217947D367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17444" y="2183003"/>
            <a:ext cx="1036269" cy="1036269"/>
          </a:xfrm>
          <a:prstGeom prst="rect">
            <a:avLst/>
          </a:prstGeom>
        </p:spPr>
      </p:pic>
      <p:pic>
        <p:nvPicPr>
          <p:cNvPr id="15" name="Grafik 14" descr="Børn med massiv udfyldning">
            <a:extLst>
              <a:ext uri="{FF2B5EF4-FFF2-40B4-BE49-F238E27FC236}">
                <a16:creationId xmlns:a16="http://schemas.microsoft.com/office/drawing/2014/main" id="{E3AE631D-9A88-AA0A-ADF3-D90CB71157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18535" y="2441914"/>
            <a:ext cx="1036269" cy="1036269"/>
          </a:xfrm>
          <a:prstGeom prst="rect">
            <a:avLst/>
          </a:prstGeom>
        </p:spPr>
      </p:pic>
      <p:cxnSp>
        <p:nvCxnSpPr>
          <p:cNvPr id="11" name="Lige forbindelse 10">
            <a:extLst>
              <a:ext uri="{FF2B5EF4-FFF2-40B4-BE49-F238E27FC236}">
                <a16:creationId xmlns:a16="http://schemas.microsoft.com/office/drawing/2014/main" id="{6581221C-B884-89DE-1B92-AD8B4063424E}"/>
              </a:ext>
            </a:extLst>
          </p:cNvPr>
          <p:cNvCxnSpPr>
            <a:cxnSpLocks/>
          </p:cNvCxnSpPr>
          <p:nvPr/>
        </p:nvCxnSpPr>
        <p:spPr>
          <a:xfrm>
            <a:off x="1705837" y="3424395"/>
            <a:ext cx="2057299" cy="1"/>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D33DFCD2-F183-5398-104F-E08BCA4F5CF8}"/>
              </a:ext>
            </a:extLst>
          </p:cNvPr>
          <p:cNvCxnSpPr>
            <a:cxnSpLocks/>
          </p:cNvCxnSpPr>
          <p:nvPr/>
        </p:nvCxnSpPr>
        <p:spPr>
          <a:xfrm>
            <a:off x="5406930" y="3424395"/>
            <a:ext cx="2057299" cy="1"/>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8D79849E-614F-ED97-A179-1482C161CF66}"/>
              </a:ext>
            </a:extLst>
          </p:cNvPr>
          <p:cNvCxnSpPr>
            <a:cxnSpLocks/>
          </p:cNvCxnSpPr>
          <p:nvPr/>
        </p:nvCxnSpPr>
        <p:spPr>
          <a:xfrm>
            <a:off x="9108021" y="3466529"/>
            <a:ext cx="2057299" cy="1"/>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03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5F6A"/>
        </a:solidFill>
        <a:effectLst/>
      </p:bgPr>
    </p:bg>
    <p:spTree>
      <p:nvGrpSpPr>
        <p:cNvPr id="1" name="">
          <a:extLst>
            <a:ext uri="{FF2B5EF4-FFF2-40B4-BE49-F238E27FC236}">
              <a16:creationId xmlns:a16="http://schemas.microsoft.com/office/drawing/2014/main" id="{2140CA59-B48B-6492-3B0E-14C610E1D593}"/>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A62C081E-0F13-9E6F-9687-94140CCCC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214" y="1545005"/>
            <a:ext cx="4189541" cy="4320000"/>
          </a:xfrm>
          <a:prstGeom prst="rect">
            <a:avLst/>
          </a:prstGeom>
        </p:spPr>
      </p:pic>
      <p:sp>
        <p:nvSpPr>
          <p:cNvPr id="5" name="Pladsholder til tekst 4">
            <a:extLst>
              <a:ext uri="{FF2B5EF4-FFF2-40B4-BE49-F238E27FC236}">
                <a16:creationId xmlns:a16="http://schemas.microsoft.com/office/drawing/2014/main" id="{547BF4B8-713D-2E82-2F41-602E103C92C9}"/>
              </a:ext>
            </a:extLst>
          </p:cNvPr>
          <p:cNvSpPr>
            <a:spLocks noGrp="1"/>
          </p:cNvSpPr>
          <p:nvPr>
            <p:ph type="body" sz="quarter" idx="13"/>
          </p:nvPr>
        </p:nvSpPr>
        <p:spPr>
          <a:xfrm>
            <a:off x="996313" y="1800000"/>
            <a:ext cx="7132411" cy="4320000"/>
          </a:xfrm>
        </p:spPr>
        <p:txBody>
          <a:bodyPr/>
          <a:lstStyle/>
          <a:p>
            <a:r>
              <a:rPr lang="da-DK" sz="1400" dirty="0">
                <a:solidFill>
                  <a:srgbClr val="F0EBE5"/>
                </a:solidFill>
              </a:rPr>
              <a:t>CAST (2024): Universal Design for Learning Guidelines version 3.0.: </a:t>
            </a:r>
            <a:br>
              <a:rPr lang="da-DK" sz="1400" dirty="0">
                <a:solidFill>
                  <a:srgbClr val="F0EBE5"/>
                </a:solidFill>
              </a:rPr>
            </a:br>
            <a:r>
              <a:rPr lang="en-US" sz="1400" dirty="0">
                <a:solidFill>
                  <a:srgbClr val="F0EBE5"/>
                </a:solidFill>
                <a:hlinkClick r:id="rId4">
                  <a:extLst>
                    <a:ext uri="{A12FA001-AC4F-418D-AE19-62706E023703}">
                      <ahyp:hlinkClr xmlns:ahyp="http://schemas.microsoft.com/office/drawing/2018/hyperlinkcolor" val="tx"/>
                    </a:ext>
                  </a:extLst>
                </a:hlinkClick>
              </a:rPr>
              <a:t>CAST Universal Design for Learning Guidelines</a:t>
            </a:r>
            <a:endParaRPr lang="en-US" sz="1400" dirty="0">
              <a:solidFill>
                <a:srgbClr val="F0EBE5"/>
              </a:solidFill>
            </a:endParaRPr>
          </a:p>
          <a:p>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Geisnæs, D (vært). 15.11.2022. </a:t>
            </a:r>
            <a:b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35- UDL</a:t>
            </a:r>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 .</a:t>
            </a:r>
            <a: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t> </a:t>
            </a:r>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UCN</a:t>
            </a:r>
            <a:b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 </a:t>
            </a:r>
            <a:r>
              <a:rPr lang="da-DK" sz="1400" dirty="0">
                <a:solidFill>
                  <a:srgbClr val="F0EBE5"/>
                </a:solidFill>
                <a:hlinkClick r:id="rId5">
                  <a:extLst>
                    <a:ext uri="{A12FA001-AC4F-418D-AE19-62706E023703}">
                      <ahyp:hlinkClr xmlns:ahyp="http://schemas.microsoft.com/office/drawing/2018/hyperlinkcolor" val="tx"/>
                    </a:ext>
                  </a:extLst>
                </a:hlinkClick>
              </a:rPr>
              <a:t>Episode 35 - UDL–POP - På opdagelse i pædagogik og læring – Apple Podcasts</a:t>
            </a:r>
            <a:endParaRPr lang="da-DK" sz="1400" dirty="0">
              <a:solidFill>
                <a:srgbClr val="F0EBE5"/>
              </a:solidFill>
            </a:endParaRPr>
          </a:p>
          <a:p>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Geisnæs, D (vært).  13.06.2023. </a:t>
            </a:r>
            <a:b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50- UDL vol. 2 </a:t>
            </a:r>
            <a:b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dirty="0">
                <a:solidFill>
                  <a:srgbClr val="F0EBE5"/>
                </a:solidFill>
                <a:hlinkClick r:id="rId6">
                  <a:extLst>
                    <a:ext uri="{A12FA001-AC4F-418D-AE19-62706E023703}">
                      <ahyp:hlinkClr xmlns:ahyp="http://schemas.microsoft.com/office/drawing/2018/hyperlinkcolor" val="tx"/>
                    </a:ext>
                  </a:extLst>
                </a:hlinkClick>
              </a:rPr>
              <a:t>Episode 50 - UDL vol. 2–POP - På opdagelse i pædagogik og læring – Apple Podcasts</a:t>
            </a:r>
            <a:endParaRPr lang="da-DK" sz="1400" dirty="0">
              <a:solidFill>
                <a:srgbClr val="F0EBE5"/>
              </a:solidFill>
            </a:endParaRPr>
          </a:p>
          <a:p>
            <a:r>
              <a:rPr lang="da-DK" sz="1400" dirty="0" err="1">
                <a:solidFill>
                  <a:srgbClr val="F0EBE5"/>
                </a:solidFill>
              </a:rPr>
              <a:t>Molbæk</a:t>
            </a:r>
            <a:r>
              <a:rPr lang="da-DK" sz="1400" dirty="0">
                <a:solidFill>
                  <a:srgbClr val="F0EBE5"/>
                </a:solidFill>
              </a:rPr>
              <a:t>, M. og Hedegaard Sørensen, L. (2023): </a:t>
            </a:r>
            <a:br>
              <a:rPr lang="da-DK" sz="1400" dirty="0">
                <a:solidFill>
                  <a:srgbClr val="F0EBE5"/>
                </a:solidFill>
              </a:rPr>
            </a:br>
            <a:r>
              <a:rPr lang="da-DK" sz="1400" i="1" dirty="0">
                <a:solidFill>
                  <a:srgbClr val="F0EBE5"/>
                </a:solidFill>
              </a:rPr>
              <a:t>Universal Design for Learning -  Fleksible og inkluderende læringsmiljøer for alle, </a:t>
            </a:r>
            <a:r>
              <a:rPr lang="da-DK" sz="1400" dirty="0">
                <a:solidFill>
                  <a:srgbClr val="F0EBE5"/>
                </a:solidFill>
              </a:rPr>
              <a:t>Dafolo</a:t>
            </a:r>
          </a:p>
          <a:p>
            <a:r>
              <a:rPr lang="da-DK" sz="1400" dirty="0">
                <a:solidFill>
                  <a:srgbClr val="F0EBE5"/>
                </a:solidFill>
              </a:rPr>
              <a:t>Olesen, K. K. og  </a:t>
            </a:r>
            <a:r>
              <a:rPr lang="da-DK" sz="1400" dirty="0" err="1">
                <a:solidFill>
                  <a:srgbClr val="F0EBE5"/>
                </a:solidFill>
              </a:rPr>
              <a:t>Haaber</a:t>
            </a:r>
            <a:r>
              <a:rPr lang="da-DK" sz="1400" dirty="0">
                <a:solidFill>
                  <a:srgbClr val="F0EBE5"/>
                </a:solidFill>
              </a:rPr>
              <a:t>, C. R. (2024): </a:t>
            </a:r>
            <a:br>
              <a:rPr lang="da-DK" sz="1400" dirty="0">
                <a:solidFill>
                  <a:srgbClr val="F0EBE5"/>
                </a:solidFill>
              </a:rPr>
            </a:br>
            <a:r>
              <a:rPr lang="da-DK" sz="1400" i="1" dirty="0">
                <a:solidFill>
                  <a:srgbClr val="F0EBE5"/>
                </a:solidFill>
              </a:rPr>
              <a:t>Deltagelsesdidaktik – Undervisning for alle, </a:t>
            </a:r>
            <a:r>
              <a:rPr lang="da-DK" sz="1400" dirty="0">
                <a:solidFill>
                  <a:srgbClr val="F0EBE5"/>
                </a:solidFill>
              </a:rPr>
              <a:t>Dafolo</a:t>
            </a:r>
          </a:p>
          <a:p>
            <a:r>
              <a:rPr lang="da-DK" sz="1400" dirty="0">
                <a:solidFill>
                  <a:srgbClr val="F0EBE5"/>
                </a:solidFill>
              </a:rPr>
              <a:t>UCN Act2learn. </a:t>
            </a:r>
            <a:br>
              <a:rPr lang="da-DK" sz="1400" dirty="0">
                <a:solidFill>
                  <a:srgbClr val="F0EBE5"/>
                </a:solidFill>
              </a:rPr>
            </a:br>
            <a:r>
              <a:rPr lang="da-DK" sz="1400" i="1" dirty="0">
                <a:solidFill>
                  <a:srgbClr val="F0EBE5"/>
                </a:solidFill>
              </a:rPr>
              <a:t>Universal design for learning, UDL, </a:t>
            </a:r>
            <a:r>
              <a:rPr lang="da-DK" sz="1400" dirty="0">
                <a:solidFill>
                  <a:srgbClr val="F0EBE5"/>
                </a:solidFill>
              </a:rPr>
              <a:t>identificeret i UCNAct2learns YouTube-kanal:</a:t>
            </a:r>
            <a:r>
              <a:rPr lang="da-DK" sz="1400" i="1" dirty="0">
                <a:solidFill>
                  <a:srgbClr val="F0EBE5"/>
                </a:solidFill>
              </a:rPr>
              <a:t> </a:t>
            </a:r>
            <a:br>
              <a:rPr lang="da-DK" sz="1400" i="1" dirty="0">
                <a:solidFill>
                  <a:srgbClr val="F0EBE5"/>
                </a:solidFill>
              </a:rPr>
            </a:br>
            <a:r>
              <a:rPr lang="da-DK" sz="1400" i="1" dirty="0">
                <a:solidFill>
                  <a:srgbClr val="F0EBE5"/>
                </a:solidFill>
              </a:rPr>
              <a:t> </a:t>
            </a:r>
            <a:r>
              <a:rPr lang="da-DK" sz="1400" dirty="0">
                <a:solidFill>
                  <a:srgbClr val="F0EBE5"/>
                </a:solidFill>
                <a:hlinkClick r:id="rId7">
                  <a:extLst>
                    <a:ext uri="{A12FA001-AC4F-418D-AE19-62706E023703}">
                      <ahyp:hlinkClr xmlns:ahyp="http://schemas.microsoft.com/office/drawing/2018/hyperlinkcolor" val="tx"/>
                    </a:ext>
                  </a:extLst>
                </a:hlinkClick>
              </a:rPr>
              <a:t>Universal design for learning, UDL</a:t>
            </a:r>
            <a:endParaRPr lang="da-DK" sz="1400" dirty="0">
              <a:solidFill>
                <a:srgbClr val="F0EBE5"/>
              </a:solidFill>
            </a:endParaRPr>
          </a:p>
          <a:p>
            <a:endParaRPr lang="da-DK" sz="1400" dirty="0"/>
          </a:p>
          <a:p>
            <a:endParaRPr lang="da-DK" dirty="0"/>
          </a:p>
          <a:p>
            <a:endParaRPr lang="da-DK" dirty="0"/>
          </a:p>
        </p:txBody>
      </p:sp>
      <p:sp>
        <p:nvSpPr>
          <p:cNvPr id="3" name="Pladsholder til tekst 2">
            <a:extLst>
              <a:ext uri="{FF2B5EF4-FFF2-40B4-BE49-F238E27FC236}">
                <a16:creationId xmlns:a16="http://schemas.microsoft.com/office/drawing/2014/main" id="{63FAD6C3-34DB-6083-2E73-CDFB02EDBE83}"/>
              </a:ext>
            </a:extLst>
          </p:cNvPr>
          <p:cNvSpPr>
            <a:spLocks noGrp="1"/>
          </p:cNvSpPr>
          <p:nvPr>
            <p:ph type="body" sz="quarter" idx="15"/>
          </p:nvPr>
        </p:nvSpPr>
        <p:spPr>
          <a:xfrm>
            <a:off x="996314" y="720000"/>
            <a:ext cx="8640000" cy="1080000"/>
          </a:xfrm>
        </p:spPr>
        <p:txBody>
          <a:bodyPr/>
          <a:lstStyle/>
          <a:p>
            <a:r>
              <a:rPr lang="da-DK" sz="3200">
                <a:solidFill>
                  <a:srgbClr val="F0EBE5"/>
                </a:solidFill>
                <a:latin typeface="Cla"/>
              </a:rPr>
              <a:t>Litteraturliste</a:t>
            </a:r>
          </a:p>
        </p:txBody>
      </p:sp>
      <p:pic>
        <p:nvPicPr>
          <p:cNvPr id="6" name="Billede 5" descr="Et billede, der indeholder tegning, skitse, illustration/afbildning, kunst&#10;&#10;AI-genereret indhold kan være ukorrekt.">
            <a:extLst>
              <a:ext uri="{FF2B5EF4-FFF2-40B4-BE49-F238E27FC236}">
                <a16:creationId xmlns:a16="http://schemas.microsoft.com/office/drawing/2014/main" id="{4C2BD221-0DC2-3A79-3657-74927046B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8459" y="1800000"/>
            <a:ext cx="3748296" cy="3567413"/>
          </a:xfrm>
          <a:prstGeom prst="rect">
            <a:avLst/>
          </a:prstGeom>
        </p:spPr>
      </p:pic>
    </p:spTree>
    <p:extLst>
      <p:ext uri="{BB962C8B-B14F-4D97-AF65-F5344CB8AC3E}">
        <p14:creationId xmlns:p14="http://schemas.microsoft.com/office/powerpoint/2010/main" val="4024735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5A3805-AB2E-45D2-4997-C0D1AB85F8EB}"/>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D775DA4-DC25-382A-60F3-7BC77770A2D4}"/>
              </a:ext>
            </a:extLst>
          </p:cNvPr>
          <p:cNvSpPr>
            <a:spLocks noGrp="1"/>
          </p:cNvSpPr>
          <p:nvPr>
            <p:ph type="body" sz="quarter" idx="15"/>
          </p:nvPr>
        </p:nvSpPr>
        <p:spPr/>
        <p:txBody>
          <a:bodyPr/>
          <a:lstStyle/>
          <a:p>
            <a:r>
              <a:rPr lang="da-DK"/>
              <a:t>Til oplægsholder: materiale og forberedelse</a:t>
            </a:r>
          </a:p>
        </p:txBody>
      </p:sp>
      <p:sp>
        <p:nvSpPr>
          <p:cNvPr id="3" name="Pladsholder til tekst 2">
            <a:extLst>
              <a:ext uri="{FF2B5EF4-FFF2-40B4-BE49-F238E27FC236}">
                <a16:creationId xmlns:a16="http://schemas.microsoft.com/office/drawing/2014/main" id="{F858F30F-FB94-1653-8821-E129EE63C59D}"/>
              </a:ext>
            </a:extLst>
          </p:cNvPr>
          <p:cNvSpPr>
            <a:spLocks noGrp="1"/>
          </p:cNvSpPr>
          <p:nvPr>
            <p:ph type="body" sz="quarter" idx="13"/>
          </p:nvPr>
        </p:nvSpPr>
        <p:spPr>
          <a:xfrm>
            <a:off x="563880" y="1436146"/>
            <a:ext cx="5377726" cy="4428360"/>
          </a:xfrm>
        </p:spPr>
        <p:txBody>
          <a:bodyPr/>
          <a:lstStyle/>
          <a:p>
            <a:r>
              <a:rPr lang="da-DK" sz="1400" b="1" dirty="0"/>
              <a:t>Praktisk forberedelse inden mødet:</a:t>
            </a:r>
          </a:p>
          <a:p>
            <a:pPr marL="285750" indent="-285750">
              <a:buFont typeface="Arial" panose="020B0604020202020204" pitchFamily="34" charset="0"/>
              <a:buChar char="•"/>
            </a:pPr>
            <a:r>
              <a:rPr lang="da-DK" sz="1400" dirty="0"/>
              <a:t>Print planlægningsskemaer til alle (placeres, så alle kan hente dem)</a:t>
            </a:r>
          </a:p>
          <a:p>
            <a:pPr marL="285750" indent="-285750">
              <a:buFont typeface="Arial" panose="020B0604020202020204" pitchFamily="34" charset="0"/>
              <a:buChar char="•"/>
            </a:pPr>
            <a:r>
              <a:rPr lang="da-DK" sz="1400" dirty="0"/>
              <a:t>Print evt. case slide 24 og tjekliste til undervisning med UDL </a:t>
            </a:r>
            <a:r>
              <a:rPr lang="da-DK" sz="1200" b="1" dirty="0"/>
              <a:t>(link tilgår)</a:t>
            </a:r>
          </a:p>
          <a:p>
            <a:pPr marL="285750" indent="-285750">
              <a:buFont typeface="Arial" panose="020B0604020202020204" pitchFamily="34" charset="0"/>
              <a:buChar char="•"/>
            </a:pPr>
            <a:r>
              <a:rPr lang="da-DK" sz="1400" dirty="0">
                <a:ea typeface="Calibri"/>
              </a:rPr>
              <a:t>Overvej om tidsangivelser på dagsordenen skal justeres</a:t>
            </a:r>
          </a:p>
          <a:p>
            <a:r>
              <a:rPr lang="da-DK" sz="1400" b="1" dirty="0"/>
              <a:t>Overvejelser inden mødet:</a:t>
            </a:r>
          </a:p>
          <a:p>
            <a:r>
              <a:rPr lang="da-DK" sz="1400" dirty="0"/>
              <a:t>Formålet med mødet er, at medarbejderne skal tænke </a:t>
            </a:r>
            <a:r>
              <a:rPr lang="da-DK" sz="1400" dirty="0" err="1"/>
              <a:t>UDL’sk</a:t>
            </a:r>
            <a:r>
              <a:rPr lang="da-DK" sz="1400" dirty="0"/>
              <a:t> og planlægge en lektion/en del af et forløb. Forskellige gruppesammensætninger giver forskellige didaktiske samtaler! </a:t>
            </a:r>
          </a:p>
          <a:p>
            <a:pPr marL="285750" indent="-285750">
              <a:buFont typeface="Arial" panose="020B0604020202020204" pitchFamily="34" charset="0"/>
              <a:buChar char="•"/>
            </a:pPr>
            <a:r>
              <a:rPr lang="da-DK" sz="1400" dirty="0"/>
              <a:t>Hvem skal arbejde sammen og kan udgangspunktet både være egne elever eller case? (Er det en valgmulighed eller er det defineret på forhånd? Må man arbejde alene? Må man være mere end 2? På slides er udgangspunktet, at man mere end 1)</a:t>
            </a:r>
          </a:p>
          <a:p>
            <a:pPr marL="285750" indent="-285750">
              <a:buFontTx/>
              <a:buChar char="-"/>
            </a:pPr>
            <a:r>
              <a:rPr lang="da-DK" sz="1400" dirty="0"/>
              <a:t>Klasseteams  = de samme børn anskues ud fra forskellige faglige kontekster</a:t>
            </a:r>
          </a:p>
          <a:p>
            <a:pPr marL="285750" indent="-285750">
              <a:buFontTx/>
              <a:buChar char="-"/>
            </a:pPr>
            <a:r>
              <a:rPr lang="da-DK" sz="1400" dirty="0"/>
              <a:t>Fagteams (årgangsvis) = forskellige elever, mens mulighederne i (fag)didaktikken står centralt</a:t>
            </a:r>
          </a:p>
          <a:p>
            <a:pPr marL="285750" indent="-285750">
              <a:buFontTx/>
              <a:buChar char="-"/>
            </a:pPr>
            <a:r>
              <a:rPr lang="da-DK" sz="1400" dirty="0"/>
              <a:t>Co-</a:t>
            </a:r>
            <a:r>
              <a:rPr lang="da-DK" sz="1400" dirty="0" err="1"/>
              <a:t>teaching</a:t>
            </a:r>
            <a:r>
              <a:rPr lang="da-DK" sz="1400" dirty="0"/>
              <a:t> par = hvordan kan to fagprofessionelle bruge hinanden, hvis genstandsfeltet for Co-</a:t>
            </a:r>
            <a:r>
              <a:rPr lang="da-DK" sz="1400" dirty="0" err="1"/>
              <a:t>teaching</a:t>
            </a:r>
            <a:r>
              <a:rPr lang="da-DK" sz="1400" dirty="0"/>
              <a:t> er UDL/mere varieret undervisning/inkluderende didaktik</a:t>
            </a:r>
          </a:p>
          <a:p>
            <a:pPr marL="285750" indent="-285750">
              <a:buFontTx/>
              <a:buChar char="-"/>
            </a:pPr>
            <a:endParaRPr lang="da-DK" sz="1400" dirty="0"/>
          </a:p>
          <a:p>
            <a:endParaRPr lang="da-DK" b="1" dirty="0">
              <a:sym typeface="Wingdings" panose="05000000000000000000" pitchFamily="2" charset="2"/>
            </a:endParaRPr>
          </a:p>
          <a:p>
            <a:endParaRPr lang="da-DK" b="1" dirty="0">
              <a:sym typeface="Wingdings" panose="05000000000000000000" pitchFamily="2" charset="2"/>
            </a:endParaRPr>
          </a:p>
          <a:p>
            <a:endParaRPr lang="da-DK" b="1" dirty="0">
              <a:sym typeface="Wingdings" panose="05000000000000000000" pitchFamily="2" charset="2"/>
            </a:endParaRPr>
          </a:p>
          <a:p>
            <a:endParaRPr lang="da-DK" b="1" dirty="0"/>
          </a:p>
          <a:p>
            <a:endParaRPr lang="da-DK" dirty="0"/>
          </a:p>
          <a:p>
            <a:endParaRPr lang="da-DK" dirty="0"/>
          </a:p>
          <a:p>
            <a:endParaRPr lang="da-DK" dirty="0"/>
          </a:p>
        </p:txBody>
      </p:sp>
      <p:sp>
        <p:nvSpPr>
          <p:cNvPr id="6" name="Pladsholder til billede 5">
            <a:extLst>
              <a:ext uri="{FF2B5EF4-FFF2-40B4-BE49-F238E27FC236}">
                <a16:creationId xmlns:a16="http://schemas.microsoft.com/office/drawing/2014/main" id="{D5086783-E5C5-E03F-E783-A392CE94DD43}"/>
              </a:ext>
            </a:extLst>
          </p:cNvPr>
          <p:cNvSpPr>
            <a:spLocks noGrp="1"/>
          </p:cNvSpPr>
          <p:nvPr>
            <p:ph type="pic" sz="quarter" idx="16"/>
          </p:nvPr>
        </p:nvSpPr>
        <p:spPr>
          <a:xfrm>
            <a:off x="6372316" y="1544506"/>
            <a:ext cx="5100884" cy="4320000"/>
          </a:xfrm>
        </p:spPr>
        <p:txBody>
          <a:bodyPr/>
          <a:lstStyle/>
          <a:p>
            <a:r>
              <a:rPr lang="da-DK" sz="1400" b="1" dirty="0">
                <a:solidFill>
                  <a:srgbClr val="375D6A"/>
                </a:solidFill>
                <a:sym typeface="Wingdings" panose="05000000000000000000" pitchFamily="2" charset="2"/>
              </a:rPr>
              <a:t> </a:t>
            </a:r>
            <a:r>
              <a:rPr lang="da-DK" sz="1400" dirty="0">
                <a:hlinkClick r:id="rId3"/>
              </a:rPr>
              <a:t>Link til UDL planlægningsskema</a:t>
            </a:r>
            <a:endParaRPr lang="da-DK" sz="1400" b="1" dirty="0">
              <a:solidFill>
                <a:srgbClr val="00B0F0"/>
              </a:solidFill>
            </a:endParaRPr>
          </a:p>
          <a:p>
            <a:r>
              <a:rPr lang="da-DK" sz="1400" b="1" dirty="0">
                <a:sym typeface="Wingdings" panose="05000000000000000000" pitchFamily="2" charset="2"/>
              </a:rPr>
              <a:t> </a:t>
            </a:r>
            <a:r>
              <a:rPr lang="da-DK" sz="1400" dirty="0">
                <a:hlinkClick r:id="rId4"/>
              </a:rPr>
              <a:t>Tjekliste UDL</a:t>
            </a:r>
            <a:endParaRPr lang="da-DK" sz="1400" b="1" dirty="0">
              <a:solidFill>
                <a:srgbClr val="00B0F0"/>
              </a:solidFill>
            </a:endParaRPr>
          </a:p>
          <a:p>
            <a:endParaRPr lang="da-DK" sz="1400" b="1" dirty="0">
              <a:solidFill>
                <a:srgbClr val="375D6A"/>
              </a:solidFill>
            </a:endParaRPr>
          </a:p>
          <a:p>
            <a:r>
              <a:rPr lang="da-DK" sz="1400" b="1" dirty="0">
                <a:solidFill>
                  <a:srgbClr val="375D6A"/>
                </a:solidFill>
                <a:sym typeface="Wingdings" panose="05000000000000000000" pitchFamily="2" charset="2"/>
              </a:rPr>
              <a:t> </a:t>
            </a:r>
            <a:r>
              <a:rPr lang="da-DK" sz="1400" b="1" dirty="0">
                <a:solidFill>
                  <a:srgbClr val="375D6A"/>
                </a:solidFill>
              </a:rPr>
              <a:t>Gruppesammensætning og evt. tilretning af slides</a:t>
            </a:r>
          </a:p>
          <a:p>
            <a:r>
              <a:rPr lang="da-DK" sz="1400" b="1" dirty="0">
                <a:solidFill>
                  <a:srgbClr val="375D6A"/>
                </a:solidFill>
              </a:rPr>
              <a:t>Når du/I har besluttet jer for:</a:t>
            </a:r>
          </a:p>
          <a:p>
            <a:pPr marL="285750" indent="-285750">
              <a:buFont typeface="Arial" panose="020B0604020202020204" pitchFamily="34" charset="0"/>
              <a:buChar char="•"/>
            </a:pPr>
            <a:r>
              <a:rPr lang="da-DK" sz="1400" dirty="0">
                <a:solidFill>
                  <a:srgbClr val="375D6A"/>
                </a:solidFill>
              </a:rPr>
              <a:t>Om der kan arbejdes ud fra egne elever og/eller case</a:t>
            </a:r>
          </a:p>
          <a:p>
            <a:pPr marL="285750" indent="-285750">
              <a:buFont typeface="Arial" panose="020B0604020202020204" pitchFamily="34" charset="0"/>
              <a:buChar char="•"/>
            </a:pPr>
            <a:r>
              <a:rPr lang="da-DK" sz="1400" dirty="0">
                <a:solidFill>
                  <a:srgbClr val="375D6A"/>
                </a:solidFill>
              </a:rPr>
              <a:t>Om og hvordan arbejdsgruppen sammensættes</a:t>
            </a:r>
          </a:p>
          <a:p>
            <a:r>
              <a:rPr lang="da-DK" sz="1400" b="1" dirty="0">
                <a:solidFill>
                  <a:srgbClr val="375D6A"/>
                </a:solidFill>
              </a:rPr>
              <a:t>… skal slide 23/24 og slide 26 og 28 evt. tilrettes (hvis casen ikke er en mulighed kan slide 24 slettes, på slide 26 og 28 er udgangspunktet ”teamet”)</a:t>
            </a:r>
          </a:p>
          <a:p>
            <a:pPr marL="285750" indent="-285750">
              <a:buFont typeface="Arial" panose="020B0604020202020204" pitchFamily="34" charset="0"/>
              <a:buChar char="•"/>
            </a:pPr>
            <a:endParaRPr lang="da-DK" sz="1400" dirty="0">
              <a:solidFill>
                <a:srgbClr val="375D6A"/>
              </a:solidFill>
            </a:endParaRPr>
          </a:p>
          <a:p>
            <a:endParaRPr lang="da-DK" sz="1400" b="1" dirty="0">
              <a:solidFill>
                <a:srgbClr val="375D6A"/>
              </a:solidFill>
            </a:endParaRPr>
          </a:p>
          <a:p>
            <a:pPr marL="285750" indent="-285750">
              <a:buFont typeface="Arial" panose="020B0604020202020204" pitchFamily="34" charset="0"/>
              <a:buChar char="•"/>
            </a:pPr>
            <a:endParaRPr lang="da-DK" sz="1600" dirty="0">
              <a:solidFill>
                <a:srgbClr val="375D6A"/>
              </a:solidFill>
            </a:endParaRPr>
          </a:p>
          <a:p>
            <a:endParaRPr lang="da-DK" sz="1600" dirty="0"/>
          </a:p>
          <a:p>
            <a:endParaRPr lang="da-DK" dirty="0"/>
          </a:p>
        </p:txBody>
      </p:sp>
    </p:spTree>
    <p:extLst>
      <p:ext uri="{BB962C8B-B14F-4D97-AF65-F5344CB8AC3E}">
        <p14:creationId xmlns:p14="http://schemas.microsoft.com/office/powerpoint/2010/main" val="4009308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CF8B"/>
        </a:solidFill>
        <a:effectLst/>
      </p:bgPr>
    </p:bg>
    <p:spTree>
      <p:nvGrpSpPr>
        <p:cNvPr id="1" name="">
          <a:extLst>
            <a:ext uri="{FF2B5EF4-FFF2-40B4-BE49-F238E27FC236}">
              <a16:creationId xmlns:a16="http://schemas.microsoft.com/office/drawing/2014/main" id="{AA00DB0A-BA05-FC06-DC50-988D9B4F10EF}"/>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DB1BDABB-FAB9-FEAB-A853-9B58C82B8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861" y="392646"/>
            <a:ext cx="4513194" cy="4653731"/>
          </a:xfrm>
          <a:prstGeom prst="rect">
            <a:avLst/>
          </a:prstGeom>
        </p:spPr>
      </p:pic>
      <p:sp>
        <p:nvSpPr>
          <p:cNvPr id="2" name="Pladsholder til tekst 1">
            <a:extLst>
              <a:ext uri="{FF2B5EF4-FFF2-40B4-BE49-F238E27FC236}">
                <a16:creationId xmlns:a16="http://schemas.microsoft.com/office/drawing/2014/main" id="{ED12B6E5-D304-6825-2A65-F6211E869E48}"/>
              </a:ext>
            </a:extLst>
          </p:cNvPr>
          <p:cNvSpPr>
            <a:spLocks noGrp="1"/>
          </p:cNvSpPr>
          <p:nvPr>
            <p:ph type="body" sz="quarter" idx="15"/>
          </p:nvPr>
        </p:nvSpPr>
        <p:spPr>
          <a:xfrm>
            <a:off x="1776000" y="4373315"/>
            <a:ext cx="8640000" cy="1080000"/>
          </a:xfrm>
        </p:spPr>
        <p:txBody>
          <a:bodyPr/>
          <a:lstStyle/>
          <a:p>
            <a:r>
              <a:rPr lang="da-DK" noProof="0">
                <a:solidFill>
                  <a:srgbClr val="375D6A"/>
                </a:solidFill>
              </a:rPr>
              <a:t>Praksispakke</a:t>
            </a:r>
          </a:p>
        </p:txBody>
      </p:sp>
      <p:sp>
        <p:nvSpPr>
          <p:cNvPr id="3" name="Pladsholder til tekst 2">
            <a:extLst>
              <a:ext uri="{FF2B5EF4-FFF2-40B4-BE49-F238E27FC236}">
                <a16:creationId xmlns:a16="http://schemas.microsoft.com/office/drawing/2014/main" id="{B574FE80-3B16-0BCD-E04D-940A9B825CC0}"/>
              </a:ext>
            </a:extLst>
          </p:cNvPr>
          <p:cNvSpPr>
            <a:spLocks noGrp="1"/>
          </p:cNvSpPr>
          <p:nvPr>
            <p:ph type="body" sz="quarter" idx="16"/>
          </p:nvPr>
        </p:nvSpPr>
        <p:spPr>
          <a:xfrm>
            <a:off x="1776000" y="5579444"/>
            <a:ext cx="8640000" cy="1080000"/>
          </a:xfrm>
        </p:spPr>
        <p:txBody>
          <a:bodyPr/>
          <a:lstStyle/>
          <a:p>
            <a:r>
              <a:rPr lang="da-DK" b="1">
                <a:solidFill>
                  <a:srgbClr val="405F6A"/>
                </a:solidFill>
              </a:rPr>
              <a:t>Universal design for Learning - UDL</a:t>
            </a:r>
            <a:endParaRPr lang="da-DK" b="1" noProof="0">
              <a:solidFill>
                <a:srgbClr val="405F6A"/>
              </a:solidFill>
            </a:endParaRPr>
          </a:p>
        </p:txBody>
      </p:sp>
      <p:sp>
        <p:nvSpPr>
          <p:cNvPr id="4" name="Rektangel: afrundede hjørner 3">
            <a:extLst>
              <a:ext uri="{FF2B5EF4-FFF2-40B4-BE49-F238E27FC236}">
                <a16:creationId xmlns:a16="http://schemas.microsoft.com/office/drawing/2014/main" id="{DB5982F5-5F58-6A4C-4C8B-D427209D4966}"/>
              </a:ext>
            </a:extLst>
          </p:cNvPr>
          <p:cNvSpPr/>
          <p:nvPr/>
        </p:nvSpPr>
        <p:spPr>
          <a:xfrm>
            <a:off x="3742441" y="4411792"/>
            <a:ext cx="471340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kunst, tegneserie, skitse&#10;&#10;AI-genereret indhold kan være ukorrekt.">
            <a:extLst>
              <a:ext uri="{FF2B5EF4-FFF2-40B4-BE49-F238E27FC236}">
                <a16:creationId xmlns:a16="http://schemas.microsoft.com/office/drawing/2014/main" id="{14EC5AC0-C34B-AB2D-F4D9-929B813C3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109" y="-236624"/>
            <a:ext cx="3735875" cy="5283001"/>
          </a:xfrm>
          <a:prstGeom prst="rect">
            <a:avLst/>
          </a:prstGeom>
        </p:spPr>
      </p:pic>
      <p:sp>
        <p:nvSpPr>
          <p:cNvPr id="7" name="Pladsholder til tekst 1">
            <a:extLst>
              <a:ext uri="{FF2B5EF4-FFF2-40B4-BE49-F238E27FC236}">
                <a16:creationId xmlns:a16="http://schemas.microsoft.com/office/drawing/2014/main" id="{57772D0F-1DEA-4328-43FA-E5A39F9DBF1E}"/>
              </a:ext>
            </a:extLst>
          </p:cNvPr>
          <p:cNvSpPr txBox="1">
            <a:spLocks/>
          </p:cNvSpPr>
          <p:nvPr/>
        </p:nvSpPr>
        <p:spPr>
          <a:xfrm>
            <a:off x="1775999" y="4439928"/>
            <a:ext cx="8640000" cy="543819"/>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Praksispakke</a:t>
            </a:r>
          </a:p>
        </p:txBody>
      </p:sp>
    </p:spTree>
    <p:extLst>
      <p:ext uri="{BB962C8B-B14F-4D97-AF65-F5344CB8AC3E}">
        <p14:creationId xmlns:p14="http://schemas.microsoft.com/office/powerpoint/2010/main" val="138440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80659B6-E40C-5816-E8F3-689E42B8B8F4}"/>
              </a:ext>
            </a:extLst>
          </p:cNvPr>
          <p:cNvSpPr>
            <a:spLocks noGrp="1"/>
          </p:cNvSpPr>
          <p:nvPr>
            <p:ph type="body" sz="quarter" idx="13"/>
          </p:nvPr>
        </p:nvSpPr>
        <p:spPr>
          <a:xfrm>
            <a:off x="720000" y="1399032"/>
            <a:ext cx="10764000" cy="4720968"/>
          </a:xfrm>
        </p:spPr>
        <p:txBody>
          <a:bodyPr/>
          <a:lstStyle/>
          <a:p>
            <a:pPr>
              <a:spcBef>
                <a:spcPts val="0"/>
              </a:spcBef>
            </a:pPr>
            <a:endParaRPr lang="da-DK" dirty="0">
              <a:solidFill>
                <a:srgbClr val="375D6A"/>
              </a:solidFill>
              <a:latin typeface="Arial"/>
              <a:cs typeface="Arial"/>
            </a:endParaRPr>
          </a:p>
          <a:p>
            <a:pPr>
              <a:spcBef>
                <a:spcPts val="0"/>
              </a:spcBef>
            </a:pPr>
            <a:endParaRPr lang="da-DK" dirty="0">
              <a:solidFill>
                <a:srgbClr val="375D6A"/>
              </a:solidFill>
              <a:latin typeface="Arial"/>
              <a:cs typeface="Arial"/>
            </a:endParaRPr>
          </a:p>
          <a:p>
            <a:pPr>
              <a:spcBef>
                <a:spcPts val="0"/>
              </a:spcBef>
            </a:pPr>
            <a:r>
              <a:rPr lang="da-DK" dirty="0">
                <a:solidFill>
                  <a:srgbClr val="375D6A"/>
                </a:solidFill>
                <a:cs typeface="Arial"/>
              </a:rPr>
              <a:t>Denne læringspakke indeholder: 1. </a:t>
            </a:r>
            <a:r>
              <a:rPr lang="da-DK" dirty="0" err="1">
                <a:solidFill>
                  <a:srgbClr val="375D6A"/>
                </a:solidFill>
                <a:cs typeface="Arial"/>
              </a:rPr>
              <a:t>Videnspakke</a:t>
            </a:r>
            <a:r>
              <a:rPr lang="da-DK" dirty="0">
                <a:solidFill>
                  <a:srgbClr val="375D6A"/>
                </a:solidFill>
                <a:cs typeface="Arial"/>
              </a:rPr>
              <a:t>, 2. Praksispakke og 3. Næste skridt.</a:t>
            </a:r>
          </a:p>
          <a:p>
            <a:pPr>
              <a:spcBef>
                <a:spcPts val="0"/>
              </a:spcBef>
            </a:pPr>
            <a:endParaRPr lang="da-DK" dirty="0">
              <a:solidFill>
                <a:srgbClr val="375D6A"/>
              </a:solidFill>
              <a:cs typeface="Arial"/>
            </a:endParaRPr>
          </a:p>
          <a:p>
            <a:pPr>
              <a:spcBef>
                <a:spcPts val="0"/>
              </a:spcBef>
            </a:pPr>
            <a:r>
              <a:rPr lang="da-DK" dirty="0">
                <a:solidFill>
                  <a:srgbClr val="375D6A"/>
                </a:solidFill>
                <a:cs typeface="Arial"/>
              </a:rPr>
              <a:t>Slides er så vidt muligt gjort tekstfattige. Ved hvert slide er der i notefeltet opsat: Formål med det enkelte slide, Forslag til facilitering og Talenoter. Det er ledelsens/vejleders egen vurdering, om man vil bruge denne understøttelse i arbejdet med læringspakken. </a:t>
            </a:r>
          </a:p>
          <a:p>
            <a:pPr>
              <a:spcBef>
                <a:spcPts val="0"/>
              </a:spcBef>
            </a:pPr>
            <a:endParaRPr lang="da-DK" dirty="0">
              <a:solidFill>
                <a:srgbClr val="375D6A"/>
              </a:solidFill>
              <a:cs typeface="Arial"/>
            </a:endParaRPr>
          </a:p>
          <a:p>
            <a:pPr>
              <a:spcBef>
                <a:spcPts val="0"/>
              </a:spcBef>
            </a:pPr>
            <a:r>
              <a:rPr lang="da-DK" dirty="0">
                <a:solidFill>
                  <a:srgbClr val="375D6A"/>
                </a:solidFill>
                <a:cs typeface="Arial"/>
              </a:rPr>
              <a:t>Eventuelle materialer til medarbejderne ifm. arbejdet med læringspakken ligger her </a:t>
            </a:r>
            <a:r>
              <a:rPr lang="da-DK" dirty="0">
                <a:solidFill>
                  <a:srgbClr val="375D6A"/>
                </a:solidFill>
                <a:cs typeface="Arial"/>
                <a:hlinkClick r:id="rId3">
                  <a:extLst>
                    <a:ext uri="{A12FA001-AC4F-418D-AE19-62706E023703}">
                      <ahyp:hlinkClr xmlns:ahyp="http://schemas.microsoft.com/office/drawing/2018/hyperlinkcolor" val="tx"/>
                    </a:ext>
                  </a:extLst>
                </a:hlinkClick>
              </a:rPr>
              <a:t>Lokal praksisudvikling – </a:t>
            </a:r>
            <a:r>
              <a:rPr lang="da-DK" dirty="0" err="1">
                <a:solidFill>
                  <a:srgbClr val="375D6A"/>
                </a:solidFill>
                <a:cs typeface="Arial"/>
                <a:hlinkClick r:id="rId3">
                  <a:extLst>
                    <a:ext uri="{A12FA001-AC4F-418D-AE19-62706E023703}">
                      <ahyp:hlinkClr xmlns:ahyp="http://schemas.microsoft.com/office/drawing/2018/hyperlinkcolor" val="tx"/>
                    </a:ext>
                  </a:extLst>
                </a:hlinkClick>
              </a:rPr>
              <a:t>AarhusIntra</a:t>
            </a:r>
            <a:r>
              <a:rPr lang="da-DK" dirty="0">
                <a:solidFill>
                  <a:srgbClr val="375D6A"/>
                </a:solidFill>
                <a:cs typeface="Arial"/>
              </a:rPr>
              <a:t>. Der er links til denne læringspakkes materialer på det skjulte introduktionsslide til henholdsvis videns- og praksispakke, så oplægsholder kan printe og klargøre materialer. De samme links er sat ind på slides efterhånden som materialerne skal anvendes.</a:t>
            </a:r>
          </a:p>
          <a:p>
            <a:r>
              <a:rPr lang="da-DK" dirty="0">
                <a:solidFill>
                  <a:srgbClr val="375D6A"/>
                </a:solidFill>
              </a:rPr>
              <a:t>Det er muligt for oplægsholder/skolen at tilføje eller fravælge slides i læringspakken, i fald skolen har eksisterende materialer, de vil videreføre ind i Lokal praksisudvikling. </a:t>
            </a:r>
          </a:p>
          <a:p>
            <a:endParaRPr lang="da-DK" dirty="0">
              <a:solidFill>
                <a:srgbClr val="375D6A"/>
              </a:solidFill>
            </a:endParaRPr>
          </a:p>
          <a:p>
            <a:r>
              <a:rPr lang="da-DK" dirty="0">
                <a:solidFill>
                  <a:srgbClr val="375D6A"/>
                </a:solidFill>
              </a:rPr>
              <a:t>Introduktion til </a:t>
            </a:r>
            <a:r>
              <a:rPr lang="da-DK" dirty="0" err="1">
                <a:solidFill>
                  <a:srgbClr val="375D6A"/>
                </a:solidFill>
              </a:rPr>
              <a:t>videnspakke</a:t>
            </a:r>
            <a:r>
              <a:rPr lang="da-DK" dirty="0">
                <a:solidFill>
                  <a:srgbClr val="375D6A"/>
                </a:solidFill>
              </a:rPr>
              <a:t>, praksispakke og næste skridt – se næste slide.</a:t>
            </a:r>
          </a:p>
          <a:p>
            <a:endParaRPr lang="da-DK" noProof="0" dirty="0"/>
          </a:p>
        </p:txBody>
      </p:sp>
      <p:sp>
        <p:nvSpPr>
          <p:cNvPr id="3" name="Pladsholder til tekst 2">
            <a:extLst>
              <a:ext uri="{FF2B5EF4-FFF2-40B4-BE49-F238E27FC236}">
                <a16:creationId xmlns:a16="http://schemas.microsoft.com/office/drawing/2014/main" id="{EDAAEE1B-DF9D-525F-8C79-B285DD19DB1F}"/>
              </a:ext>
            </a:extLst>
          </p:cNvPr>
          <p:cNvSpPr>
            <a:spLocks noGrp="1"/>
          </p:cNvSpPr>
          <p:nvPr>
            <p:ph type="body" sz="quarter" idx="15"/>
          </p:nvPr>
        </p:nvSpPr>
        <p:spPr/>
        <p:txBody>
          <a:bodyPr/>
          <a:lstStyle/>
          <a:p>
            <a:r>
              <a:rPr lang="da-DK" noProof="0"/>
              <a:t>Introduktion til oplægsholder</a:t>
            </a:r>
          </a:p>
        </p:txBody>
      </p:sp>
    </p:spTree>
    <p:extLst>
      <p:ext uri="{BB962C8B-B14F-4D97-AF65-F5344CB8AC3E}">
        <p14:creationId xmlns:p14="http://schemas.microsoft.com/office/powerpoint/2010/main" val="2862425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E1B8DEC-AC00-769F-C984-01FDF0F91E33}"/>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41CF6ADB-9A0D-079C-FF3B-D1ABE24EBF03}"/>
              </a:ext>
            </a:extLst>
          </p:cNvPr>
          <p:cNvSpPr>
            <a:spLocks noGrp="1"/>
          </p:cNvSpPr>
          <p:nvPr>
            <p:ph type="body" sz="quarter" idx="13"/>
          </p:nvPr>
        </p:nvSpPr>
        <p:spPr>
          <a:xfrm>
            <a:off x="1043961" y="1303555"/>
            <a:ext cx="5376000" cy="575576"/>
          </a:xfrm>
        </p:spPr>
        <p:txBody>
          <a:bodyPr/>
          <a:lstStyle/>
          <a:p>
            <a:pPr marL="0" indent="0">
              <a:buNone/>
            </a:pPr>
            <a:r>
              <a:rPr lang="da-DK"/>
              <a:t>Tal med en kollega</a:t>
            </a:r>
          </a:p>
          <a:p>
            <a:pPr marL="0" indent="0">
              <a:buNone/>
            </a:pPr>
            <a:endParaRPr lang="da-DK" i="1"/>
          </a:p>
          <a:p>
            <a:pPr marL="0" indent="0">
              <a:buNone/>
            </a:pPr>
            <a:endParaRPr lang="da-DK" b="0"/>
          </a:p>
          <a:p>
            <a:pPr marL="0" indent="0">
              <a:buNone/>
            </a:pPr>
            <a:endParaRPr lang="da-DK" b="0"/>
          </a:p>
          <a:p>
            <a:pPr marL="0" indent="0">
              <a:buNone/>
            </a:pPr>
            <a:endParaRPr lang="da-DK" b="0"/>
          </a:p>
          <a:p>
            <a:endParaRPr lang="da-DK"/>
          </a:p>
          <a:p>
            <a:endParaRPr lang="da-DK"/>
          </a:p>
        </p:txBody>
      </p:sp>
      <p:sp>
        <p:nvSpPr>
          <p:cNvPr id="3" name="Pladsholder til tekst 2">
            <a:extLst>
              <a:ext uri="{FF2B5EF4-FFF2-40B4-BE49-F238E27FC236}">
                <a16:creationId xmlns:a16="http://schemas.microsoft.com/office/drawing/2014/main" id="{8EDD6E26-3588-E0A9-4D28-0CC0EA348496}"/>
              </a:ext>
            </a:extLst>
          </p:cNvPr>
          <p:cNvSpPr>
            <a:spLocks noGrp="1"/>
          </p:cNvSpPr>
          <p:nvPr>
            <p:ph type="body" sz="quarter" idx="15"/>
          </p:nvPr>
        </p:nvSpPr>
        <p:spPr>
          <a:xfrm>
            <a:off x="996314" y="720000"/>
            <a:ext cx="8640000" cy="583555"/>
          </a:xfrm>
        </p:spPr>
        <p:txBody>
          <a:bodyPr/>
          <a:lstStyle/>
          <a:p>
            <a:r>
              <a:rPr lang="da-DK" sz="3200">
                <a:latin typeface="+mn-lt"/>
              </a:rPr>
              <a:t>Velkommen</a:t>
            </a:r>
          </a:p>
        </p:txBody>
      </p:sp>
      <p:pic>
        <p:nvPicPr>
          <p:cNvPr id="7" name="Billede 6" descr="Et billede, der indeholder cirkel&#10;&#10;AI-genereret indhold kan være ukorrekt.">
            <a:extLst>
              <a:ext uri="{FF2B5EF4-FFF2-40B4-BE49-F238E27FC236}">
                <a16:creationId xmlns:a16="http://schemas.microsoft.com/office/drawing/2014/main" id="{19FC29F5-C0F6-5B8E-714D-2DB8B6591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220" y="1729945"/>
            <a:ext cx="4847902" cy="4998861"/>
          </a:xfrm>
          <a:prstGeom prst="rect">
            <a:avLst/>
          </a:prstGeom>
        </p:spPr>
      </p:pic>
      <p:sp>
        <p:nvSpPr>
          <p:cNvPr id="10" name="Tekstfelt 9">
            <a:extLst>
              <a:ext uri="{FF2B5EF4-FFF2-40B4-BE49-F238E27FC236}">
                <a16:creationId xmlns:a16="http://schemas.microsoft.com/office/drawing/2014/main" id="{36193E8A-98A6-71E4-CFD2-4348A24FB259}"/>
              </a:ext>
            </a:extLst>
          </p:cNvPr>
          <p:cNvSpPr txBox="1"/>
          <p:nvPr/>
        </p:nvSpPr>
        <p:spPr>
          <a:xfrm>
            <a:off x="6408469" y="2574460"/>
            <a:ext cx="2959620" cy="3373359"/>
          </a:xfrm>
          <a:prstGeom prst="rect">
            <a:avLst/>
          </a:prstGeom>
          <a:noFill/>
        </p:spPr>
        <p:txBody>
          <a:bodyPr wrap="square">
            <a:spAutoFit/>
          </a:bodyPr>
          <a:lstStyle/>
          <a:p>
            <a:pPr marL="0" indent="0">
              <a:lnSpc>
                <a:spcPct val="150000"/>
              </a:lnSpc>
              <a:buNone/>
            </a:pPr>
            <a:r>
              <a:rPr lang="da-DK" i="1">
                <a:solidFill>
                  <a:srgbClr val="F0EBE5"/>
                </a:solidFill>
              </a:rPr>
              <a:t>Jeg lærer bedst, når jeg kan…</a:t>
            </a:r>
          </a:p>
          <a:p>
            <a:pPr marL="0" indent="0">
              <a:lnSpc>
                <a:spcPct val="150000"/>
              </a:lnSpc>
              <a:buNone/>
            </a:pPr>
            <a:r>
              <a:rPr lang="da-DK" b="0">
                <a:solidFill>
                  <a:srgbClr val="F0EBE5"/>
                </a:solidFill>
              </a:rPr>
              <a:t>Stille spørgsmål undervejs</a:t>
            </a:r>
          </a:p>
          <a:p>
            <a:pPr marL="0" indent="0">
              <a:lnSpc>
                <a:spcPct val="150000"/>
              </a:lnSpc>
              <a:buNone/>
            </a:pPr>
            <a:r>
              <a:rPr lang="da-DK" b="0">
                <a:solidFill>
                  <a:srgbClr val="F0EBE5"/>
                </a:solidFill>
              </a:rPr>
              <a:t>Bevæge mig samtidig</a:t>
            </a:r>
          </a:p>
          <a:p>
            <a:pPr marL="0" indent="0">
              <a:lnSpc>
                <a:spcPct val="150000"/>
              </a:lnSpc>
              <a:buNone/>
            </a:pPr>
            <a:r>
              <a:rPr lang="da-DK" b="0">
                <a:solidFill>
                  <a:srgbClr val="F0EBE5"/>
                </a:solidFill>
              </a:rPr>
              <a:t>Diskutere det med nogen</a:t>
            </a:r>
          </a:p>
          <a:p>
            <a:pPr marL="0" indent="0">
              <a:lnSpc>
                <a:spcPct val="150000"/>
              </a:lnSpc>
              <a:buNone/>
            </a:pPr>
            <a:r>
              <a:rPr lang="da-DK" b="0">
                <a:solidFill>
                  <a:srgbClr val="F0EBE5"/>
                </a:solidFill>
              </a:rPr>
              <a:t>Bygge i fx Lego</a:t>
            </a:r>
          </a:p>
          <a:p>
            <a:pPr marL="0" indent="0">
              <a:lnSpc>
                <a:spcPct val="150000"/>
              </a:lnSpc>
              <a:buNone/>
            </a:pPr>
            <a:r>
              <a:rPr lang="da-DK" b="0">
                <a:solidFill>
                  <a:srgbClr val="F0EBE5"/>
                </a:solidFill>
              </a:rPr>
              <a:t>Tegne samtidig</a:t>
            </a:r>
          </a:p>
          <a:p>
            <a:pPr marL="0" indent="0">
              <a:lnSpc>
                <a:spcPct val="150000"/>
              </a:lnSpc>
              <a:buNone/>
            </a:pPr>
            <a:r>
              <a:rPr lang="da-DK" b="0">
                <a:solidFill>
                  <a:srgbClr val="F0EBE5"/>
                </a:solidFill>
              </a:rPr>
              <a:t>Få tænkepauser undervejs</a:t>
            </a:r>
          </a:p>
          <a:p>
            <a:pPr marL="0" indent="0">
              <a:lnSpc>
                <a:spcPct val="150000"/>
              </a:lnSpc>
              <a:buNone/>
            </a:pPr>
            <a:r>
              <a:rPr lang="da-DK" b="0">
                <a:solidFill>
                  <a:srgbClr val="F0EBE5"/>
                </a:solidFill>
              </a:rPr>
              <a:t>Spise snacks imens</a:t>
            </a:r>
          </a:p>
        </p:txBody>
      </p:sp>
      <p:pic>
        <p:nvPicPr>
          <p:cNvPr id="12" name="Billede 11" descr="Et billede, der indeholder tegning, skitse, kunst, Stregtegning&#10;&#10;AI-genereret indhold kan være ukorrekt.">
            <a:extLst>
              <a:ext uri="{FF2B5EF4-FFF2-40B4-BE49-F238E27FC236}">
                <a16:creationId xmlns:a16="http://schemas.microsoft.com/office/drawing/2014/main" id="{4FA19EE7-81B1-67BA-DEFC-41593CCE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032" y="2066222"/>
            <a:ext cx="2665500" cy="4123878"/>
          </a:xfrm>
          <a:prstGeom prst="rect">
            <a:avLst/>
          </a:prstGeom>
        </p:spPr>
      </p:pic>
    </p:spTree>
    <p:extLst>
      <p:ext uri="{BB962C8B-B14F-4D97-AF65-F5344CB8AC3E}">
        <p14:creationId xmlns:p14="http://schemas.microsoft.com/office/powerpoint/2010/main" val="1572254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06AB-DEF3-A022-F211-FB3521459526}"/>
            </a:ext>
          </a:extLst>
        </p:cNvPr>
        <p:cNvGrpSpPr/>
        <p:nvPr/>
      </p:nvGrpSpPr>
      <p:grpSpPr>
        <a:xfrm>
          <a:off x="0" y="0"/>
          <a:ext cx="0" cy="0"/>
          <a:chOff x="0" y="0"/>
          <a:chExt cx="0" cy="0"/>
        </a:xfrm>
      </p:grpSpPr>
      <p:pic>
        <p:nvPicPr>
          <p:cNvPr id="20" name="Billede 19" descr="Et billede, der indeholder cirkel&#10;&#10;AI-genereret indhold kan være ukorrekt.">
            <a:extLst>
              <a:ext uri="{FF2B5EF4-FFF2-40B4-BE49-F238E27FC236}">
                <a16:creationId xmlns:a16="http://schemas.microsoft.com/office/drawing/2014/main" id="{B1E2C762-036B-B4A8-99F3-A9011E40F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328" y="2302671"/>
            <a:ext cx="3928347" cy="4050672"/>
          </a:xfrm>
          <a:prstGeom prst="rect">
            <a:avLst/>
          </a:prstGeom>
        </p:spPr>
      </p:pic>
      <p:sp>
        <p:nvSpPr>
          <p:cNvPr id="12" name="Rektangel 11">
            <a:extLst>
              <a:ext uri="{FF2B5EF4-FFF2-40B4-BE49-F238E27FC236}">
                <a16:creationId xmlns:a16="http://schemas.microsoft.com/office/drawing/2014/main" id="{6FE860EF-C0D5-12E5-E2C1-2074A45A7942}"/>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05BDDADC-EBD9-620F-2F37-064F59B11DE5}"/>
              </a:ext>
            </a:extLst>
          </p:cNvPr>
          <p:cNvSpPr>
            <a:spLocks noGrp="1"/>
          </p:cNvSpPr>
          <p:nvPr>
            <p:ph type="body" sz="quarter" idx="13"/>
          </p:nvPr>
        </p:nvSpPr>
        <p:spPr>
          <a:xfrm>
            <a:off x="1449672" y="2323325"/>
            <a:ext cx="5526656" cy="4320000"/>
          </a:xfrm>
        </p:spPr>
        <p:txBody>
          <a:bodyPr/>
          <a:lstStyle/>
          <a:p>
            <a:pPr marL="0" indent="0">
              <a:lnSpc>
                <a:spcPct val="150000"/>
              </a:lnSpc>
              <a:buNone/>
            </a:pPr>
            <a:r>
              <a:rPr lang="da-DK"/>
              <a:t>Velkommen og præsentation af UDL-cirklen (15 min)</a:t>
            </a:r>
          </a:p>
          <a:p>
            <a:pPr marL="457200" lvl="1" indent="0">
              <a:lnSpc>
                <a:spcPct val="150000"/>
              </a:lnSpc>
              <a:buNone/>
            </a:pPr>
            <a:r>
              <a:rPr lang="da-DK" sz="1600">
                <a:solidFill>
                  <a:srgbClr val="375D6A"/>
                </a:solidFill>
              </a:rPr>
              <a:t>At præsentere en vej til at arbejde med UDL</a:t>
            </a:r>
          </a:p>
          <a:p>
            <a:pPr marL="0" indent="0">
              <a:lnSpc>
                <a:spcPct val="150000"/>
              </a:lnSpc>
              <a:buNone/>
            </a:pPr>
            <a:r>
              <a:rPr lang="da-DK"/>
              <a:t>Elevperspektiver, mål og læringsbarrierer - del 1 (30 min)</a:t>
            </a:r>
          </a:p>
          <a:p>
            <a:pPr marL="457200" lvl="1" indent="0">
              <a:lnSpc>
                <a:spcPct val="150000"/>
              </a:lnSpc>
              <a:buNone/>
            </a:pPr>
            <a:r>
              <a:rPr lang="da-DK" sz="1600">
                <a:solidFill>
                  <a:srgbClr val="375D6A"/>
                </a:solidFill>
              </a:rPr>
              <a:t>At arbejde med første del af UDL-cirklen</a:t>
            </a:r>
          </a:p>
          <a:p>
            <a:pPr marL="0" indent="0">
              <a:lnSpc>
                <a:spcPct val="150000"/>
              </a:lnSpc>
              <a:buNone/>
            </a:pPr>
            <a:r>
              <a:rPr lang="da-DK"/>
              <a:t>Formidling og refleksion (10 min)</a:t>
            </a:r>
            <a:endParaRPr lang="da-DK" sz="1600">
              <a:solidFill>
                <a:srgbClr val="375D6A"/>
              </a:solidFill>
            </a:endParaRPr>
          </a:p>
          <a:p>
            <a:pPr marL="0" indent="0">
              <a:lnSpc>
                <a:spcPct val="150000"/>
              </a:lnSpc>
              <a:buNone/>
            </a:pPr>
            <a:r>
              <a:rPr lang="da-DK"/>
              <a:t>Veje til engagement, indtryk og udtryk - del 2 (60 min)</a:t>
            </a:r>
          </a:p>
          <a:p>
            <a:pPr marL="457200" lvl="1" indent="0">
              <a:lnSpc>
                <a:spcPct val="150000"/>
              </a:lnSpc>
              <a:buNone/>
            </a:pPr>
            <a:r>
              <a:rPr lang="da-DK" sz="1600">
                <a:solidFill>
                  <a:srgbClr val="375D6A"/>
                </a:solidFill>
              </a:rPr>
              <a:t>At forberede undervisning ud fra UDL- rammen</a:t>
            </a:r>
          </a:p>
          <a:p>
            <a:pPr marL="0" indent="0">
              <a:lnSpc>
                <a:spcPct val="150000"/>
              </a:lnSpc>
              <a:buNone/>
            </a:pPr>
            <a:r>
              <a:rPr lang="da-DK"/>
              <a:t>Feedback og justering (30 min)</a:t>
            </a:r>
          </a:p>
          <a:p>
            <a:pPr marL="457200" lvl="1" indent="0">
              <a:buNone/>
            </a:pPr>
            <a:endParaRPr lang="da-DK" sz="1600">
              <a:solidFill>
                <a:srgbClr val="375D6A"/>
              </a:solidFill>
            </a:endParaRPr>
          </a:p>
          <a:p>
            <a:pPr marL="457200" lvl="1" indent="0">
              <a:buNone/>
            </a:pPr>
            <a:endParaRPr lang="da-DK" sz="1600">
              <a:solidFill>
                <a:srgbClr val="375D6A"/>
              </a:solidFill>
            </a:endParaRPr>
          </a:p>
          <a:p>
            <a:pPr marL="0" indent="0">
              <a:buNone/>
            </a:pPr>
            <a:endParaRPr lang="da-DK"/>
          </a:p>
        </p:txBody>
      </p:sp>
      <p:sp>
        <p:nvSpPr>
          <p:cNvPr id="3" name="Pladsholder til tekst 2">
            <a:extLst>
              <a:ext uri="{FF2B5EF4-FFF2-40B4-BE49-F238E27FC236}">
                <a16:creationId xmlns:a16="http://schemas.microsoft.com/office/drawing/2014/main" id="{6AC733D3-45EB-B862-A862-2BCCB8B2467F}"/>
              </a:ext>
            </a:extLst>
          </p:cNvPr>
          <p:cNvSpPr>
            <a:spLocks noGrp="1"/>
          </p:cNvSpPr>
          <p:nvPr>
            <p:ph type="body" sz="quarter" idx="15"/>
          </p:nvPr>
        </p:nvSpPr>
        <p:spPr>
          <a:xfrm>
            <a:off x="996314" y="811440"/>
            <a:ext cx="8640000" cy="599349"/>
          </a:xfrm>
        </p:spPr>
        <p:txBody>
          <a:bodyPr/>
          <a:lstStyle/>
          <a:p>
            <a:endParaRPr lang="da-DK"/>
          </a:p>
        </p:txBody>
      </p:sp>
      <p:sp>
        <p:nvSpPr>
          <p:cNvPr id="6" name="Ellipse 5">
            <a:extLst>
              <a:ext uri="{FF2B5EF4-FFF2-40B4-BE49-F238E27FC236}">
                <a16:creationId xmlns:a16="http://schemas.microsoft.com/office/drawing/2014/main" id="{F8F15501-388F-D533-8306-E2482EBD6CDC}"/>
              </a:ext>
            </a:extLst>
          </p:cNvPr>
          <p:cNvSpPr/>
          <p:nvPr/>
        </p:nvSpPr>
        <p:spPr>
          <a:xfrm>
            <a:off x="996316" y="432800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413B5C0D-2305-3033-4EFA-FB04F1A54E4B}"/>
              </a:ext>
            </a:extLst>
          </p:cNvPr>
          <p:cNvSpPr/>
          <p:nvPr/>
        </p:nvSpPr>
        <p:spPr>
          <a:xfrm>
            <a:off x="949583" y="3335410"/>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416FF5D3-DBEC-B4F8-4E32-B12F44289201}"/>
              </a:ext>
            </a:extLst>
          </p:cNvPr>
          <p:cNvSpPr/>
          <p:nvPr/>
        </p:nvSpPr>
        <p:spPr>
          <a:xfrm>
            <a:off x="949582" y="2400835"/>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9F3385A8-8A61-6C8A-0096-B834CC31870D}"/>
              </a:ext>
            </a:extLst>
          </p:cNvPr>
          <p:cNvSpPr txBox="1"/>
          <p:nvPr/>
        </p:nvSpPr>
        <p:spPr>
          <a:xfrm>
            <a:off x="949582" y="2347597"/>
            <a:ext cx="332509" cy="400110"/>
          </a:xfrm>
          <a:prstGeom prst="rect">
            <a:avLst/>
          </a:prstGeom>
          <a:noFill/>
        </p:spPr>
        <p:txBody>
          <a:bodyPr wrap="square" rtlCol="0">
            <a:spAutoFit/>
          </a:bodyPr>
          <a:lstStyle/>
          <a:p>
            <a:pPr algn="ctr"/>
            <a:r>
              <a:rPr lang="da-DK" sz="2000" b="1">
                <a:solidFill>
                  <a:srgbClr val="F0EBE5"/>
                </a:solidFill>
              </a:rPr>
              <a:t>1</a:t>
            </a:r>
          </a:p>
        </p:txBody>
      </p:sp>
      <p:sp>
        <p:nvSpPr>
          <p:cNvPr id="10" name="Tekstfelt 9">
            <a:extLst>
              <a:ext uri="{FF2B5EF4-FFF2-40B4-BE49-F238E27FC236}">
                <a16:creationId xmlns:a16="http://schemas.microsoft.com/office/drawing/2014/main" id="{89587B2F-2709-F302-9EBF-B6D4D67E6B6D}"/>
              </a:ext>
            </a:extLst>
          </p:cNvPr>
          <p:cNvSpPr txBox="1"/>
          <p:nvPr/>
        </p:nvSpPr>
        <p:spPr>
          <a:xfrm>
            <a:off x="949582" y="3277388"/>
            <a:ext cx="332509" cy="400110"/>
          </a:xfrm>
          <a:prstGeom prst="rect">
            <a:avLst/>
          </a:prstGeom>
          <a:noFill/>
        </p:spPr>
        <p:txBody>
          <a:bodyPr wrap="square" rtlCol="0">
            <a:spAutoFit/>
          </a:bodyPr>
          <a:lstStyle/>
          <a:p>
            <a:pPr algn="ctr"/>
            <a:r>
              <a:rPr lang="da-DK" sz="2000" b="1">
                <a:solidFill>
                  <a:srgbClr val="F0EBE5"/>
                </a:solidFill>
              </a:rPr>
              <a:t>2</a:t>
            </a:r>
          </a:p>
        </p:txBody>
      </p:sp>
      <p:sp>
        <p:nvSpPr>
          <p:cNvPr id="11" name="Tekstfelt 10">
            <a:extLst>
              <a:ext uri="{FF2B5EF4-FFF2-40B4-BE49-F238E27FC236}">
                <a16:creationId xmlns:a16="http://schemas.microsoft.com/office/drawing/2014/main" id="{130E5162-7C5C-E826-58F3-7FD4405B8E27}"/>
              </a:ext>
            </a:extLst>
          </p:cNvPr>
          <p:cNvSpPr txBox="1"/>
          <p:nvPr/>
        </p:nvSpPr>
        <p:spPr>
          <a:xfrm>
            <a:off x="996314" y="4279564"/>
            <a:ext cx="332509" cy="400110"/>
          </a:xfrm>
          <a:prstGeom prst="rect">
            <a:avLst/>
          </a:prstGeom>
          <a:noFill/>
        </p:spPr>
        <p:txBody>
          <a:bodyPr wrap="square" rtlCol="0">
            <a:spAutoFit/>
          </a:bodyPr>
          <a:lstStyle/>
          <a:p>
            <a:pPr algn="ctr"/>
            <a:r>
              <a:rPr lang="da-DK" sz="2000" b="1">
                <a:solidFill>
                  <a:srgbClr val="F0EBE5"/>
                </a:solidFill>
              </a:rPr>
              <a:t>3</a:t>
            </a:r>
          </a:p>
        </p:txBody>
      </p:sp>
      <p:sp>
        <p:nvSpPr>
          <p:cNvPr id="14" name="Ellipse 13">
            <a:extLst>
              <a:ext uri="{FF2B5EF4-FFF2-40B4-BE49-F238E27FC236}">
                <a16:creationId xmlns:a16="http://schemas.microsoft.com/office/drawing/2014/main" id="{479C6EBE-8D3A-BA3B-7CDA-9224C581BE39}"/>
              </a:ext>
            </a:extLst>
          </p:cNvPr>
          <p:cNvSpPr/>
          <p:nvPr/>
        </p:nvSpPr>
        <p:spPr>
          <a:xfrm>
            <a:off x="996316" y="4848109"/>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30B05E32-21E0-F01B-6487-5740B483801D}"/>
              </a:ext>
            </a:extLst>
          </p:cNvPr>
          <p:cNvSpPr txBox="1"/>
          <p:nvPr/>
        </p:nvSpPr>
        <p:spPr>
          <a:xfrm>
            <a:off x="996314" y="4799666"/>
            <a:ext cx="332509" cy="400110"/>
          </a:xfrm>
          <a:prstGeom prst="rect">
            <a:avLst/>
          </a:prstGeom>
          <a:noFill/>
        </p:spPr>
        <p:txBody>
          <a:bodyPr wrap="square" rtlCol="0">
            <a:spAutoFit/>
          </a:bodyPr>
          <a:lstStyle/>
          <a:p>
            <a:pPr algn="ctr"/>
            <a:r>
              <a:rPr lang="da-DK" sz="2000" b="1">
                <a:solidFill>
                  <a:srgbClr val="F0EBE5"/>
                </a:solidFill>
              </a:rPr>
              <a:t>4</a:t>
            </a:r>
          </a:p>
        </p:txBody>
      </p:sp>
      <p:sp>
        <p:nvSpPr>
          <p:cNvPr id="16" name="Ellipse 15">
            <a:extLst>
              <a:ext uri="{FF2B5EF4-FFF2-40B4-BE49-F238E27FC236}">
                <a16:creationId xmlns:a16="http://schemas.microsoft.com/office/drawing/2014/main" id="{36BECC88-E3B5-D99A-7026-CB3F39187FC1}"/>
              </a:ext>
            </a:extLst>
          </p:cNvPr>
          <p:cNvSpPr/>
          <p:nvPr/>
        </p:nvSpPr>
        <p:spPr>
          <a:xfrm>
            <a:off x="996316" y="577951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D1A763BB-534A-DB88-241B-1DE8694F0A70}"/>
              </a:ext>
            </a:extLst>
          </p:cNvPr>
          <p:cNvSpPr txBox="1"/>
          <p:nvPr/>
        </p:nvSpPr>
        <p:spPr>
          <a:xfrm>
            <a:off x="996314" y="5731074"/>
            <a:ext cx="332509" cy="400110"/>
          </a:xfrm>
          <a:prstGeom prst="rect">
            <a:avLst/>
          </a:prstGeom>
          <a:noFill/>
        </p:spPr>
        <p:txBody>
          <a:bodyPr wrap="square" rtlCol="0">
            <a:spAutoFit/>
          </a:bodyPr>
          <a:lstStyle/>
          <a:p>
            <a:pPr algn="ctr"/>
            <a:r>
              <a:rPr lang="da-DK" sz="2000" b="1">
                <a:solidFill>
                  <a:srgbClr val="F0EBE5"/>
                </a:solidFill>
              </a:rPr>
              <a:t>5</a:t>
            </a:r>
          </a:p>
        </p:txBody>
      </p:sp>
      <p:pic>
        <p:nvPicPr>
          <p:cNvPr id="19" name="Billede 18" descr="Et billede, der indeholder tegning, skitse, kunst&#10;&#10;AI-genereret indhold kan være ukorrekt.">
            <a:extLst>
              <a:ext uri="{FF2B5EF4-FFF2-40B4-BE49-F238E27FC236}">
                <a16:creationId xmlns:a16="http://schemas.microsoft.com/office/drawing/2014/main" id="{242B319C-A496-6468-2B1F-A1CDB9A8B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5466" flipH="1">
            <a:off x="6726333" y="2459118"/>
            <a:ext cx="3890395" cy="3038699"/>
          </a:xfrm>
          <a:prstGeom prst="rect">
            <a:avLst/>
          </a:prstGeom>
        </p:spPr>
      </p:pic>
    </p:spTree>
    <p:extLst>
      <p:ext uri="{BB962C8B-B14F-4D97-AF65-F5344CB8AC3E}">
        <p14:creationId xmlns:p14="http://schemas.microsoft.com/office/powerpoint/2010/main" val="269282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CD1"/>
        </a:solidFill>
        <a:effectLst/>
      </p:bgPr>
    </p:bg>
    <p:spTree>
      <p:nvGrpSpPr>
        <p:cNvPr id="1" name="">
          <a:extLst>
            <a:ext uri="{FF2B5EF4-FFF2-40B4-BE49-F238E27FC236}">
              <a16:creationId xmlns:a16="http://schemas.microsoft.com/office/drawing/2014/main" id="{1E6A0877-E62E-E564-2C21-801D2F503EAE}"/>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D166995B-2D09-2A86-9142-D81FCF14DDB8}"/>
              </a:ext>
            </a:extLst>
          </p:cNvPr>
          <p:cNvSpPr/>
          <p:nvPr/>
        </p:nvSpPr>
        <p:spPr>
          <a:xfrm>
            <a:off x="5082988" y="0"/>
            <a:ext cx="7109012" cy="6858000"/>
          </a:xfrm>
          <a:prstGeom prst="rect">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tekst 1">
            <a:extLst>
              <a:ext uri="{FF2B5EF4-FFF2-40B4-BE49-F238E27FC236}">
                <a16:creationId xmlns:a16="http://schemas.microsoft.com/office/drawing/2014/main" id="{A19E5A44-7C6D-1F5F-A990-8992FCF6C947}"/>
              </a:ext>
            </a:extLst>
          </p:cNvPr>
          <p:cNvSpPr txBox="1">
            <a:spLocks/>
          </p:cNvSpPr>
          <p:nvPr/>
        </p:nvSpPr>
        <p:spPr>
          <a:xfrm>
            <a:off x="1085174" y="2608338"/>
            <a:ext cx="4425206"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4400">
                <a:solidFill>
                  <a:srgbClr val="405F6A"/>
                </a:solidFill>
                <a:latin typeface="Cla"/>
              </a:rPr>
              <a:t>En tur rundt i </a:t>
            </a:r>
            <a:br>
              <a:rPr lang="da-DK" sz="4400">
                <a:solidFill>
                  <a:srgbClr val="405F6A"/>
                </a:solidFill>
                <a:latin typeface="Cla"/>
              </a:rPr>
            </a:br>
            <a:r>
              <a:rPr lang="da-DK" sz="4400">
                <a:solidFill>
                  <a:srgbClr val="405F6A"/>
                </a:solidFill>
                <a:latin typeface="Cla"/>
              </a:rPr>
              <a:t>UDL-cirklen</a:t>
            </a:r>
          </a:p>
        </p:txBody>
      </p:sp>
      <p:pic>
        <p:nvPicPr>
          <p:cNvPr id="5" name="Grafik 4">
            <a:extLst>
              <a:ext uri="{FF2B5EF4-FFF2-40B4-BE49-F238E27FC236}">
                <a16:creationId xmlns:a16="http://schemas.microsoft.com/office/drawing/2014/main" id="{021F7346-413D-7D38-1266-FB245A7A0C3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09872" y="577878"/>
            <a:ext cx="5598357" cy="5702244"/>
          </a:xfrm>
          <a:prstGeom prst="rect">
            <a:avLst/>
          </a:prstGeom>
        </p:spPr>
      </p:pic>
    </p:spTree>
    <p:extLst>
      <p:ext uri="{BB962C8B-B14F-4D97-AF65-F5344CB8AC3E}">
        <p14:creationId xmlns:p14="http://schemas.microsoft.com/office/powerpoint/2010/main" val="1392887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E471-6854-FE98-790C-230342978560}"/>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009837F5-5C58-EC68-8EE4-6171F478573A}"/>
              </a:ext>
            </a:extLst>
          </p:cNvPr>
          <p:cNvSpPr/>
          <p:nvPr/>
        </p:nvSpPr>
        <p:spPr>
          <a:xfrm>
            <a:off x="6543804" y="0"/>
            <a:ext cx="5648195" cy="6858000"/>
          </a:xfrm>
          <a:prstGeom prst="rect">
            <a:avLst/>
          </a:prstGeom>
          <a:solidFill>
            <a:srgbClr val="CB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F731945E-905C-4225-11DD-09F73AE695CF}"/>
              </a:ext>
            </a:extLst>
          </p:cNvPr>
          <p:cNvSpPr txBox="1"/>
          <p:nvPr/>
        </p:nvSpPr>
        <p:spPr>
          <a:xfrm>
            <a:off x="996314" y="2394955"/>
            <a:ext cx="4887583" cy="3631763"/>
          </a:xfrm>
          <a:prstGeom prst="rect">
            <a:avLst/>
          </a:prstGeom>
          <a:noFill/>
        </p:spPr>
        <p:txBody>
          <a:bodyPr wrap="square" lIns="91440" tIns="45720" rIns="91440" bIns="45720" rtlCol="0" anchor="t">
            <a:spAutoFit/>
          </a:bodyPr>
          <a:lstStyle/>
          <a:p>
            <a:r>
              <a:rPr lang="da-DK" b="1">
                <a:solidFill>
                  <a:srgbClr val="375D6A"/>
                </a:solidFill>
                <a:ea typeface="Calibri"/>
                <a:cs typeface="Calibri"/>
              </a:rPr>
              <a:t>Valgmulighed: </a:t>
            </a:r>
            <a:br>
              <a:rPr lang="da-DK" b="1">
                <a:solidFill>
                  <a:srgbClr val="375D6A"/>
                </a:solidFill>
                <a:ea typeface="Calibri"/>
                <a:cs typeface="Calibri"/>
              </a:rPr>
            </a:br>
            <a:endParaRPr lang="da-DK" b="1">
              <a:solidFill>
                <a:srgbClr val="375D6A"/>
              </a:solidFill>
              <a:ea typeface="Calibri"/>
              <a:cs typeface="Calibri"/>
            </a:endParaRPr>
          </a:p>
          <a:p>
            <a:pPr marL="285750" indent="-285750">
              <a:buFont typeface="Arial" panose="020B0604020202020204" pitchFamily="34" charset="0"/>
              <a:buChar char="•"/>
            </a:pPr>
            <a:r>
              <a:rPr lang="da-DK">
                <a:solidFill>
                  <a:srgbClr val="375D6A"/>
                </a:solidFill>
                <a:ea typeface="Calibri"/>
                <a:cs typeface="Calibri"/>
              </a:rPr>
              <a:t>At arbejde ud fra en</a:t>
            </a:r>
            <a:r>
              <a:rPr lang="da-DK">
                <a:solidFill>
                  <a:srgbClr val="375D6A"/>
                </a:solidFill>
              </a:rPr>
              <a:t> gruppe af elever, </a:t>
            </a:r>
            <a:br>
              <a:rPr lang="da-DK">
                <a:solidFill>
                  <a:srgbClr val="375D6A"/>
                </a:solidFill>
              </a:rPr>
            </a:br>
            <a:r>
              <a:rPr lang="da-DK">
                <a:solidFill>
                  <a:srgbClr val="375D6A"/>
                </a:solidFill>
              </a:rPr>
              <a:t>du/I </a:t>
            </a:r>
            <a:r>
              <a:rPr lang="da-DK" b="1">
                <a:solidFill>
                  <a:srgbClr val="375D6A"/>
                </a:solidFill>
              </a:rPr>
              <a:t>selv</a:t>
            </a:r>
            <a:r>
              <a:rPr lang="da-DK">
                <a:solidFill>
                  <a:srgbClr val="375D6A"/>
                </a:solidFill>
              </a:rPr>
              <a:t> har</a:t>
            </a:r>
          </a:p>
          <a:p>
            <a:pPr marL="285750" indent="-285750">
              <a:buFont typeface="Arial" panose="020B0604020202020204" pitchFamily="34" charset="0"/>
              <a:buChar char="•"/>
            </a:pPr>
            <a:r>
              <a:rPr lang="da-DK">
                <a:solidFill>
                  <a:srgbClr val="375D6A"/>
                </a:solidFill>
              </a:rPr>
              <a:t>At arbejde ud fra en </a:t>
            </a:r>
            <a:r>
              <a:rPr lang="da-DK" b="1">
                <a:solidFill>
                  <a:srgbClr val="375D6A"/>
                </a:solidFill>
              </a:rPr>
              <a:t>case</a:t>
            </a:r>
            <a:br>
              <a:rPr lang="da-DK" b="1">
                <a:solidFill>
                  <a:srgbClr val="375D6A"/>
                </a:solidFill>
              </a:rPr>
            </a:br>
            <a:r>
              <a:rPr lang="da-DK">
                <a:solidFill>
                  <a:srgbClr val="375D6A"/>
                </a:solidFill>
              </a:rPr>
              <a:t>(næste slide)</a:t>
            </a:r>
            <a:r>
              <a:rPr lang="da-DK">
                <a:solidFill>
                  <a:srgbClr val="375D6A"/>
                </a:solidFill>
                <a:ea typeface="Calibri"/>
                <a:cs typeface="Calibri"/>
              </a:rPr>
              <a:t> </a:t>
            </a:r>
          </a:p>
          <a:p>
            <a:pPr marL="285750" indent="-285750">
              <a:buFont typeface="Arial" panose="020B0604020202020204" pitchFamily="34" charset="0"/>
              <a:buChar char="•"/>
            </a:pPr>
            <a:endParaRPr lang="da-DK">
              <a:solidFill>
                <a:srgbClr val="375D6A"/>
              </a:solidFill>
              <a:ea typeface="Calibri"/>
              <a:cs typeface="Calibri"/>
            </a:endParaRPr>
          </a:p>
          <a:p>
            <a:pPr marL="285750" indent="-285750">
              <a:buFont typeface="Arial" panose="020B0604020202020204" pitchFamily="34" charset="0"/>
              <a:buChar char="•"/>
            </a:pPr>
            <a:endParaRPr lang="da-DK">
              <a:solidFill>
                <a:srgbClr val="375D6A"/>
              </a:solidFill>
              <a:ea typeface="Calibri"/>
              <a:cs typeface="Calibri"/>
            </a:endParaRPr>
          </a:p>
          <a:p>
            <a:endParaRPr lang="da-DK" b="1">
              <a:solidFill>
                <a:srgbClr val="375D6A"/>
              </a:solidFill>
              <a:ea typeface="Calibri"/>
              <a:cs typeface="Calibri"/>
            </a:endParaRPr>
          </a:p>
          <a:p>
            <a:endParaRPr lang="da-DK" b="1">
              <a:solidFill>
                <a:srgbClr val="375D6A"/>
              </a:solidFill>
              <a:ea typeface="Calibri"/>
              <a:cs typeface="Calibri"/>
            </a:endParaRPr>
          </a:p>
          <a:p>
            <a:endParaRPr lang="da-DK" sz="1400">
              <a:ea typeface="Calibri"/>
              <a:cs typeface="Calibri"/>
            </a:endParaRPr>
          </a:p>
          <a:p>
            <a:endParaRPr lang="da-DK">
              <a:ea typeface="Calibri"/>
              <a:cs typeface="Calibri"/>
            </a:endParaRPr>
          </a:p>
          <a:p>
            <a:endParaRPr lang="da-DK">
              <a:ea typeface="Calibri"/>
              <a:cs typeface="Calibri"/>
            </a:endParaRPr>
          </a:p>
        </p:txBody>
      </p:sp>
      <p:sp>
        <p:nvSpPr>
          <p:cNvPr id="4" name="Pladsholder til tekst 1">
            <a:extLst>
              <a:ext uri="{FF2B5EF4-FFF2-40B4-BE49-F238E27FC236}">
                <a16:creationId xmlns:a16="http://schemas.microsoft.com/office/drawing/2014/main" id="{35678882-A9F8-383B-DE0C-34384A065DBC}"/>
              </a:ext>
            </a:extLst>
          </p:cNvPr>
          <p:cNvSpPr txBox="1">
            <a:spLocks/>
          </p:cNvSpPr>
          <p:nvPr/>
        </p:nvSpPr>
        <p:spPr>
          <a:xfrm>
            <a:off x="996314" y="720000"/>
            <a:ext cx="8640000"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latin typeface="+mn-lt"/>
              </a:rPr>
              <a:t>Forberedelse af undervisning </a:t>
            </a:r>
          </a:p>
        </p:txBody>
      </p:sp>
      <p:pic>
        <p:nvPicPr>
          <p:cNvPr id="6" name="Grafik 5">
            <a:extLst>
              <a:ext uri="{FF2B5EF4-FFF2-40B4-BE49-F238E27FC236}">
                <a16:creationId xmlns:a16="http://schemas.microsoft.com/office/drawing/2014/main" id="{559BBE3F-E9D3-3B4A-CDB0-B72104A7EF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32887" y="1188939"/>
            <a:ext cx="4398500" cy="4480122"/>
          </a:xfrm>
          <a:prstGeom prst="rect">
            <a:avLst/>
          </a:prstGeom>
        </p:spPr>
      </p:pic>
    </p:spTree>
    <p:extLst>
      <p:ext uri="{BB962C8B-B14F-4D97-AF65-F5344CB8AC3E}">
        <p14:creationId xmlns:p14="http://schemas.microsoft.com/office/powerpoint/2010/main" val="4048337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0262B-4302-62D8-01D3-84FEA82DC46C}"/>
            </a:ext>
          </a:extLst>
        </p:cNvPr>
        <p:cNvGrpSpPr/>
        <p:nvPr/>
      </p:nvGrpSpPr>
      <p:grpSpPr>
        <a:xfrm>
          <a:off x="0" y="0"/>
          <a:ext cx="0" cy="0"/>
          <a:chOff x="0" y="0"/>
          <a:chExt cx="0" cy="0"/>
        </a:xfrm>
      </p:grpSpPr>
      <p:pic>
        <p:nvPicPr>
          <p:cNvPr id="12" name="Billede 11">
            <a:extLst>
              <a:ext uri="{FF2B5EF4-FFF2-40B4-BE49-F238E27FC236}">
                <a16:creationId xmlns:a16="http://schemas.microsoft.com/office/drawing/2014/main" id="{34C59F65-4394-ADC3-960C-E4DA19FDA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339" y="1628159"/>
            <a:ext cx="4244369" cy="4376535"/>
          </a:xfrm>
          <a:prstGeom prst="rect">
            <a:avLst/>
          </a:prstGeom>
        </p:spPr>
      </p:pic>
      <p:sp>
        <p:nvSpPr>
          <p:cNvPr id="11" name="Rektangel 10">
            <a:extLst>
              <a:ext uri="{FF2B5EF4-FFF2-40B4-BE49-F238E27FC236}">
                <a16:creationId xmlns:a16="http://schemas.microsoft.com/office/drawing/2014/main" id="{C8BA0381-5715-2CEA-036C-81B98B8A0E8E}"/>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tekst 1">
            <a:extLst>
              <a:ext uri="{FF2B5EF4-FFF2-40B4-BE49-F238E27FC236}">
                <a16:creationId xmlns:a16="http://schemas.microsoft.com/office/drawing/2014/main" id="{1B22F3F4-5354-36E5-33A5-CF7B3EE71C92}"/>
              </a:ext>
            </a:extLst>
          </p:cNvPr>
          <p:cNvSpPr txBox="1">
            <a:spLocks/>
          </p:cNvSpPr>
          <p:nvPr/>
        </p:nvSpPr>
        <p:spPr>
          <a:xfrm>
            <a:off x="996314" y="720000"/>
            <a:ext cx="8640000"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latin typeface="+mn-lt"/>
              </a:rPr>
              <a:t>Case</a:t>
            </a:r>
          </a:p>
        </p:txBody>
      </p:sp>
      <p:sp>
        <p:nvSpPr>
          <p:cNvPr id="8" name="Tekstfelt 7">
            <a:extLst>
              <a:ext uri="{FF2B5EF4-FFF2-40B4-BE49-F238E27FC236}">
                <a16:creationId xmlns:a16="http://schemas.microsoft.com/office/drawing/2014/main" id="{A261B319-29F1-EA20-14EE-D9127558E8CC}"/>
              </a:ext>
            </a:extLst>
          </p:cNvPr>
          <p:cNvSpPr txBox="1"/>
          <p:nvPr/>
        </p:nvSpPr>
        <p:spPr>
          <a:xfrm>
            <a:off x="875292" y="2321571"/>
            <a:ext cx="6655062" cy="3816429"/>
          </a:xfrm>
          <a:prstGeom prst="rect">
            <a:avLst/>
          </a:prstGeom>
          <a:noFill/>
        </p:spPr>
        <p:txBody>
          <a:bodyPr wrap="square" rtlCol="0">
            <a:spAutoFit/>
          </a:bodyPr>
          <a:lstStyle/>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Eleverne i en klasse ligger meget fagligt spredt: Enkelte elever er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dygtige, flere er fagligt svage, og der er en lille ”mellemgruppe”.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endParaRPr lang="da-DK" sz="1600">
              <a:solidFill>
                <a:srgbClr val="405F6A"/>
              </a:solidFill>
              <a:latin typeface="Calibri" panose="020F0502020204030204" pitchFamily="34" charset="0"/>
              <a:ea typeface="Calibri" panose="020F0502020204030204" pitchFamily="34" charset="0"/>
              <a:cs typeface="Calibri" panose="020F0502020204030204" pitchFamily="34" charset="0"/>
            </a:endParaRPr>
          </a:p>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Der er mange grupperinger i klassen. Eleverne opleves generelt passive i undervisningen, men det kan variere fra fag til fag.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Enkelte elever har givet udtryk for, at de keder sig i timerne. </a:t>
            </a:r>
          </a:p>
          <a:p>
            <a:endParaRPr lang="da-DK" sz="1600">
              <a:solidFill>
                <a:srgbClr val="405F6A"/>
              </a:solidFill>
              <a:latin typeface="Calibri" panose="020F0502020204030204" pitchFamily="34" charset="0"/>
              <a:ea typeface="Calibri" panose="020F0502020204030204" pitchFamily="34" charset="0"/>
              <a:cs typeface="Calibri" panose="020F0502020204030204" pitchFamily="34" charset="0"/>
            </a:endParaRPr>
          </a:p>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Der er flere elever med specialpædagogiske behov. En elev har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særligt svært ved stillesiddende aktiviteter. En anden elev har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sproglige udfordringer og svært ved at huske flere beskeder på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en gang. To elever er ordblinde og en har autisme.</a:t>
            </a:r>
          </a:p>
          <a:p>
            <a:endParaRPr lang="da-DK" sz="1600">
              <a:solidFill>
                <a:srgbClr val="405F6A"/>
              </a:solidFill>
              <a:latin typeface="Calibri" panose="020F0502020204030204" pitchFamily="34" charset="0"/>
              <a:ea typeface="Calibri" panose="020F0502020204030204" pitchFamily="34" charset="0"/>
              <a:cs typeface="Calibri" panose="020F0502020204030204" pitchFamily="34" charset="0"/>
            </a:endParaRPr>
          </a:p>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Du skal nu forberede en konkret undervisningssituation ved hjælp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af  UDL-cirklen</a:t>
            </a:r>
          </a:p>
          <a:p>
            <a:endParaRPr lang="da-DK"/>
          </a:p>
        </p:txBody>
      </p:sp>
      <p:pic>
        <p:nvPicPr>
          <p:cNvPr id="10" name="Billede 9" descr="Et billede, der indeholder tegning, skitse, illustration/afbildning, kunst&#10;&#10;AI-genereret indhold kan være ukorrekt.">
            <a:extLst>
              <a:ext uri="{FF2B5EF4-FFF2-40B4-BE49-F238E27FC236}">
                <a16:creationId xmlns:a16="http://schemas.microsoft.com/office/drawing/2014/main" id="{81D319E2-35E3-1B91-41AE-B0B7F666C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849" y="1418654"/>
            <a:ext cx="4019796" cy="4795546"/>
          </a:xfrm>
          <a:prstGeom prst="rect">
            <a:avLst/>
          </a:prstGeom>
        </p:spPr>
      </p:pic>
    </p:spTree>
    <p:extLst>
      <p:ext uri="{BB962C8B-B14F-4D97-AF65-F5344CB8AC3E}">
        <p14:creationId xmlns:p14="http://schemas.microsoft.com/office/powerpoint/2010/main" val="3595368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AB199-C541-6B6D-4A3F-A6AF2AA15438}"/>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00E60744-E916-82F8-06E8-C5AE49E49891}"/>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F5C01CB0-0E14-4127-E7C8-534EF600854A}"/>
              </a:ext>
            </a:extLst>
          </p:cNvPr>
          <p:cNvSpPr>
            <a:spLocks noGrp="1"/>
          </p:cNvSpPr>
          <p:nvPr>
            <p:ph type="body" sz="quarter" idx="15"/>
          </p:nvPr>
        </p:nvSpPr>
        <p:spPr>
          <a:xfrm>
            <a:off x="996314" y="720000"/>
            <a:ext cx="8640000" cy="1080000"/>
          </a:xfrm>
        </p:spPr>
        <p:txBody>
          <a:bodyPr>
            <a:normAutofit/>
          </a:bodyPr>
          <a:lstStyle/>
          <a:p>
            <a:r>
              <a:rPr lang="da-DK" sz="3200">
                <a:latin typeface="+mn-lt"/>
              </a:rPr>
              <a:t>Elevperspektiver, mål og læringsbarrierer </a:t>
            </a:r>
          </a:p>
        </p:txBody>
      </p:sp>
      <p:sp>
        <p:nvSpPr>
          <p:cNvPr id="3" name="Pladsholder til tekst 2">
            <a:extLst>
              <a:ext uri="{FF2B5EF4-FFF2-40B4-BE49-F238E27FC236}">
                <a16:creationId xmlns:a16="http://schemas.microsoft.com/office/drawing/2014/main" id="{E6FD7DA5-C474-47BC-05CB-E2DB74FD2868}"/>
              </a:ext>
            </a:extLst>
          </p:cNvPr>
          <p:cNvSpPr>
            <a:spLocks noGrp="1"/>
          </p:cNvSpPr>
          <p:nvPr>
            <p:ph type="body" sz="quarter" idx="13"/>
          </p:nvPr>
        </p:nvSpPr>
        <p:spPr>
          <a:xfrm>
            <a:off x="1082811" y="2520000"/>
            <a:ext cx="4576584" cy="4320000"/>
          </a:xfrm>
        </p:spPr>
        <p:txBody>
          <a:bodyPr>
            <a:normAutofit/>
          </a:bodyPr>
          <a:lstStyle/>
          <a:p>
            <a:r>
              <a:rPr lang="da-DK" b="1" dirty="0"/>
              <a:t>OPGAVE:</a:t>
            </a:r>
          </a:p>
          <a:p>
            <a:r>
              <a:rPr lang="da-DK" b="1" dirty="0"/>
              <a:t>Design undervisning  med udgangspunkt i UDL-cirklen</a:t>
            </a:r>
          </a:p>
          <a:p>
            <a:endParaRPr lang="da-DK" dirty="0"/>
          </a:p>
          <a:p>
            <a:r>
              <a:rPr lang="da-DK" dirty="0"/>
              <a:t>Brug skabelonen ”Planlægning” til at få overblik over:</a:t>
            </a:r>
          </a:p>
          <a:p>
            <a:pPr marL="285750" indent="-285750">
              <a:buFont typeface="Arial" panose="020B0604020202020204" pitchFamily="34" charset="0"/>
              <a:buChar char="•"/>
            </a:pPr>
            <a:r>
              <a:rPr lang="da-DK" dirty="0"/>
              <a:t>Elevperspektiver og læringsforudsætninger</a:t>
            </a:r>
          </a:p>
          <a:p>
            <a:pPr marL="285750" indent="-285750">
              <a:buFont typeface="Arial" panose="020B0604020202020204" pitchFamily="34" charset="0"/>
              <a:buChar char="•"/>
            </a:pPr>
            <a:r>
              <a:rPr lang="da-DK" dirty="0"/>
              <a:t>Mål</a:t>
            </a:r>
          </a:p>
          <a:p>
            <a:pPr marL="285750" indent="-285750">
              <a:buFont typeface="Arial" panose="020B0604020202020204" pitchFamily="34" charset="0"/>
              <a:buChar char="•"/>
            </a:pPr>
            <a:r>
              <a:rPr lang="da-DK" dirty="0"/>
              <a:t>Læringsbarrierer</a:t>
            </a:r>
          </a:p>
          <a:p>
            <a:pPr marL="285750" indent="-285750">
              <a:buFont typeface="Arial" panose="020B0604020202020204" pitchFamily="34" charset="0"/>
              <a:buChar char="•"/>
            </a:pPr>
            <a:r>
              <a:rPr lang="da-DK" dirty="0"/>
              <a:t>Støtte og stilladsering til alle</a:t>
            </a:r>
          </a:p>
          <a:p>
            <a:endParaRPr lang="da-DK" dirty="0"/>
          </a:p>
          <a:p>
            <a:endParaRPr lang="da-DK" dirty="0"/>
          </a:p>
        </p:txBody>
      </p:sp>
      <p:pic>
        <p:nvPicPr>
          <p:cNvPr id="5" name="Billede 4">
            <a:extLst>
              <a:ext uri="{FF2B5EF4-FFF2-40B4-BE49-F238E27FC236}">
                <a16:creationId xmlns:a16="http://schemas.microsoft.com/office/drawing/2014/main" id="{CF09D344-92FE-D7FC-09D7-C90C18EB5D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170874"/>
            <a:ext cx="5099686" cy="3618021"/>
          </a:xfrm>
          <a:prstGeom prst="rect">
            <a:avLst/>
          </a:prstGeom>
          <a:noFill/>
        </p:spPr>
      </p:pic>
      <p:sp>
        <p:nvSpPr>
          <p:cNvPr id="8" name="Tekstfelt 7">
            <a:extLst>
              <a:ext uri="{FF2B5EF4-FFF2-40B4-BE49-F238E27FC236}">
                <a16:creationId xmlns:a16="http://schemas.microsoft.com/office/drawing/2014/main" id="{06B6D5D8-C1B2-CB13-8A10-85D12B287400}"/>
              </a:ext>
            </a:extLst>
          </p:cNvPr>
          <p:cNvSpPr txBox="1"/>
          <p:nvPr/>
        </p:nvSpPr>
        <p:spPr>
          <a:xfrm>
            <a:off x="6096000" y="5940634"/>
            <a:ext cx="6790764" cy="615553"/>
          </a:xfrm>
          <a:prstGeom prst="rect">
            <a:avLst/>
          </a:prstGeom>
          <a:noFill/>
        </p:spPr>
        <p:txBody>
          <a:bodyPr wrap="square">
            <a:spAutoFit/>
          </a:bodyPr>
          <a:lstStyle/>
          <a:p>
            <a:r>
              <a:rPr lang="da-DK" sz="1600" dirty="0">
                <a:solidFill>
                  <a:schemeClr val="tx2"/>
                </a:solidFill>
              </a:rPr>
              <a:t>Find skabelonen her: </a:t>
            </a:r>
          </a:p>
          <a:p>
            <a:r>
              <a:rPr lang="da-DK" dirty="0">
                <a:hlinkClick r:id="rId4"/>
              </a:rPr>
              <a:t>Universal Design for Learning (UDL) planlægningsskema.docx</a:t>
            </a:r>
            <a:endParaRPr lang="da-DK" b="1" dirty="0">
              <a:solidFill>
                <a:srgbClr val="00B0F0"/>
              </a:solidFill>
            </a:endParaRPr>
          </a:p>
        </p:txBody>
      </p:sp>
    </p:spTree>
    <p:extLst>
      <p:ext uri="{BB962C8B-B14F-4D97-AF65-F5344CB8AC3E}">
        <p14:creationId xmlns:p14="http://schemas.microsoft.com/office/powerpoint/2010/main" val="23535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16DF4-032B-4F93-482F-D4230E41A8A2}"/>
            </a:ext>
          </a:extLst>
        </p:cNvPr>
        <p:cNvGrpSpPr/>
        <p:nvPr/>
      </p:nvGrpSpPr>
      <p:grpSpPr>
        <a:xfrm>
          <a:off x="0" y="0"/>
          <a:ext cx="0" cy="0"/>
          <a:chOff x="0" y="0"/>
          <a:chExt cx="0" cy="0"/>
        </a:xfrm>
      </p:grpSpPr>
      <p:sp>
        <p:nvSpPr>
          <p:cNvPr id="23" name="Rektangel: enkelt hjørne afrundet 22">
            <a:extLst>
              <a:ext uri="{FF2B5EF4-FFF2-40B4-BE49-F238E27FC236}">
                <a16:creationId xmlns:a16="http://schemas.microsoft.com/office/drawing/2014/main" id="{23186884-1E07-EFD3-EEB1-F9FC1B5D50F5}"/>
              </a:ext>
            </a:extLst>
          </p:cNvPr>
          <p:cNvSpPr/>
          <p:nvPr/>
        </p:nvSpPr>
        <p:spPr>
          <a:xfrm>
            <a:off x="7345652" y="4699596"/>
            <a:ext cx="3048775" cy="1015663"/>
          </a:xfrm>
          <a:prstGeom prst="round1Rect">
            <a:avLst/>
          </a:prstGeom>
          <a:solidFill>
            <a:schemeClr val="accent1">
              <a:alpha val="0"/>
            </a:schemeClr>
          </a:solidFill>
          <a:ln w="38100">
            <a:solidFill>
              <a:srgbClr val="375D6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extLst>
              <a:ext uri="{FF2B5EF4-FFF2-40B4-BE49-F238E27FC236}">
                <a16:creationId xmlns:a16="http://schemas.microsoft.com/office/drawing/2014/main" id="{71BF3DBE-11B0-1221-A2DB-84A80B1721F7}"/>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439C8FEE-0E72-F372-184C-5431131FEE9B}"/>
              </a:ext>
            </a:extLst>
          </p:cNvPr>
          <p:cNvSpPr>
            <a:spLocks noGrp="1"/>
          </p:cNvSpPr>
          <p:nvPr>
            <p:ph type="body" sz="quarter" idx="15"/>
          </p:nvPr>
        </p:nvSpPr>
        <p:spPr>
          <a:xfrm>
            <a:off x="996314" y="720000"/>
            <a:ext cx="8640000" cy="752323"/>
          </a:xfrm>
        </p:spPr>
        <p:txBody>
          <a:bodyPr/>
          <a:lstStyle/>
          <a:p>
            <a:r>
              <a:rPr lang="da-DK" sz="3200">
                <a:latin typeface="+mn-lt"/>
              </a:rPr>
              <a:t>Formidling og refleksion</a:t>
            </a:r>
          </a:p>
        </p:txBody>
      </p:sp>
      <p:sp>
        <p:nvSpPr>
          <p:cNvPr id="3" name="Pladsholder til tekst 2">
            <a:extLst>
              <a:ext uri="{FF2B5EF4-FFF2-40B4-BE49-F238E27FC236}">
                <a16:creationId xmlns:a16="http://schemas.microsoft.com/office/drawing/2014/main" id="{CC3BFBED-16D3-8581-0AD5-88B8BDA81E1A}"/>
              </a:ext>
            </a:extLst>
          </p:cNvPr>
          <p:cNvSpPr>
            <a:spLocks noGrp="1"/>
          </p:cNvSpPr>
          <p:nvPr>
            <p:ph type="body" sz="quarter" idx="13"/>
          </p:nvPr>
        </p:nvSpPr>
        <p:spPr>
          <a:xfrm>
            <a:off x="1616283" y="2141443"/>
            <a:ext cx="4347470" cy="4320000"/>
          </a:xfrm>
        </p:spPr>
        <p:txBody>
          <a:bodyPr/>
          <a:lstStyle/>
          <a:p>
            <a:r>
              <a:rPr lang="da-DK" b="1"/>
              <a:t>OPGAVE:</a:t>
            </a:r>
          </a:p>
          <a:p>
            <a:r>
              <a:rPr lang="da-DK" b="1"/>
              <a:t>Mød en læringsbarriere med nye øjne</a:t>
            </a:r>
          </a:p>
          <a:p>
            <a:endParaRPr lang="da-DK"/>
          </a:p>
          <a:p>
            <a:r>
              <a:rPr lang="da-DK"/>
              <a:t>Hvert team går sammen med et andet team</a:t>
            </a:r>
            <a:endParaRPr lang="da-DK">
              <a:solidFill>
                <a:srgbClr val="FF0000"/>
              </a:solidFill>
            </a:endParaRPr>
          </a:p>
          <a:p>
            <a:r>
              <a:rPr lang="da-DK"/>
              <a:t>Et team fortæller om deres foreløbige overvejelser:</a:t>
            </a:r>
          </a:p>
          <a:p>
            <a:r>
              <a:rPr lang="da-DK"/>
              <a:t>Præsentation af mål</a:t>
            </a:r>
          </a:p>
          <a:p>
            <a:r>
              <a:rPr lang="da-DK"/>
              <a:t>Præsentation af (et par) mulige læringsbarrierer</a:t>
            </a:r>
          </a:p>
          <a:p>
            <a:endParaRPr lang="da-DK"/>
          </a:p>
          <a:p>
            <a:r>
              <a:rPr lang="da-DK"/>
              <a:t>Det andet team kommer med bud på, hvordan læringsbarriererne kan nedbrydes gennem designet  </a:t>
            </a:r>
          </a:p>
          <a:p>
            <a:r>
              <a:rPr lang="da-DK"/>
              <a:t>Byt roller så det andet team fortæller og det første team kommer med bud</a:t>
            </a:r>
          </a:p>
          <a:p>
            <a:endParaRPr lang="da-DK"/>
          </a:p>
        </p:txBody>
      </p:sp>
      <p:sp>
        <p:nvSpPr>
          <p:cNvPr id="7" name="Ellipse 6">
            <a:extLst>
              <a:ext uri="{FF2B5EF4-FFF2-40B4-BE49-F238E27FC236}">
                <a16:creationId xmlns:a16="http://schemas.microsoft.com/office/drawing/2014/main" id="{ED09BF69-2113-0B78-1FC0-E4E90F8E7075}"/>
              </a:ext>
            </a:extLst>
          </p:cNvPr>
          <p:cNvSpPr/>
          <p:nvPr/>
        </p:nvSpPr>
        <p:spPr>
          <a:xfrm>
            <a:off x="996316" y="4874919"/>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68A130F2-7CAF-66FD-75D8-EDC567201BD6}"/>
              </a:ext>
            </a:extLst>
          </p:cNvPr>
          <p:cNvSpPr/>
          <p:nvPr/>
        </p:nvSpPr>
        <p:spPr>
          <a:xfrm>
            <a:off x="996315" y="3457423"/>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E79E5A82-7D93-BC01-7825-A41586A8165A}"/>
              </a:ext>
            </a:extLst>
          </p:cNvPr>
          <p:cNvSpPr/>
          <p:nvPr/>
        </p:nvSpPr>
        <p:spPr>
          <a:xfrm>
            <a:off x="996314" y="3072482"/>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C23BAE2B-C6A1-04A9-7D10-67C9571EBF87}"/>
              </a:ext>
            </a:extLst>
          </p:cNvPr>
          <p:cNvSpPr txBox="1"/>
          <p:nvPr/>
        </p:nvSpPr>
        <p:spPr>
          <a:xfrm>
            <a:off x="996314" y="3019244"/>
            <a:ext cx="332509" cy="400110"/>
          </a:xfrm>
          <a:prstGeom prst="rect">
            <a:avLst/>
          </a:prstGeom>
          <a:noFill/>
        </p:spPr>
        <p:txBody>
          <a:bodyPr wrap="square" rtlCol="0">
            <a:spAutoFit/>
          </a:bodyPr>
          <a:lstStyle/>
          <a:p>
            <a:pPr algn="ctr"/>
            <a:r>
              <a:rPr lang="da-DK" sz="2000" b="1">
                <a:solidFill>
                  <a:srgbClr val="F0EBE5"/>
                </a:solidFill>
              </a:rPr>
              <a:t>1</a:t>
            </a:r>
          </a:p>
        </p:txBody>
      </p:sp>
      <p:sp>
        <p:nvSpPr>
          <p:cNvPr id="11" name="Tekstfelt 10">
            <a:extLst>
              <a:ext uri="{FF2B5EF4-FFF2-40B4-BE49-F238E27FC236}">
                <a16:creationId xmlns:a16="http://schemas.microsoft.com/office/drawing/2014/main" id="{1CEEBCFB-CE78-98AC-60A9-26CA5A7F89F9}"/>
              </a:ext>
            </a:extLst>
          </p:cNvPr>
          <p:cNvSpPr txBox="1"/>
          <p:nvPr/>
        </p:nvSpPr>
        <p:spPr>
          <a:xfrm>
            <a:off x="996314" y="3399401"/>
            <a:ext cx="332509" cy="400110"/>
          </a:xfrm>
          <a:prstGeom prst="rect">
            <a:avLst/>
          </a:prstGeom>
          <a:noFill/>
        </p:spPr>
        <p:txBody>
          <a:bodyPr wrap="square" rtlCol="0">
            <a:spAutoFit/>
          </a:bodyPr>
          <a:lstStyle/>
          <a:p>
            <a:pPr algn="ctr"/>
            <a:r>
              <a:rPr lang="da-DK" sz="2000" b="1">
                <a:solidFill>
                  <a:srgbClr val="F0EBE5"/>
                </a:solidFill>
              </a:rPr>
              <a:t>2</a:t>
            </a:r>
          </a:p>
        </p:txBody>
      </p:sp>
      <p:sp>
        <p:nvSpPr>
          <p:cNvPr id="12" name="Tekstfelt 11">
            <a:extLst>
              <a:ext uri="{FF2B5EF4-FFF2-40B4-BE49-F238E27FC236}">
                <a16:creationId xmlns:a16="http://schemas.microsoft.com/office/drawing/2014/main" id="{5A2D96E1-ADD8-84C9-50DB-AB8E5AEA9DBA}"/>
              </a:ext>
            </a:extLst>
          </p:cNvPr>
          <p:cNvSpPr txBox="1"/>
          <p:nvPr/>
        </p:nvSpPr>
        <p:spPr>
          <a:xfrm>
            <a:off x="996314" y="4826476"/>
            <a:ext cx="332509" cy="400110"/>
          </a:xfrm>
          <a:prstGeom prst="rect">
            <a:avLst/>
          </a:prstGeom>
          <a:noFill/>
        </p:spPr>
        <p:txBody>
          <a:bodyPr wrap="square" rtlCol="0">
            <a:spAutoFit/>
          </a:bodyPr>
          <a:lstStyle/>
          <a:p>
            <a:pPr algn="ctr"/>
            <a:r>
              <a:rPr lang="da-DK" sz="2000" b="1">
                <a:solidFill>
                  <a:srgbClr val="F0EBE5"/>
                </a:solidFill>
              </a:rPr>
              <a:t>3</a:t>
            </a:r>
          </a:p>
        </p:txBody>
      </p:sp>
      <p:sp>
        <p:nvSpPr>
          <p:cNvPr id="15" name="Ellipse 14">
            <a:extLst>
              <a:ext uri="{FF2B5EF4-FFF2-40B4-BE49-F238E27FC236}">
                <a16:creationId xmlns:a16="http://schemas.microsoft.com/office/drawing/2014/main" id="{38024D4A-062B-9F3E-ACAD-68863F739742}"/>
              </a:ext>
            </a:extLst>
          </p:cNvPr>
          <p:cNvSpPr/>
          <p:nvPr/>
        </p:nvSpPr>
        <p:spPr>
          <a:xfrm>
            <a:off x="996316" y="5435693"/>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CE06774A-9C15-592B-97B0-1D32FC641800}"/>
              </a:ext>
            </a:extLst>
          </p:cNvPr>
          <p:cNvSpPr txBox="1"/>
          <p:nvPr/>
        </p:nvSpPr>
        <p:spPr>
          <a:xfrm>
            <a:off x="996314" y="5387250"/>
            <a:ext cx="332509" cy="400110"/>
          </a:xfrm>
          <a:prstGeom prst="rect">
            <a:avLst/>
          </a:prstGeom>
          <a:noFill/>
        </p:spPr>
        <p:txBody>
          <a:bodyPr wrap="square" rtlCol="0">
            <a:spAutoFit/>
          </a:bodyPr>
          <a:lstStyle/>
          <a:p>
            <a:pPr algn="ctr"/>
            <a:r>
              <a:rPr lang="da-DK" sz="2000" b="1">
                <a:solidFill>
                  <a:srgbClr val="F0EBE5"/>
                </a:solidFill>
              </a:rPr>
              <a:t>4</a:t>
            </a:r>
          </a:p>
        </p:txBody>
      </p:sp>
      <p:sp>
        <p:nvSpPr>
          <p:cNvPr id="18" name="Tekstfelt 17">
            <a:extLst>
              <a:ext uri="{FF2B5EF4-FFF2-40B4-BE49-F238E27FC236}">
                <a16:creationId xmlns:a16="http://schemas.microsoft.com/office/drawing/2014/main" id="{ED5C0577-C30C-BEA2-D087-6A8A9C4A8AF7}"/>
              </a:ext>
            </a:extLst>
          </p:cNvPr>
          <p:cNvSpPr txBox="1"/>
          <p:nvPr/>
        </p:nvSpPr>
        <p:spPr>
          <a:xfrm>
            <a:off x="7164363" y="4811850"/>
            <a:ext cx="3411354" cy="1107996"/>
          </a:xfrm>
          <a:prstGeom prst="rect">
            <a:avLst/>
          </a:prstGeom>
          <a:noFill/>
        </p:spPr>
        <p:txBody>
          <a:bodyPr wrap="square" rtlCol="0">
            <a:spAutoFit/>
          </a:bodyPr>
          <a:lstStyle/>
          <a:p>
            <a:pPr algn="ctr"/>
            <a:r>
              <a:rPr lang="da-DK" sz="1600" b="1">
                <a:solidFill>
                  <a:srgbClr val="375D6A"/>
                </a:solidFill>
              </a:rPr>
              <a:t>Formål med proces: </a:t>
            </a:r>
            <a:br>
              <a:rPr lang="da-DK" sz="1600" b="1">
                <a:solidFill>
                  <a:srgbClr val="375D6A"/>
                </a:solidFill>
              </a:rPr>
            </a:br>
            <a:r>
              <a:rPr lang="da-DK" sz="1600">
                <a:solidFill>
                  <a:srgbClr val="375D6A"/>
                </a:solidFill>
              </a:rPr>
              <a:t>At udveksle didaktiske fif, der kan nedbryde læringsbarrierer</a:t>
            </a:r>
          </a:p>
          <a:p>
            <a:endParaRPr lang="da-DK">
              <a:solidFill>
                <a:srgbClr val="375D6A"/>
              </a:solidFill>
            </a:endParaRPr>
          </a:p>
        </p:txBody>
      </p:sp>
      <p:pic>
        <p:nvPicPr>
          <p:cNvPr id="20" name="Billede 19" descr="Et billede, der indeholder tegning, skitse, kunst, illustration/afbildning&#10;&#10;AI-genereret indhold kan være ukorrekt.">
            <a:extLst>
              <a:ext uri="{FF2B5EF4-FFF2-40B4-BE49-F238E27FC236}">
                <a16:creationId xmlns:a16="http://schemas.microsoft.com/office/drawing/2014/main" id="{B0B02718-9D6F-ED31-E314-DA55DE79F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609" y="661676"/>
            <a:ext cx="3490464" cy="4935959"/>
          </a:xfrm>
          <a:prstGeom prst="rect">
            <a:avLst/>
          </a:prstGeom>
        </p:spPr>
      </p:pic>
    </p:spTree>
    <p:extLst>
      <p:ext uri="{BB962C8B-B14F-4D97-AF65-F5344CB8AC3E}">
        <p14:creationId xmlns:p14="http://schemas.microsoft.com/office/powerpoint/2010/main" val="297914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D7E2-5C85-84A5-D24D-16F686F564BB}"/>
            </a:ext>
          </a:extLst>
        </p:cNvPr>
        <p:cNvGrpSpPr/>
        <p:nvPr/>
      </p:nvGrpSpPr>
      <p:grpSpPr>
        <a:xfrm>
          <a:off x="0" y="0"/>
          <a:ext cx="0" cy="0"/>
          <a:chOff x="0" y="0"/>
          <a:chExt cx="0" cy="0"/>
        </a:xfrm>
      </p:grpSpPr>
      <p:sp>
        <p:nvSpPr>
          <p:cNvPr id="31" name="Rektangel 30">
            <a:extLst>
              <a:ext uri="{FF2B5EF4-FFF2-40B4-BE49-F238E27FC236}">
                <a16:creationId xmlns:a16="http://schemas.microsoft.com/office/drawing/2014/main" id="{CD67EBC8-3B8C-7405-87BD-EB9517256F24}"/>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AA8D9E14-9432-D32C-A3E5-62582A688674}"/>
              </a:ext>
            </a:extLst>
          </p:cNvPr>
          <p:cNvSpPr/>
          <p:nvPr/>
        </p:nvSpPr>
        <p:spPr>
          <a:xfrm>
            <a:off x="1063433" y="5311182"/>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AC37AAC4-91E3-B233-CE0E-86EED5040576}"/>
              </a:ext>
            </a:extLst>
          </p:cNvPr>
          <p:cNvSpPr>
            <a:spLocks noGrp="1"/>
          </p:cNvSpPr>
          <p:nvPr>
            <p:ph type="body" sz="quarter" idx="15"/>
          </p:nvPr>
        </p:nvSpPr>
        <p:spPr>
          <a:xfrm>
            <a:off x="996314" y="720000"/>
            <a:ext cx="8640000" cy="1080000"/>
          </a:xfrm>
        </p:spPr>
        <p:txBody>
          <a:bodyPr>
            <a:normAutofit/>
          </a:bodyPr>
          <a:lstStyle/>
          <a:p>
            <a:r>
              <a:rPr lang="da-DK" sz="3200">
                <a:latin typeface="+mn-lt"/>
              </a:rPr>
              <a:t>Veje til engagement, indtryk og udtryk</a:t>
            </a:r>
          </a:p>
        </p:txBody>
      </p:sp>
      <p:sp>
        <p:nvSpPr>
          <p:cNvPr id="3" name="Pladsholder til tekst 2">
            <a:extLst>
              <a:ext uri="{FF2B5EF4-FFF2-40B4-BE49-F238E27FC236}">
                <a16:creationId xmlns:a16="http://schemas.microsoft.com/office/drawing/2014/main" id="{5B205468-8DA6-103F-ADA8-0588F0591651}"/>
              </a:ext>
            </a:extLst>
          </p:cNvPr>
          <p:cNvSpPr>
            <a:spLocks noGrp="1"/>
          </p:cNvSpPr>
          <p:nvPr>
            <p:ph type="body" sz="quarter" idx="13"/>
          </p:nvPr>
        </p:nvSpPr>
        <p:spPr>
          <a:xfrm>
            <a:off x="1612190" y="2624422"/>
            <a:ext cx="5099686" cy="4320000"/>
          </a:xfrm>
        </p:spPr>
        <p:txBody>
          <a:bodyPr>
            <a:normAutofit fontScale="25000" lnSpcReduction="20000"/>
          </a:bodyPr>
          <a:lstStyle/>
          <a:p>
            <a:r>
              <a:rPr lang="da-DK" sz="6800" dirty="0">
                <a:solidFill>
                  <a:srgbClr val="405F6A"/>
                </a:solidFill>
              </a:rPr>
              <a:t>Brug skabelonen til at få overblik over:</a:t>
            </a:r>
          </a:p>
          <a:p>
            <a:pPr marL="285750" indent="-285750">
              <a:buFont typeface="Arial" panose="020B0604020202020204" pitchFamily="34" charset="0"/>
              <a:buChar char="•"/>
            </a:pPr>
            <a:r>
              <a:rPr lang="da-DK" sz="6800" dirty="0">
                <a:solidFill>
                  <a:srgbClr val="405F6A"/>
                </a:solidFill>
              </a:rPr>
              <a:t>Flere veje til engagement</a:t>
            </a:r>
          </a:p>
          <a:p>
            <a:pPr marL="285750" indent="-285750">
              <a:buFont typeface="Arial" panose="020B0604020202020204" pitchFamily="34" charset="0"/>
              <a:buChar char="•"/>
            </a:pPr>
            <a:r>
              <a:rPr lang="da-DK" sz="6800" dirty="0">
                <a:solidFill>
                  <a:srgbClr val="405F6A"/>
                </a:solidFill>
              </a:rPr>
              <a:t>Flere veje til indtryk</a:t>
            </a:r>
          </a:p>
          <a:p>
            <a:pPr marL="285750" indent="-285750">
              <a:buFont typeface="Arial" panose="020B0604020202020204" pitchFamily="34" charset="0"/>
              <a:buChar char="•"/>
            </a:pPr>
            <a:r>
              <a:rPr lang="da-DK" sz="6800" dirty="0">
                <a:solidFill>
                  <a:srgbClr val="405F6A"/>
                </a:solidFill>
              </a:rPr>
              <a:t>Flere veje til udtryk</a:t>
            </a:r>
          </a:p>
          <a:p>
            <a:pPr marL="285750" indent="-285750">
              <a:buFont typeface="Arial" panose="020B0604020202020204" pitchFamily="34" charset="0"/>
              <a:buChar char="•"/>
            </a:pPr>
            <a:endParaRPr lang="da-DK" sz="6800" dirty="0">
              <a:solidFill>
                <a:srgbClr val="405F6A"/>
              </a:solidFill>
            </a:endParaRPr>
          </a:p>
          <a:p>
            <a:r>
              <a:rPr lang="da-DK" sz="6800" dirty="0">
                <a:solidFill>
                  <a:srgbClr val="405F6A"/>
                </a:solidFill>
              </a:rPr>
              <a:t>I planlægningen kan du/I vælge at bruge:</a:t>
            </a:r>
          </a:p>
          <a:p>
            <a:r>
              <a:rPr lang="da-DK" sz="6800" dirty="0">
                <a:solidFill>
                  <a:srgbClr val="405F6A"/>
                </a:solidFill>
                <a:hlinkClick r:id="rId3">
                  <a:extLst>
                    <a:ext uri="{A12FA001-AC4F-418D-AE19-62706E023703}">
                      <ahyp:hlinkClr xmlns:ahyp="http://schemas.microsoft.com/office/drawing/2018/hyperlinkcolor" val="tx"/>
                    </a:ext>
                  </a:extLst>
                </a:hlinkClick>
              </a:rPr>
              <a:t> </a:t>
            </a:r>
            <a:r>
              <a:rPr lang="da-DK" sz="6800" dirty="0" err="1">
                <a:solidFill>
                  <a:srgbClr val="405F6A"/>
                </a:solidFill>
                <a:hlinkClick r:id="rId3">
                  <a:extLst>
                    <a:ext uri="{A12FA001-AC4F-418D-AE19-62706E023703}">
                      <ahyp:hlinkClr xmlns:ahyp="http://schemas.microsoft.com/office/drawing/2018/hyperlinkcolor" val="tx"/>
                    </a:ext>
                  </a:extLst>
                </a:hlinkClick>
              </a:rPr>
              <a:t>Miira</a:t>
            </a:r>
            <a:r>
              <a:rPr lang="da-DK" sz="6800" dirty="0">
                <a:solidFill>
                  <a:srgbClr val="405F6A"/>
                </a:solidFill>
                <a:hlinkClick r:id="rId3">
                  <a:extLst>
                    <a:ext uri="{A12FA001-AC4F-418D-AE19-62706E023703}">
                      <ahyp:hlinkClr xmlns:ahyp="http://schemas.microsoft.com/office/drawing/2018/hyperlinkcolor" val="tx"/>
                    </a:ext>
                  </a:extLst>
                </a:hlinkClick>
              </a:rPr>
              <a:t> - Skolernes AI</a:t>
            </a:r>
            <a:r>
              <a:rPr lang="da-DK" sz="6800" dirty="0">
                <a:solidFill>
                  <a:srgbClr val="405F6A"/>
                </a:solidFill>
              </a:rPr>
              <a:t> – med UDL prompt</a:t>
            </a:r>
          </a:p>
          <a:p>
            <a:r>
              <a:rPr lang="da-DK" sz="6000" dirty="0">
                <a:hlinkClick r:id="rId4"/>
              </a:rPr>
              <a:t>Tjekliste UDL</a:t>
            </a:r>
            <a:r>
              <a:rPr lang="da-DK" sz="6000" dirty="0"/>
              <a:t> </a:t>
            </a:r>
            <a:r>
              <a:rPr lang="da-DK" sz="6800" dirty="0"/>
              <a:t>til undervisning med UDL</a:t>
            </a:r>
            <a:endParaRPr lang="da-DK" sz="6800" b="1" dirty="0">
              <a:solidFill>
                <a:srgbClr val="405F6A"/>
              </a:solidFill>
            </a:endParaRPr>
          </a:p>
          <a:p>
            <a:endParaRPr lang="en-US" sz="6800" dirty="0">
              <a:solidFill>
                <a:srgbClr val="405F6A"/>
              </a:solidFill>
            </a:endParaRPr>
          </a:p>
          <a:p>
            <a:r>
              <a:rPr lang="da-DK" sz="6800" dirty="0">
                <a:solidFill>
                  <a:srgbClr val="405F6A"/>
                </a:solidFill>
              </a:rPr>
              <a:t>Konkret forberedelse</a:t>
            </a:r>
          </a:p>
          <a:p>
            <a:r>
              <a:rPr lang="da-DK" dirty="0"/>
              <a:t> </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r>
              <a:rPr lang="da-DK" dirty="0"/>
              <a:t> </a:t>
            </a:r>
          </a:p>
          <a:p>
            <a:endParaRPr lang="da-DK" dirty="0"/>
          </a:p>
          <a:p>
            <a:endParaRPr lang="da-DK" dirty="0"/>
          </a:p>
        </p:txBody>
      </p:sp>
      <p:pic>
        <p:nvPicPr>
          <p:cNvPr id="18" name="Billede 17">
            <a:extLst>
              <a:ext uri="{FF2B5EF4-FFF2-40B4-BE49-F238E27FC236}">
                <a16:creationId xmlns:a16="http://schemas.microsoft.com/office/drawing/2014/main" id="{A163B98B-E1BF-5D96-BBE1-3F5AA678E0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16605" y="2600597"/>
            <a:ext cx="6236209" cy="2949883"/>
          </a:xfrm>
          <a:prstGeom prst="rect">
            <a:avLst/>
          </a:prstGeom>
          <a:noFill/>
        </p:spPr>
      </p:pic>
      <p:sp>
        <p:nvSpPr>
          <p:cNvPr id="26" name="Ellipse 25">
            <a:extLst>
              <a:ext uri="{FF2B5EF4-FFF2-40B4-BE49-F238E27FC236}">
                <a16:creationId xmlns:a16="http://schemas.microsoft.com/office/drawing/2014/main" id="{67C06A66-14C7-D3A6-CBC6-692C47E88971}"/>
              </a:ext>
            </a:extLst>
          </p:cNvPr>
          <p:cNvSpPr/>
          <p:nvPr/>
        </p:nvSpPr>
        <p:spPr>
          <a:xfrm>
            <a:off x="1063434" y="4080142"/>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Ellipse 26">
            <a:extLst>
              <a:ext uri="{FF2B5EF4-FFF2-40B4-BE49-F238E27FC236}">
                <a16:creationId xmlns:a16="http://schemas.microsoft.com/office/drawing/2014/main" id="{F7D8875A-BDB6-F12C-7183-6D57B6EE20B5}"/>
              </a:ext>
            </a:extLst>
          </p:cNvPr>
          <p:cNvSpPr/>
          <p:nvPr/>
        </p:nvSpPr>
        <p:spPr>
          <a:xfrm>
            <a:off x="1063433" y="2573238"/>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a:extLst>
              <a:ext uri="{FF2B5EF4-FFF2-40B4-BE49-F238E27FC236}">
                <a16:creationId xmlns:a16="http://schemas.microsoft.com/office/drawing/2014/main" id="{5ECE433B-29CC-D9EA-43D0-EC5D1C292F40}"/>
              </a:ext>
            </a:extLst>
          </p:cNvPr>
          <p:cNvSpPr txBox="1"/>
          <p:nvPr/>
        </p:nvSpPr>
        <p:spPr>
          <a:xfrm>
            <a:off x="1063433" y="2520000"/>
            <a:ext cx="332509" cy="400110"/>
          </a:xfrm>
          <a:prstGeom prst="rect">
            <a:avLst/>
          </a:prstGeom>
          <a:noFill/>
        </p:spPr>
        <p:txBody>
          <a:bodyPr wrap="square" rtlCol="0">
            <a:spAutoFit/>
          </a:bodyPr>
          <a:lstStyle/>
          <a:p>
            <a:pPr algn="ctr"/>
            <a:r>
              <a:rPr lang="da-DK" sz="2000" b="1">
                <a:solidFill>
                  <a:srgbClr val="F0EBE5"/>
                </a:solidFill>
              </a:rPr>
              <a:t>1</a:t>
            </a:r>
          </a:p>
        </p:txBody>
      </p:sp>
      <p:sp>
        <p:nvSpPr>
          <p:cNvPr id="29" name="Tekstfelt 28">
            <a:extLst>
              <a:ext uri="{FF2B5EF4-FFF2-40B4-BE49-F238E27FC236}">
                <a16:creationId xmlns:a16="http://schemas.microsoft.com/office/drawing/2014/main" id="{09850E7E-F797-E739-8A2F-9AAC3A2EDE87}"/>
              </a:ext>
            </a:extLst>
          </p:cNvPr>
          <p:cNvSpPr txBox="1"/>
          <p:nvPr/>
        </p:nvSpPr>
        <p:spPr>
          <a:xfrm>
            <a:off x="1063433" y="4022120"/>
            <a:ext cx="332509" cy="400110"/>
          </a:xfrm>
          <a:prstGeom prst="rect">
            <a:avLst/>
          </a:prstGeom>
          <a:noFill/>
        </p:spPr>
        <p:txBody>
          <a:bodyPr wrap="square" rtlCol="0">
            <a:spAutoFit/>
          </a:bodyPr>
          <a:lstStyle/>
          <a:p>
            <a:pPr algn="ctr"/>
            <a:r>
              <a:rPr lang="da-DK" sz="2000" b="1">
                <a:solidFill>
                  <a:srgbClr val="F0EBE5"/>
                </a:solidFill>
              </a:rPr>
              <a:t>2</a:t>
            </a:r>
          </a:p>
        </p:txBody>
      </p:sp>
      <p:sp>
        <p:nvSpPr>
          <p:cNvPr id="30" name="Tekstfelt 29">
            <a:extLst>
              <a:ext uri="{FF2B5EF4-FFF2-40B4-BE49-F238E27FC236}">
                <a16:creationId xmlns:a16="http://schemas.microsoft.com/office/drawing/2014/main" id="{F7654376-7201-436A-F1A9-98812A9BD439}"/>
              </a:ext>
            </a:extLst>
          </p:cNvPr>
          <p:cNvSpPr txBox="1"/>
          <p:nvPr/>
        </p:nvSpPr>
        <p:spPr>
          <a:xfrm>
            <a:off x="1063433" y="5277381"/>
            <a:ext cx="332509" cy="400110"/>
          </a:xfrm>
          <a:prstGeom prst="rect">
            <a:avLst/>
          </a:prstGeom>
          <a:noFill/>
        </p:spPr>
        <p:txBody>
          <a:bodyPr wrap="square" rtlCol="0">
            <a:spAutoFit/>
          </a:bodyPr>
          <a:lstStyle/>
          <a:p>
            <a:pPr algn="ctr"/>
            <a:r>
              <a:rPr lang="da-DK" sz="2000" b="1">
                <a:solidFill>
                  <a:srgbClr val="F0EBE5"/>
                </a:solidFill>
              </a:rPr>
              <a:t>3</a:t>
            </a:r>
          </a:p>
        </p:txBody>
      </p:sp>
    </p:spTree>
    <p:extLst>
      <p:ext uri="{BB962C8B-B14F-4D97-AF65-F5344CB8AC3E}">
        <p14:creationId xmlns:p14="http://schemas.microsoft.com/office/powerpoint/2010/main" val="3742252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227F-3B3E-36AE-9FD9-57568186A250}"/>
            </a:ext>
          </a:extLst>
        </p:cNvPr>
        <p:cNvGrpSpPr/>
        <p:nvPr/>
      </p:nvGrpSpPr>
      <p:grpSpPr>
        <a:xfrm>
          <a:off x="0" y="0"/>
          <a:ext cx="0" cy="0"/>
          <a:chOff x="0" y="0"/>
          <a:chExt cx="0" cy="0"/>
        </a:xfrm>
      </p:grpSpPr>
      <p:sp>
        <p:nvSpPr>
          <p:cNvPr id="21" name="Rektangel: enkelt hjørne afrundet 20">
            <a:extLst>
              <a:ext uri="{FF2B5EF4-FFF2-40B4-BE49-F238E27FC236}">
                <a16:creationId xmlns:a16="http://schemas.microsoft.com/office/drawing/2014/main" id="{FA78D522-6112-A408-5B48-5D3B32834816}"/>
              </a:ext>
            </a:extLst>
          </p:cNvPr>
          <p:cNvSpPr/>
          <p:nvPr/>
        </p:nvSpPr>
        <p:spPr>
          <a:xfrm>
            <a:off x="7469378" y="5322573"/>
            <a:ext cx="3048775" cy="1015663"/>
          </a:xfrm>
          <a:prstGeom prst="round1Rect">
            <a:avLst/>
          </a:prstGeom>
          <a:solidFill>
            <a:schemeClr val="accent1">
              <a:alpha val="0"/>
            </a:schemeClr>
          </a:solidFill>
          <a:ln w="38100">
            <a:solidFill>
              <a:srgbClr val="375D6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4995F790-B6C0-9589-F645-ED275B6AE3AC}"/>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C9E2397B-43C9-5803-D612-3C2D141C5F2E}"/>
              </a:ext>
            </a:extLst>
          </p:cNvPr>
          <p:cNvSpPr>
            <a:spLocks noGrp="1"/>
          </p:cNvSpPr>
          <p:nvPr>
            <p:ph type="body" sz="quarter" idx="15"/>
          </p:nvPr>
        </p:nvSpPr>
        <p:spPr>
          <a:xfrm>
            <a:off x="996314" y="720000"/>
            <a:ext cx="8640000" cy="1080000"/>
          </a:xfrm>
        </p:spPr>
        <p:txBody>
          <a:bodyPr/>
          <a:lstStyle/>
          <a:p>
            <a:r>
              <a:rPr lang="da-DK" sz="3200">
                <a:latin typeface="+mn-lt"/>
              </a:rPr>
              <a:t>Feedback og justering</a:t>
            </a:r>
          </a:p>
        </p:txBody>
      </p:sp>
      <p:sp>
        <p:nvSpPr>
          <p:cNvPr id="3" name="Pladsholder til tekst 2">
            <a:extLst>
              <a:ext uri="{FF2B5EF4-FFF2-40B4-BE49-F238E27FC236}">
                <a16:creationId xmlns:a16="http://schemas.microsoft.com/office/drawing/2014/main" id="{9284BEAC-1D31-23EA-1FB6-F408329BB09B}"/>
              </a:ext>
            </a:extLst>
          </p:cNvPr>
          <p:cNvSpPr>
            <a:spLocks noGrp="1"/>
          </p:cNvSpPr>
          <p:nvPr>
            <p:ph type="body" sz="quarter" idx="13"/>
          </p:nvPr>
        </p:nvSpPr>
        <p:spPr>
          <a:xfrm>
            <a:off x="1526159" y="2174073"/>
            <a:ext cx="4910217" cy="4320000"/>
          </a:xfrm>
        </p:spPr>
        <p:txBody>
          <a:bodyPr/>
          <a:lstStyle/>
          <a:p>
            <a:r>
              <a:rPr lang="da-DK" b="1"/>
              <a:t>OPGAVE: </a:t>
            </a:r>
            <a:br>
              <a:rPr lang="da-DK" b="1"/>
            </a:br>
            <a:r>
              <a:rPr lang="da-DK" b="1"/>
              <a:t>Feedback og justering</a:t>
            </a:r>
            <a:endParaRPr lang="da-DK"/>
          </a:p>
          <a:p>
            <a:r>
              <a:rPr lang="da-DK"/>
              <a:t>Gå sammen med samme team som før</a:t>
            </a:r>
            <a:endParaRPr lang="da-DK">
              <a:solidFill>
                <a:srgbClr val="FF0000"/>
              </a:solidFill>
            </a:endParaRPr>
          </a:p>
          <a:p>
            <a:r>
              <a:rPr lang="da-DK"/>
              <a:t>Et team:</a:t>
            </a:r>
          </a:p>
          <a:p>
            <a:r>
              <a:rPr lang="da-DK"/>
              <a:t>Præsentation af konkret undervisningsdesign </a:t>
            </a:r>
          </a:p>
          <a:p>
            <a:r>
              <a:rPr lang="da-DK"/>
              <a:t>Det andet team kommer med feedback samt bud på, hvordan designet kan justeres: </a:t>
            </a:r>
            <a:r>
              <a:rPr lang="da-DK" sz="1600" i="1">
                <a:solidFill>
                  <a:srgbClr val="375D6A"/>
                </a:solidFill>
              </a:rPr>
              <a:t>Hvad lykkes og hvad kan justeres? Hænger mål og valgmuligheder sammen? Er der læringsbarrierer, der ikke er taget højde for?</a:t>
            </a:r>
          </a:p>
          <a:p>
            <a:endParaRPr lang="da-DK"/>
          </a:p>
          <a:p>
            <a:r>
              <a:rPr lang="da-DK"/>
              <a:t>Byt roller så det andet team fortæller og det første team kommer med feedback og bud på justering</a:t>
            </a:r>
          </a:p>
          <a:p>
            <a:r>
              <a:rPr lang="da-DK"/>
              <a:t>Gå tilbage og juster jeres design</a:t>
            </a:r>
          </a:p>
          <a:p>
            <a:endParaRPr lang="da-DK" sz="1800"/>
          </a:p>
        </p:txBody>
      </p:sp>
      <p:pic>
        <p:nvPicPr>
          <p:cNvPr id="9" name="Grafik 8">
            <a:extLst>
              <a:ext uri="{FF2B5EF4-FFF2-40B4-BE49-F238E27FC236}">
                <a16:creationId xmlns:a16="http://schemas.microsoft.com/office/drawing/2014/main" id="{F0579C68-15C9-A94A-1E50-8F30324411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3377" y="2258412"/>
            <a:ext cx="2986208" cy="2796941"/>
          </a:xfrm>
          <a:prstGeom prst="rect">
            <a:avLst/>
          </a:prstGeom>
        </p:spPr>
      </p:pic>
      <p:sp>
        <p:nvSpPr>
          <p:cNvPr id="6" name="Ellipse 5">
            <a:extLst>
              <a:ext uri="{FF2B5EF4-FFF2-40B4-BE49-F238E27FC236}">
                <a16:creationId xmlns:a16="http://schemas.microsoft.com/office/drawing/2014/main" id="{ADF8522D-D3B3-7489-ABFC-A91AE85A86D8}"/>
              </a:ext>
            </a:extLst>
          </p:cNvPr>
          <p:cNvSpPr/>
          <p:nvPr/>
        </p:nvSpPr>
        <p:spPr>
          <a:xfrm>
            <a:off x="996317" y="371791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EA333BE6-D481-BE3A-CFC2-67570BB5C6C2}"/>
              </a:ext>
            </a:extLst>
          </p:cNvPr>
          <p:cNvSpPr/>
          <p:nvPr/>
        </p:nvSpPr>
        <p:spPr>
          <a:xfrm>
            <a:off x="996315" y="3033261"/>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FAF61F99-A2CE-6877-2BA3-04FD9ECF9BE9}"/>
              </a:ext>
            </a:extLst>
          </p:cNvPr>
          <p:cNvSpPr/>
          <p:nvPr/>
        </p:nvSpPr>
        <p:spPr>
          <a:xfrm>
            <a:off x="996315" y="2672060"/>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A19EC8E9-2A8F-DF46-2A6C-1509A188E4AE}"/>
              </a:ext>
            </a:extLst>
          </p:cNvPr>
          <p:cNvSpPr txBox="1"/>
          <p:nvPr/>
        </p:nvSpPr>
        <p:spPr>
          <a:xfrm>
            <a:off x="996315" y="2618822"/>
            <a:ext cx="332509" cy="400110"/>
          </a:xfrm>
          <a:prstGeom prst="rect">
            <a:avLst/>
          </a:prstGeom>
          <a:noFill/>
        </p:spPr>
        <p:txBody>
          <a:bodyPr wrap="square" rtlCol="0">
            <a:spAutoFit/>
          </a:bodyPr>
          <a:lstStyle/>
          <a:p>
            <a:pPr algn="ctr"/>
            <a:r>
              <a:rPr lang="da-DK" sz="2000" b="1">
                <a:solidFill>
                  <a:srgbClr val="F0EBE5"/>
                </a:solidFill>
              </a:rPr>
              <a:t>1</a:t>
            </a:r>
          </a:p>
        </p:txBody>
      </p:sp>
      <p:sp>
        <p:nvSpPr>
          <p:cNvPr id="11" name="Tekstfelt 10">
            <a:extLst>
              <a:ext uri="{FF2B5EF4-FFF2-40B4-BE49-F238E27FC236}">
                <a16:creationId xmlns:a16="http://schemas.microsoft.com/office/drawing/2014/main" id="{84BF701D-279B-422B-3BD7-6298FD4B0134}"/>
              </a:ext>
            </a:extLst>
          </p:cNvPr>
          <p:cNvSpPr txBox="1"/>
          <p:nvPr/>
        </p:nvSpPr>
        <p:spPr>
          <a:xfrm>
            <a:off x="996314" y="2975239"/>
            <a:ext cx="332509" cy="400110"/>
          </a:xfrm>
          <a:prstGeom prst="rect">
            <a:avLst/>
          </a:prstGeom>
          <a:noFill/>
        </p:spPr>
        <p:txBody>
          <a:bodyPr wrap="square" rtlCol="0">
            <a:spAutoFit/>
          </a:bodyPr>
          <a:lstStyle/>
          <a:p>
            <a:pPr algn="ctr"/>
            <a:r>
              <a:rPr lang="da-DK" sz="2000" b="1">
                <a:solidFill>
                  <a:srgbClr val="F0EBE5"/>
                </a:solidFill>
              </a:rPr>
              <a:t>2</a:t>
            </a:r>
          </a:p>
        </p:txBody>
      </p:sp>
      <p:sp>
        <p:nvSpPr>
          <p:cNvPr id="12" name="Tekstfelt 11">
            <a:extLst>
              <a:ext uri="{FF2B5EF4-FFF2-40B4-BE49-F238E27FC236}">
                <a16:creationId xmlns:a16="http://schemas.microsoft.com/office/drawing/2014/main" id="{55F18AF2-7012-40F5-0E7D-74BA794B3B50}"/>
              </a:ext>
            </a:extLst>
          </p:cNvPr>
          <p:cNvSpPr txBox="1"/>
          <p:nvPr/>
        </p:nvSpPr>
        <p:spPr>
          <a:xfrm>
            <a:off x="996315" y="3669474"/>
            <a:ext cx="332509" cy="400110"/>
          </a:xfrm>
          <a:prstGeom prst="rect">
            <a:avLst/>
          </a:prstGeom>
          <a:noFill/>
        </p:spPr>
        <p:txBody>
          <a:bodyPr wrap="square" rtlCol="0">
            <a:spAutoFit/>
          </a:bodyPr>
          <a:lstStyle/>
          <a:p>
            <a:pPr algn="ctr"/>
            <a:r>
              <a:rPr lang="da-DK" sz="2000" b="1">
                <a:solidFill>
                  <a:srgbClr val="F0EBE5"/>
                </a:solidFill>
              </a:rPr>
              <a:t>3</a:t>
            </a:r>
          </a:p>
        </p:txBody>
      </p:sp>
      <p:sp>
        <p:nvSpPr>
          <p:cNvPr id="13" name="Ellipse 12">
            <a:extLst>
              <a:ext uri="{FF2B5EF4-FFF2-40B4-BE49-F238E27FC236}">
                <a16:creationId xmlns:a16="http://schemas.microsoft.com/office/drawing/2014/main" id="{8987C5AB-F497-1E47-36E9-0212518BB6AE}"/>
              </a:ext>
            </a:extLst>
          </p:cNvPr>
          <p:cNvSpPr/>
          <p:nvPr/>
        </p:nvSpPr>
        <p:spPr>
          <a:xfrm>
            <a:off x="996316" y="508040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E95CFD86-8811-23E5-B6E9-2AEEAB9B160D}"/>
              </a:ext>
            </a:extLst>
          </p:cNvPr>
          <p:cNvSpPr txBox="1"/>
          <p:nvPr/>
        </p:nvSpPr>
        <p:spPr>
          <a:xfrm>
            <a:off x="996314" y="5031964"/>
            <a:ext cx="332509" cy="400110"/>
          </a:xfrm>
          <a:prstGeom prst="rect">
            <a:avLst/>
          </a:prstGeom>
          <a:noFill/>
        </p:spPr>
        <p:txBody>
          <a:bodyPr wrap="square" rtlCol="0">
            <a:spAutoFit/>
          </a:bodyPr>
          <a:lstStyle/>
          <a:p>
            <a:pPr algn="ctr"/>
            <a:r>
              <a:rPr lang="da-DK" sz="2000" b="1">
                <a:solidFill>
                  <a:srgbClr val="F0EBE5"/>
                </a:solidFill>
              </a:rPr>
              <a:t>4</a:t>
            </a:r>
          </a:p>
        </p:txBody>
      </p:sp>
      <p:sp>
        <p:nvSpPr>
          <p:cNvPr id="15" name="Ellipse 14">
            <a:extLst>
              <a:ext uri="{FF2B5EF4-FFF2-40B4-BE49-F238E27FC236}">
                <a16:creationId xmlns:a16="http://schemas.microsoft.com/office/drawing/2014/main" id="{7E4D2EAF-DC22-F5BF-21C0-D7E5695FA1E8}"/>
              </a:ext>
            </a:extLst>
          </p:cNvPr>
          <p:cNvSpPr/>
          <p:nvPr/>
        </p:nvSpPr>
        <p:spPr>
          <a:xfrm>
            <a:off x="996316" y="5622806"/>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81EE6B7D-C118-EB5E-D3B2-F99BCC151432}"/>
              </a:ext>
            </a:extLst>
          </p:cNvPr>
          <p:cNvSpPr txBox="1"/>
          <p:nvPr/>
        </p:nvSpPr>
        <p:spPr>
          <a:xfrm>
            <a:off x="996314" y="5574363"/>
            <a:ext cx="332509" cy="400110"/>
          </a:xfrm>
          <a:prstGeom prst="rect">
            <a:avLst/>
          </a:prstGeom>
          <a:noFill/>
        </p:spPr>
        <p:txBody>
          <a:bodyPr wrap="square" rtlCol="0">
            <a:spAutoFit/>
          </a:bodyPr>
          <a:lstStyle/>
          <a:p>
            <a:pPr algn="ctr"/>
            <a:r>
              <a:rPr lang="da-DK" sz="2000" b="1">
                <a:solidFill>
                  <a:srgbClr val="F0EBE5"/>
                </a:solidFill>
              </a:rPr>
              <a:t>5</a:t>
            </a:r>
          </a:p>
        </p:txBody>
      </p:sp>
      <p:sp>
        <p:nvSpPr>
          <p:cNvPr id="17" name="Tekstfelt 16">
            <a:extLst>
              <a:ext uri="{FF2B5EF4-FFF2-40B4-BE49-F238E27FC236}">
                <a16:creationId xmlns:a16="http://schemas.microsoft.com/office/drawing/2014/main" id="{E793D47D-CCEC-8777-76A0-C3A0702CA0D1}"/>
              </a:ext>
            </a:extLst>
          </p:cNvPr>
          <p:cNvSpPr txBox="1"/>
          <p:nvPr/>
        </p:nvSpPr>
        <p:spPr>
          <a:xfrm>
            <a:off x="7288088" y="5432074"/>
            <a:ext cx="3411354" cy="1107996"/>
          </a:xfrm>
          <a:prstGeom prst="rect">
            <a:avLst/>
          </a:prstGeom>
          <a:noFill/>
        </p:spPr>
        <p:txBody>
          <a:bodyPr wrap="square" rtlCol="0">
            <a:spAutoFit/>
          </a:bodyPr>
          <a:lstStyle/>
          <a:p>
            <a:pPr algn="ctr"/>
            <a:r>
              <a:rPr lang="da-DK" sz="1600" b="1">
                <a:solidFill>
                  <a:srgbClr val="375D6A"/>
                </a:solidFill>
              </a:rPr>
              <a:t>Formål med proces: </a:t>
            </a:r>
            <a:br>
              <a:rPr lang="da-DK" sz="1600" b="1">
                <a:solidFill>
                  <a:srgbClr val="375D6A"/>
                </a:solidFill>
              </a:rPr>
            </a:br>
            <a:r>
              <a:rPr lang="da-DK" sz="1600">
                <a:solidFill>
                  <a:srgbClr val="375D6A"/>
                </a:solidFill>
              </a:rPr>
              <a:t>At udveksle didaktiske fif, der kan nedbryde læringsbarrierer </a:t>
            </a:r>
          </a:p>
          <a:p>
            <a:endParaRPr lang="da-DK">
              <a:solidFill>
                <a:srgbClr val="375D6A"/>
              </a:solidFill>
            </a:endParaRPr>
          </a:p>
        </p:txBody>
      </p:sp>
    </p:spTree>
    <p:extLst>
      <p:ext uri="{BB962C8B-B14F-4D97-AF65-F5344CB8AC3E}">
        <p14:creationId xmlns:p14="http://schemas.microsoft.com/office/powerpoint/2010/main" val="252283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4AD0-96B4-3079-E209-E4E114C99E3A}"/>
            </a:ext>
          </a:extLst>
        </p:cNvPr>
        <p:cNvGrpSpPr/>
        <p:nvPr/>
      </p:nvGrpSpPr>
      <p:grpSpPr>
        <a:xfrm>
          <a:off x="0" y="0"/>
          <a:ext cx="0" cy="0"/>
          <a:chOff x="0" y="0"/>
          <a:chExt cx="0" cy="0"/>
        </a:xfrm>
      </p:grpSpPr>
      <p:sp>
        <p:nvSpPr>
          <p:cNvPr id="14" name="Rektangel 13">
            <a:extLst>
              <a:ext uri="{FF2B5EF4-FFF2-40B4-BE49-F238E27FC236}">
                <a16:creationId xmlns:a16="http://schemas.microsoft.com/office/drawing/2014/main" id="{9A1AAF82-4B43-43B7-868C-607FFB5FE8FC}"/>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1E03F129-B633-45C9-E38C-C5062F91A368}"/>
              </a:ext>
            </a:extLst>
          </p:cNvPr>
          <p:cNvSpPr>
            <a:spLocks noGrp="1"/>
          </p:cNvSpPr>
          <p:nvPr>
            <p:ph type="body" sz="quarter" idx="13"/>
          </p:nvPr>
        </p:nvSpPr>
        <p:spPr>
          <a:xfrm>
            <a:off x="1439376" y="3459604"/>
            <a:ext cx="4615435" cy="4320000"/>
          </a:xfrm>
        </p:spPr>
        <p:txBody>
          <a:bodyPr/>
          <a:lstStyle/>
          <a:p>
            <a:pPr marL="0" indent="0">
              <a:buNone/>
            </a:pPr>
            <a:r>
              <a:rPr lang="da-DK"/>
              <a:t>Vi har været sammen om</a:t>
            </a:r>
          </a:p>
          <a:p>
            <a:r>
              <a:rPr lang="da-DK" b="0"/>
              <a:t>UDL-cirklen og ”deltagelsesdidaktik”</a:t>
            </a:r>
          </a:p>
          <a:p>
            <a:r>
              <a:rPr lang="da-DK" b="0"/>
              <a:t>Elevperspektiver, mål, læringsbarrierer</a:t>
            </a:r>
          </a:p>
          <a:p>
            <a:r>
              <a:rPr lang="da-DK" b="0"/>
              <a:t>Flere veje til engagement, indtryk og udtryk</a:t>
            </a:r>
          </a:p>
          <a:p>
            <a:r>
              <a:rPr lang="da-DK" b="0"/>
              <a:t>Didaktik!</a:t>
            </a:r>
          </a:p>
          <a:p>
            <a:pPr marL="0" indent="0">
              <a:buNone/>
            </a:pPr>
            <a:endParaRPr lang="da-DK"/>
          </a:p>
          <a:p>
            <a:pPr marL="0" indent="0">
              <a:buNone/>
            </a:pPr>
            <a:endParaRPr lang="da-DK"/>
          </a:p>
        </p:txBody>
      </p:sp>
      <p:sp>
        <p:nvSpPr>
          <p:cNvPr id="3" name="Pladsholder til tekst 2">
            <a:extLst>
              <a:ext uri="{FF2B5EF4-FFF2-40B4-BE49-F238E27FC236}">
                <a16:creationId xmlns:a16="http://schemas.microsoft.com/office/drawing/2014/main" id="{37079EF3-8B29-7F72-625C-30B03D31D8FE}"/>
              </a:ext>
            </a:extLst>
          </p:cNvPr>
          <p:cNvSpPr>
            <a:spLocks noGrp="1"/>
          </p:cNvSpPr>
          <p:nvPr>
            <p:ph type="body" sz="quarter" idx="15"/>
          </p:nvPr>
        </p:nvSpPr>
        <p:spPr>
          <a:xfrm>
            <a:off x="1439376" y="720000"/>
            <a:ext cx="8640000" cy="1080000"/>
          </a:xfrm>
        </p:spPr>
        <p:txBody>
          <a:bodyPr/>
          <a:lstStyle/>
          <a:p>
            <a:r>
              <a:rPr lang="da-DK" sz="3200">
                <a:latin typeface="+mn-lt"/>
              </a:rPr>
              <a:t>Opsamling</a:t>
            </a:r>
          </a:p>
        </p:txBody>
      </p:sp>
      <p:sp>
        <p:nvSpPr>
          <p:cNvPr id="6" name="Tekstfelt 5">
            <a:extLst>
              <a:ext uri="{FF2B5EF4-FFF2-40B4-BE49-F238E27FC236}">
                <a16:creationId xmlns:a16="http://schemas.microsoft.com/office/drawing/2014/main" id="{4A3749B1-99A0-9108-0E19-D947396EB96C}"/>
              </a:ext>
            </a:extLst>
          </p:cNvPr>
          <p:cNvSpPr txBox="1"/>
          <p:nvPr/>
        </p:nvSpPr>
        <p:spPr>
          <a:xfrm>
            <a:off x="6590271" y="3388371"/>
            <a:ext cx="4407243" cy="2128788"/>
          </a:xfrm>
          <a:prstGeom prst="rect">
            <a:avLst/>
          </a:prstGeom>
          <a:noFill/>
        </p:spPr>
        <p:txBody>
          <a:bodyPr wrap="square">
            <a:spAutoFit/>
          </a:bodyPr>
          <a:lstStyle/>
          <a:p>
            <a:pPr marL="0" indent="0">
              <a:buNone/>
            </a:pPr>
            <a:r>
              <a:rPr lang="da-DK" b="1">
                <a:solidFill>
                  <a:srgbClr val="375D6A"/>
                </a:solidFill>
                <a:cs typeface="Arial" panose="020B0604020202020204" pitchFamily="34" charset="0"/>
              </a:rPr>
              <a:t>Vi håber, at I går herfra med</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Kendskab til UDL-cirklen og UDL-principperne</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Et godt udgangspunkt for at afprøve UDL</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Planlægning i fælles skabelon</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Konkret forberedelse</a:t>
            </a:r>
          </a:p>
        </p:txBody>
      </p:sp>
      <p:cxnSp>
        <p:nvCxnSpPr>
          <p:cNvPr id="7" name="Lige forbindelse 6">
            <a:extLst>
              <a:ext uri="{FF2B5EF4-FFF2-40B4-BE49-F238E27FC236}">
                <a16:creationId xmlns:a16="http://schemas.microsoft.com/office/drawing/2014/main" id="{F13F5901-6EF4-8566-8F11-6EFA06C6BFBF}"/>
              </a:ext>
            </a:extLst>
          </p:cNvPr>
          <p:cNvCxnSpPr>
            <a:cxnSpLocks/>
          </p:cNvCxnSpPr>
          <p:nvPr/>
        </p:nvCxnSpPr>
        <p:spPr>
          <a:xfrm>
            <a:off x="1439376"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B1CF3E5F-F699-CB22-21C7-66B67E85667D}"/>
              </a:ext>
            </a:extLst>
          </p:cNvPr>
          <p:cNvCxnSpPr>
            <a:cxnSpLocks/>
          </p:cNvCxnSpPr>
          <p:nvPr/>
        </p:nvCxnSpPr>
        <p:spPr>
          <a:xfrm>
            <a:off x="6677514"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pic>
        <p:nvPicPr>
          <p:cNvPr id="11" name="Grafik 10" descr="Kundeanmeldelse med massiv udfyldning">
            <a:extLst>
              <a:ext uri="{FF2B5EF4-FFF2-40B4-BE49-F238E27FC236}">
                <a16:creationId xmlns:a16="http://schemas.microsoft.com/office/drawing/2014/main" id="{26998291-E122-AFAB-719D-C8A47A8B5C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42176" y="1980147"/>
            <a:ext cx="914400" cy="914400"/>
          </a:xfrm>
          <a:prstGeom prst="rect">
            <a:avLst/>
          </a:prstGeom>
        </p:spPr>
      </p:pic>
      <p:pic>
        <p:nvPicPr>
          <p:cNvPr id="5" name="Grafik 4" descr="Rygsæk med massiv udfyldning">
            <a:extLst>
              <a:ext uri="{FF2B5EF4-FFF2-40B4-BE49-F238E27FC236}">
                <a16:creationId xmlns:a16="http://schemas.microsoft.com/office/drawing/2014/main" id="{60028A45-EB3B-C5A2-542B-F27089D517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0314" y="2018280"/>
            <a:ext cx="914400" cy="914400"/>
          </a:xfrm>
          <a:prstGeom prst="rect">
            <a:avLst/>
          </a:prstGeom>
        </p:spPr>
      </p:pic>
    </p:spTree>
    <p:extLst>
      <p:ext uri="{BB962C8B-B14F-4D97-AF65-F5344CB8AC3E}">
        <p14:creationId xmlns:p14="http://schemas.microsoft.com/office/powerpoint/2010/main" val="253534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27D2345-BF93-9B8A-1FC2-15F7633F7FA2}"/>
              </a:ext>
            </a:extLst>
          </p:cNvPr>
          <p:cNvSpPr>
            <a:spLocks noGrp="1"/>
          </p:cNvSpPr>
          <p:nvPr>
            <p:ph type="body" sz="quarter" idx="13"/>
          </p:nvPr>
        </p:nvSpPr>
        <p:spPr>
          <a:xfrm>
            <a:off x="720000" y="1493134"/>
            <a:ext cx="10764000" cy="4626866"/>
          </a:xfrm>
        </p:spPr>
        <p:txBody>
          <a:bodyPr/>
          <a:lstStyle/>
          <a:p>
            <a:r>
              <a:rPr lang="da-DK" dirty="0">
                <a:solidFill>
                  <a:srgbClr val="375D6A"/>
                </a:solidFill>
              </a:rPr>
              <a:t>1.Videnspakke indeholder:</a:t>
            </a:r>
          </a:p>
          <a:p>
            <a:r>
              <a:rPr lang="da-DK" dirty="0">
                <a:solidFill>
                  <a:srgbClr val="375D6A"/>
                </a:solidFill>
              </a:rPr>
              <a:t>Forrest et skjult slide med praktiske informationer om materialer og mødeforberedelse til oplægsholder.</a:t>
            </a:r>
          </a:p>
          <a:p>
            <a:r>
              <a:rPr lang="da-DK" dirty="0">
                <a:solidFill>
                  <a:srgbClr val="375D6A"/>
                </a:solidFill>
              </a:rPr>
              <a:t>Den bagvedliggende læringsteori for metoden, viden om selve metoden samt refleksionsspørgsmål, der skal få medarbejderne til at reflektere over koblingen mellem metodens teori og medarbejderens praksis.</a:t>
            </a:r>
          </a:p>
          <a:p>
            <a:r>
              <a:rPr lang="da-DK" dirty="0">
                <a:solidFill>
                  <a:srgbClr val="375D6A"/>
                </a:solidFill>
              </a:rPr>
              <a:t>Tidsrammen på </a:t>
            </a:r>
            <a:r>
              <a:rPr lang="da-DK" dirty="0" err="1">
                <a:solidFill>
                  <a:srgbClr val="375D6A"/>
                </a:solidFill>
              </a:rPr>
              <a:t>videnspakken</a:t>
            </a:r>
            <a:r>
              <a:rPr lang="da-DK" dirty="0">
                <a:solidFill>
                  <a:srgbClr val="375D6A"/>
                </a:solidFill>
              </a:rPr>
              <a:t> er sat til ca. 45-60 minutter.</a:t>
            </a:r>
          </a:p>
          <a:p>
            <a:r>
              <a:rPr lang="da-DK" dirty="0">
                <a:solidFill>
                  <a:srgbClr val="375D6A"/>
                </a:solidFill>
              </a:rPr>
              <a:t>Formen er oplæg fra leder/vejleder til medarbejdere. </a:t>
            </a:r>
            <a:r>
              <a:rPr lang="da-DK" dirty="0" err="1">
                <a:solidFill>
                  <a:srgbClr val="375D6A"/>
                </a:solidFill>
              </a:rPr>
              <a:t>Videnspakken</a:t>
            </a:r>
            <a:r>
              <a:rPr lang="da-DK" dirty="0">
                <a:solidFill>
                  <a:srgbClr val="375D6A"/>
                </a:solidFill>
              </a:rPr>
              <a:t> kan I f.eks. gennemgå på et personalemøde. </a:t>
            </a:r>
          </a:p>
          <a:p>
            <a:pPr marL="0" lvl="1" indent="0">
              <a:spcBef>
                <a:spcPts val="1000"/>
              </a:spcBef>
              <a:buNone/>
            </a:pPr>
            <a:endParaRPr lang="da-DK" sz="1600" dirty="0">
              <a:solidFill>
                <a:srgbClr val="375D6A"/>
              </a:solidFill>
              <a:cs typeface="Arial" panose="020B0604020202020204" pitchFamily="34" charset="0"/>
            </a:endParaRPr>
          </a:p>
          <a:p>
            <a:r>
              <a:rPr lang="da-DK" dirty="0">
                <a:solidFill>
                  <a:srgbClr val="375D6A"/>
                </a:solidFill>
              </a:rPr>
              <a:t>2. Praksispakke indeholder: </a:t>
            </a:r>
          </a:p>
          <a:p>
            <a:r>
              <a:rPr lang="da-DK" dirty="0">
                <a:solidFill>
                  <a:srgbClr val="375D6A"/>
                </a:solidFill>
              </a:rPr>
              <a:t>Forrest et skjult slide med praktiske informationer om materialer og mødeforberedelse til oplægsholder</a:t>
            </a:r>
          </a:p>
          <a:p>
            <a:r>
              <a:rPr lang="da-DK" dirty="0">
                <a:solidFill>
                  <a:srgbClr val="375D6A"/>
                </a:solidFill>
              </a:rPr>
              <a:t>Praksispakken lægger op til at medarbejderne får fingre i metoden, altså gør sig erfaringer med metoden gennem egne handlinger. Tidsrammen er sat til 120 – 180 minutter.</a:t>
            </a:r>
          </a:p>
          <a:p>
            <a:r>
              <a:rPr lang="da-DK" dirty="0">
                <a:solidFill>
                  <a:srgbClr val="375D6A"/>
                </a:solidFill>
              </a:rPr>
              <a:t>Formen er '</a:t>
            </a:r>
            <a:r>
              <a:rPr lang="da-DK" dirty="0" err="1">
                <a:solidFill>
                  <a:srgbClr val="375D6A"/>
                </a:solidFill>
              </a:rPr>
              <a:t>hands</a:t>
            </a:r>
            <a:r>
              <a:rPr lang="da-DK" dirty="0">
                <a:solidFill>
                  <a:srgbClr val="375D6A"/>
                </a:solidFill>
              </a:rPr>
              <a:t> on’. Praksispakken kan I f.eks. arbejde med til et pædagogisk arrangement.</a:t>
            </a:r>
            <a:endParaRPr lang="da-DK" dirty="0"/>
          </a:p>
          <a:p>
            <a:r>
              <a:rPr lang="da-DK" dirty="0">
                <a:solidFill>
                  <a:srgbClr val="375D6A"/>
                </a:solidFill>
              </a:rPr>
              <a:t>3. Næste skridt: </a:t>
            </a:r>
          </a:p>
          <a:p>
            <a:r>
              <a:rPr lang="da-DK" dirty="0">
                <a:solidFill>
                  <a:srgbClr val="375D6A"/>
                </a:solidFill>
              </a:rPr>
              <a:t>Ledelse/vejledere udfylder selv </a:t>
            </a:r>
            <a:r>
              <a:rPr lang="da-DK" dirty="0" err="1">
                <a:solidFill>
                  <a:srgbClr val="375D6A"/>
                </a:solidFill>
              </a:rPr>
              <a:t>slidet</a:t>
            </a:r>
            <a:r>
              <a:rPr lang="da-DK" dirty="0">
                <a:solidFill>
                  <a:srgbClr val="375D6A"/>
                </a:solidFill>
              </a:rPr>
              <a:t> med ”Næste skridt”. I dette ligger der følgende opgave – eventuelt m. understøttelse af læringspartner: </a:t>
            </a:r>
          </a:p>
          <a:p>
            <a:r>
              <a:rPr lang="da-DK" dirty="0">
                <a:solidFill>
                  <a:srgbClr val="375D6A"/>
                </a:solidFill>
                <a:cs typeface="Arial"/>
              </a:rPr>
              <a:t>I skal have forholdt jer til det videre arbejde på alle niveauer, dvs. for medarbejdere, vejledere og ledere. Hvordan planlægger, følger og evaluerer I arbejdet med Lokal praksisudvikling? </a:t>
            </a:r>
          </a:p>
          <a:p>
            <a:endParaRPr lang="da-DK" dirty="0">
              <a:solidFill>
                <a:srgbClr val="375D6A"/>
              </a:solidFill>
              <a:latin typeface="Arial" panose="020B0604020202020204" pitchFamily="34" charset="0"/>
            </a:endParaRPr>
          </a:p>
          <a:p>
            <a:endParaRPr lang="da-DK" dirty="0">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B7A7826C-BC84-4EAD-69A4-6CCE237C8BDC}"/>
              </a:ext>
            </a:extLst>
          </p:cNvPr>
          <p:cNvSpPr>
            <a:spLocks noGrp="1"/>
          </p:cNvSpPr>
          <p:nvPr>
            <p:ph type="body" sz="quarter" idx="15"/>
          </p:nvPr>
        </p:nvSpPr>
        <p:spPr/>
        <p:txBody>
          <a:bodyPr/>
          <a:lstStyle/>
          <a:p>
            <a:r>
              <a:rPr lang="da-DK"/>
              <a:t>Introduktion til oplægsholder, fortsat</a:t>
            </a:r>
          </a:p>
        </p:txBody>
      </p:sp>
    </p:spTree>
    <p:extLst>
      <p:ext uri="{BB962C8B-B14F-4D97-AF65-F5344CB8AC3E}">
        <p14:creationId xmlns:p14="http://schemas.microsoft.com/office/powerpoint/2010/main" val="3154846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4B2A9"/>
        </a:solidFill>
        <a:effectLst/>
      </p:bgPr>
    </p:bg>
    <p:spTree>
      <p:nvGrpSpPr>
        <p:cNvPr id="1" name="">
          <a:extLst>
            <a:ext uri="{FF2B5EF4-FFF2-40B4-BE49-F238E27FC236}">
              <a16:creationId xmlns:a16="http://schemas.microsoft.com/office/drawing/2014/main" id="{7BFE6B10-04D9-0E80-0769-7F107F6E33D8}"/>
            </a:ext>
          </a:extLst>
        </p:cNvPr>
        <p:cNvGrpSpPr/>
        <p:nvPr/>
      </p:nvGrpSpPr>
      <p:grpSpPr>
        <a:xfrm>
          <a:off x="0" y="0"/>
          <a:ext cx="0" cy="0"/>
          <a:chOff x="0" y="0"/>
          <a:chExt cx="0" cy="0"/>
        </a:xfrm>
      </p:grpSpPr>
      <p:pic>
        <p:nvPicPr>
          <p:cNvPr id="3" name="Billede 2" descr="Et billede, der indeholder cirkel&#10;&#10;AI-genereret indhold kan være ukorrekt.">
            <a:extLst>
              <a:ext uri="{FF2B5EF4-FFF2-40B4-BE49-F238E27FC236}">
                <a16:creationId xmlns:a16="http://schemas.microsoft.com/office/drawing/2014/main" id="{737BC48C-15E6-DC81-2D98-AF7B834A9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70" y="-185959"/>
            <a:ext cx="5184357" cy="5345793"/>
          </a:xfrm>
          <a:prstGeom prst="rect">
            <a:avLst/>
          </a:prstGeom>
        </p:spPr>
      </p:pic>
      <p:sp>
        <p:nvSpPr>
          <p:cNvPr id="4" name="Rektangel: afrundede hjørner 3">
            <a:extLst>
              <a:ext uri="{FF2B5EF4-FFF2-40B4-BE49-F238E27FC236}">
                <a16:creationId xmlns:a16="http://schemas.microsoft.com/office/drawing/2014/main" id="{33DA2CB0-B787-7330-1475-F5463ACDE8D8}"/>
              </a:ext>
            </a:extLst>
          </p:cNvPr>
          <p:cNvSpPr/>
          <p:nvPr/>
        </p:nvSpPr>
        <p:spPr>
          <a:xfrm>
            <a:off x="3818966" y="4344686"/>
            <a:ext cx="4585446"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skitse, illustration/afbildning, kunst&#10;&#10;AI-genereret indhold kan være ukorrekt.">
            <a:extLst>
              <a:ext uri="{FF2B5EF4-FFF2-40B4-BE49-F238E27FC236}">
                <a16:creationId xmlns:a16="http://schemas.microsoft.com/office/drawing/2014/main" id="{3BE83313-6EB9-9397-F1C2-E746AFF48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64" y="225877"/>
            <a:ext cx="4327650" cy="4118809"/>
          </a:xfrm>
          <a:prstGeom prst="rect">
            <a:avLst/>
          </a:prstGeom>
        </p:spPr>
      </p:pic>
      <p:sp>
        <p:nvSpPr>
          <p:cNvPr id="5" name="Pladsholder til tekst 1">
            <a:extLst>
              <a:ext uri="{FF2B5EF4-FFF2-40B4-BE49-F238E27FC236}">
                <a16:creationId xmlns:a16="http://schemas.microsoft.com/office/drawing/2014/main" id="{0EFD0025-2EA8-C544-E041-AD2D467F8969}"/>
              </a:ext>
            </a:extLst>
          </p:cNvPr>
          <p:cNvSpPr txBox="1">
            <a:spLocks/>
          </p:cNvSpPr>
          <p:nvPr/>
        </p:nvSpPr>
        <p:spPr>
          <a:xfrm>
            <a:off x="1775999" y="4371062"/>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Næste skridt</a:t>
            </a:r>
          </a:p>
        </p:txBody>
      </p:sp>
      <p:sp>
        <p:nvSpPr>
          <p:cNvPr id="9" name="Pladsholder til tekst 2">
            <a:extLst>
              <a:ext uri="{FF2B5EF4-FFF2-40B4-BE49-F238E27FC236}">
                <a16:creationId xmlns:a16="http://schemas.microsoft.com/office/drawing/2014/main" id="{8021F6E9-F816-5FE6-EF2C-748F02AE562C}"/>
              </a:ext>
            </a:extLst>
          </p:cNvPr>
          <p:cNvSpPr>
            <a:spLocks noGrp="1"/>
          </p:cNvSpPr>
          <p:nvPr>
            <p:ph type="body" sz="quarter" idx="16"/>
          </p:nvPr>
        </p:nvSpPr>
        <p:spPr>
          <a:xfrm>
            <a:off x="1784378" y="5424686"/>
            <a:ext cx="8640000" cy="1080000"/>
          </a:xfrm>
        </p:spPr>
        <p:txBody>
          <a:bodyPr/>
          <a:lstStyle/>
          <a:p>
            <a:r>
              <a:rPr lang="da-DK" noProof="0">
                <a:solidFill>
                  <a:srgbClr val="FCF3E6"/>
                </a:solidFill>
              </a:rPr>
              <a:t>[Skriv næste skridt ind]</a:t>
            </a:r>
          </a:p>
        </p:txBody>
      </p:sp>
    </p:spTree>
    <p:extLst>
      <p:ext uri="{BB962C8B-B14F-4D97-AF65-F5344CB8AC3E}">
        <p14:creationId xmlns:p14="http://schemas.microsoft.com/office/powerpoint/2010/main" val="867055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81E0CEC-6E01-4F81-B6AA-9A0D7BDE6FE9}"/>
              </a:ext>
            </a:extLst>
          </p:cNvPr>
          <p:cNvSpPr>
            <a:spLocks noGrp="1"/>
          </p:cNvSpPr>
          <p:nvPr>
            <p:ph type="body" sz="quarter" idx="15"/>
          </p:nvPr>
        </p:nvSpPr>
        <p:spPr/>
        <p:txBody>
          <a:bodyPr/>
          <a:lstStyle/>
          <a:p>
            <a:endParaRPr lang="da-DK"/>
          </a:p>
        </p:txBody>
      </p:sp>
      <p:sp>
        <p:nvSpPr>
          <p:cNvPr id="3" name="Pladsholder til tekst 2">
            <a:extLst>
              <a:ext uri="{FF2B5EF4-FFF2-40B4-BE49-F238E27FC236}">
                <a16:creationId xmlns:a16="http://schemas.microsoft.com/office/drawing/2014/main" id="{9B5E52FD-FC4C-E403-C486-E97F6B76F38A}"/>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02808353-1FD5-B2A0-676E-074A48DD7EE0}"/>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ABE1330F-4790-7F5A-7E76-A25DA65A490B}"/>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FD06771B-152B-1CBA-32EA-63DF673681F4}"/>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5C60DC29-DBF7-52FB-11AE-056B5FE56C3F}"/>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DF3D57FA-E4C3-5F26-4407-6AF071A29D30}"/>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119C3D78-FB72-7492-2D38-13648DF88332}"/>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FE767106-6E0E-3A56-93A4-F7F7570FCE93}"/>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6D3F3F1E-5A0F-150E-8D59-46C692B9824D}"/>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39B67060-FE61-B3D0-AF43-02968DA697E5}"/>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70D5AA6F-2154-BE53-DA67-4187DBAE9F02}"/>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0FF22034-9923-C424-30C7-98976590AECA}"/>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D0A75A0A-B687-7A55-CEBB-7988EE4CB63E}"/>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2267877C-43B9-B767-43B1-D9A36687F0E7}"/>
              </a:ext>
            </a:extLst>
          </p:cNvPr>
          <p:cNvSpPr>
            <a:spLocks noGrp="1"/>
          </p:cNvSpPr>
          <p:nvPr>
            <p:ph type="body" sz="quarter" idx="28"/>
          </p:nvPr>
        </p:nvSpPr>
        <p:spPr/>
        <p:txBody>
          <a:bodyPr/>
          <a:lstStyle/>
          <a:p>
            <a:endParaRPr lang="da-DK"/>
          </a:p>
        </p:txBody>
      </p:sp>
      <p:sp>
        <p:nvSpPr>
          <p:cNvPr id="17" name="Pladsholder til tekst 16">
            <a:extLst>
              <a:ext uri="{FF2B5EF4-FFF2-40B4-BE49-F238E27FC236}">
                <a16:creationId xmlns:a16="http://schemas.microsoft.com/office/drawing/2014/main" id="{7BEAF28F-0400-2BAC-C7A6-87BD203E5210}"/>
              </a:ext>
            </a:extLst>
          </p:cNvPr>
          <p:cNvSpPr>
            <a:spLocks noGrp="1"/>
          </p:cNvSpPr>
          <p:nvPr>
            <p:ph type="body" sz="quarter" idx="29"/>
          </p:nvPr>
        </p:nvSpPr>
        <p:spPr/>
        <p:txBody>
          <a:bodyPr/>
          <a:lstStyle/>
          <a:p>
            <a:endParaRPr lang="da-DK"/>
          </a:p>
        </p:txBody>
      </p:sp>
      <p:sp>
        <p:nvSpPr>
          <p:cNvPr id="18" name="Pladsholder til tekst 17">
            <a:extLst>
              <a:ext uri="{FF2B5EF4-FFF2-40B4-BE49-F238E27FC236}">
                <a16:creationId xmlns:a16="http://schemas.microsoft.com/office/drawing/2014/main" id="{659806C8-FD3C-4FC2-6638-3F58B4AB27EF}"/>
              </a:ext>
            </a:extLst>
          </p:cNvPr>
          <p:cNvSpPr>
            <a:spLocks noGrp="1"/>
          </p:cNvSpPr>
          <p:nvPr>
            <p:ph type="body" sz="quarter" idx="32"/>
          </p:nvPr>
        </p:nvSpPr>
        <p:spPr/>
        <p:txBody>
          <a:bodyPr/>
          <a:lstStyle/>
          <a:p>
            <a:endParaRPr lang="da-DK"/>
          </a:p>
        </p:txBody>
      </p:sp>
      <p:sp>
        <p:nvSpPr>
          <p:cNvPr id="19" name="Pladsholder til tekst 18">
            <a:extLst>
              <a:ext uri="{FF2B5EF4-FFF2-40B4-BE49-F238E27FC236}">
                <a16:creationId xmlns:a16="http://schemas.microsoft.com/office/drawing/2014/main" id="{55A4A6BE-8033-F17D-2EFC-21F71125457D}"/>
              </a:ext>
            </a:extLst>
          </p:cNvPr>
          <p:cNvSpPr>
            <a:spLocks noGrp="1"/>
          </p:cNvSpPr>
          <p:nvPr>
            <p:ph type="body" sz="quarter" idx="33"/>
          </p:nvPr>
        </p:nvSpPr>
        <p:spPr/>
        <p:txBody>
          <a:bodyPr/>
          <a:lstStyle/>
          <a:p>
            <a:endParaRPr lang="da-DK"/>
          </a:p>
        </p:txBody>
      </p:sp>
      <p:sp>
        <p:nvSpPr>
          <p:cNvPr id="20" name="Pladsholder til tekst 19">
            <a:extLst>
              <a:ext uri="{FF2B5EF4-FFF2-40B4-BE49-F238E27FC236}">
                <a16:creationId xmlns:a16="http://schemas.microsoft.com/office/drawing/2014/main" id="{DA1CF78B-C3CC-78E9-BD46-EEADE5C66971}"/>
              </a:ext>
            </a:extLst>
          </p:cNvPr>
          <p:cNvSpPr>
            <a:spLocks noGrp="1"/>
          </p:cNvSpPr>
          <p:nvPr>
            <p:ph type="body" sz="quarter" idx="34"/>
          </p:nvPr>
        </p:nvSpPr>
        <p:spPr/>
        <p:txBody>
          <a:bodyPr/>
          <a:lstStyle/>
          <a:p>
            <a:endParaRPr lang="da-DK"/>
          </a:p>
        </p:txBody>
      </p:sp>
    </p:spTree>
    <p:extLst>
      <p:ext uri="{BB962C8B-B14F-4D97-AF65-F5344CB8AC3E}">
        <p14:creationId xmlns:p14="http://schemas.microsoft.com/office/powerpoint/2010/main" val="1571106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FC8C7"/>
        </a:solidFill>
        <a:effectLst/>
      </p:bgPr>
    </p:bg>
    <p:spTree>
      <p:nvGrpSpPr>
        <p:cNvPr id="1" name="">
          <a:extLst>
            <a:ext uri="{FF2B5EF4-FFF2-40B4-BE49-F238E27FC236}">
              <a16:creationId xmlns:a16="http://schemas.microsoft.com/office/drawing/2014/main" id="{F0B8A254-4ABF-902F-FB9B-CBCACA8347F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EE1D5ED-0DAA-6EE2-FA92-D5C2B2EFF85D}"/>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20DE3C26-DD04-CC4E-0454-59034E37BBC8}"/>
              </a:ext>
            </a:extLst>
          </p:cNvPr>
          <p:cNvSpPr>
            <a:spLocks noGrp="1"/>
          </p:cNvSpPr>
          <p:nvPr>
            <p:ph type="body" sz="quarter" idx="13"/>
          </p:nvPr>
        </p:nvSpPr>
        <p:spPr>
          <a:xfrm>
            <a:off x="996313" y="2322514"/>
            <a:ext cx="5099687" cy="4320000"/>
          </a:xfrm>
        </p:spPr>
        <p:txBody>
          <a:bodyPr/>
          <a:lstStyle/>
          <a:p>
            <a:r>
              <a:rPr lang="da-DK" sz="1400" dirty="0">
                <a:solidFill>
                  <a:srgbClr val="375D6A"/>
                </a:solidFill>
              </a:rPr>
              <a:t>CAST (2024): Universal Design for Learning Guidelines version 3.0.: </a:t>
            </a:r>
            <a:r>
              <a:rPr lang="en-US" sz="1400" dirty="0">
                <a:solidFill>
                  <a:srgbClr val="375D6A"/>
                </a:solidFill>
                <a:hlinkClick r:id="rId3">
                  <a:extLst>
                    <a:ext uri="{A12FA001-AC4F-418D-AE19-62706E023703}">
                      <ahyp:hlinkClr xmlns:ahyp="http://schemas.microsoft.com/office/drawing/2018/hyperlinkcolor" val="tx"/>
                    </a:ext>
                  </a:extLst>
                </a:hlinkClick>
              </a:rPr>
              <a:t>CAST Universal Design for Learning Guidelines</a:t>
            </a:r>
            <a:endParaRPr lang="en-US" sz="1400" dirty="0">
              <a:solidFill>
                <a:srgbClr val="375D6A"/>
              </a:solidFill>
            </a:endParaRPr>
          </a:p>
          <a:p>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Geisnæs, D (udvikler). 15.11.2022. </a:t>
            </a:r>
            <a:r>
              <a:rPr lang="da-DK" sz="1400" i="1" dirty="0">
                <a:solidFill>
                  <a:srgbClr val="375D6A"/>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35- UDL</a:t>
            </a:r>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 .</a:t>
            </a:r>
            <a:r>
              <a:rPr lang="da-DK" sz="1400" i="1" dirty="0">
                <a:solidFill>
                  <a:srgbClr val="375D6A"/>
                </a:solidFill>
                <a:latin typeface="Calibri" panose="020F0502020204030204" pitchFamily="34" charset="0"/>
                <a:ea typeface="Calibri" panose="020F0502020204030204" pitchFamily="34" charset="0"/>
                <a:cs typeface="Calibri" panose="020F0502020204030204" pitchFamily="34" charset="0"/>
              </a:rPr>
              <a:t> </a:t>
            </a:r>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UCN </a:t>
            </a:r>
            <a:r>
              <a:rPr lang="da-DK" sz="1400" dirty="0">
                <a:solidFill>
                  <a:srgbClr val="375D6A"/>
                </a:solidFill>
                <a:hlinkClick r:id="rId4">
                  <a:extLst>
                    <a:ext uri="{A12FA001-AC4F-418D-AE19-62706E023703}">
                      <ahyp:hlinkClr xmlns:ahyp="http://schemas.microsoft.com/office/drawing/2018/hyperlinkcolor" val="tx"/>
                    </a:ext>
                  </a:extLst>
                </a:hlinkClick>
              </a:rPr>
              <a:t>Episode 35 - UDL–POP - På opdagelse i pædagogik og læring – Apple Podcasts</a:t>
            </a:r>
            <a:endParaRPr lang="da-DK" sz="1400" dirty="0">
              <a:solidFill>
                <a:srgbClr val="375D6A"/>
              </a:solidFill>
            </a:endParaRPr>
          </a:p>
          <a:p>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Geisnæs, D (udvikler).  13.06.2023. </a:t>
            </a:r>
            <a:r>
              <a:rPr lang="da-DK" sz="1400" i="1" dirty="0">
                <a:solidFill>
                  <a:srgbClr val="375D6A"/>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50- UDL vol. 2  </a:t>
            </a:r>
            <a:r>
              <a:rPr lang="da-DK" sz="1400" dirty="0">
                <a:solidFill>
                  <a:srgbClr val="375D6A"/>
                </a:solidFill>
                <a:hlinkClick r:id="rId5">
                  <a:extLst>
                    <a:ext uri="{A12FA001-AC4F-418D-AE19-62706E023703}">
                      <ahyp:hlinkClr xmlns:ahyp="http://schemas.microsoft.com/office/drawing/2018/hyperlinkcolor" val="tx"/>
                    </a:ext>
                  </a:extLst>
                </a:hlinkClick>
              </a:rPr>
              <a:t>Episode 50 - UDL vol. 2–POP - På opdagelse i pædagogik og læring – Apple Podcasts</a:t>
            </a:r>
            <a:endParaRPr lang="da-DK" sz="1400" dirty="0">
              <a:solidFill>
                <a:srgbClr val="375D6A"/>
              </a:solidFill>
            </a:endParaRPr>
          </a:p>
          <a:p>
            <a:r>
              <a:rPr lang="da-DK" sz="1400" dirty="0" err="1">
                <a:solidFill>
                  <a:srgbClr val="375D6A"/>
                </a:solidFill>
              </a:rPr>
              <a:t>Molbæk</a:t>
            </a:r>
            <a:r>
              <a:rPr lang="da-DK" sz="1400" dirty="0">
                <a:solidFill>
                  <a:srgbClr val="375D6A"/>
                </a:solidFill>
              </a:rPr>
              <a:t>, M. og Hedegaard Sørensen, L. (2023): </a:t>
            </a:r>
            <a:r>
              <a:rPr lang="da-DK" sz="1400" i="1" dirty="0">
                <a:solidFill>
                  <a:srgbClr val="375D6A"/>
                </a:solidFill>
              </a:rPr>
              <a:t>Universal Design for Learning – Fleksible og inkluderende læringsmiljøer for alle, </a:t>
            </a:r>
            <a:r>
              <a:rPr lang="da-DK" sz="1400" dirty="0">
                <a:solidFill>
                  <a:srgbClr val="375D6A"/>
                </a:solidFill>
              </a:rPr>
              <a:t>Dafolo</a:t>
            </a:r>
          </a:p>
          <a:p>
            <a:r>
              <a:rPr lang="da-DK" sz="1400" dirty="0">
                <a:solidFill>
                  <a:srgbClr val="375D6A"/>
                </a:solidFill>
              </a:rPr>
              <a:t>Olesen, K. K. og  </a:t>
            </a:r>
            <a:r>
              <a:rPr lang="da-DK" sz="1400" dirty="0" err="1">
                <a:solidFill>
                  <a:srgbClr val="375D6A"/>
                </a:solidFill>
              </a:rPr>
              <a:t>Haaber</a:t>
            </a:r>
            <a:r>
              <a:rPr lang="da-DK" sz="1400" dirty="0">
                <a:solidFill>
                  <a:srgbClr val="375D6A"/>
                </a:solidFill>
              </a:rPr>
              <a:t>, C. R. (2024): </a:t>
            </a:r>
            <a:r>
              <a:rPr lang="da-DK" sz="1400" i="1" dirty="0">
                <a:solidFill>
                  <a:srgbClr val="375D6A"/>
                </a:solidFill>
              </a:rPr>
              <a:t>Deltagelsesdidaktik – Undervisning for alle, </a:t>
            </a:r>
            <a:r>
              <a:rPr lang="da-DK" sz="1400" dirty="0">
                <a:solidFill>
                  <a:srgbClr val="375D6A"/>
                </a:solidFill>
              </a:rPr>
              <a:t>Dafolo</a:t>
            </a:r>
          </a:p>
          <a:p>
            <a:r>
              <a:rPr lang="da-DK" sz="1400" dirty="0">
                <a:solidFill>
                  <a:srgbClr val="375D6A"/>
                </a:solidFill>
              </a:rPr>
              <a:t>UCN Act2learn. </a:t>
            </a:r>
            <a:r>
              <a:rPr lang="da-DK" sz="1400" i="1" dirty="0">
                <a:solidFill>
                  <a:srgbClr val="375D6A"/>
                </a:solidFill>
              </a:rPr>
              <a:t>Universal design for learning, UDL, </a:t>
            </a:r>
            <a:r>
              <a:rPr lang="da-DK" sz="1400" dirty="0">
                <a:solidFill>
                  <a:srgbClr val="375D6A"/>
                </a:solidFill>
              </a:rPr>
              <a:t>identificeret i UCNAct2learns YouTube-kanal:</a:t>
            </a:r>
            <a:r>
              <a:rPr lang="da-DK" sz="1400" i="1" dirty="0">
                <a:solidFill>
                  <a:srgbClr val="375D6A"/>
                </a:solidFill>
              </a:rPr>
              <a:t>  </a:t>
            </a:r>
            <a:r>
              <a:rPr lang="da-DK" sz="1400" dirty="0">
                <a:solidFill>
                  <a:srgbClr val="375D6A"/>
                </a:solidFill>
                <a:hlinkClick r:id="rId6">
                  <a:extLst>
                    <a:ext uri="{A12FA001-AC4F-418D-AE19-62706E023703}">
                      <ahyp:hlinkClr xmlns:ahyp="http://schemas.microsoft.com/office/drawing/2018/hyperlinkcolor" val="tx"/>
                    </a:ext>
                  </a:extLst>
                </a:hlinkClick>
              </a:rPr>
              <a:t>Universal design for learning, UDL</a:t>
            </a:r>
            <a:endParaRPr lang="da-DK" sz="1400" dirty="0">
              <a:solidFill>
                <a:srgbClr val="375D6A"/>
              </a:solidFill>
            </a:endParaRPr>
          </a:p>
          <a:p>
            <a:endParaRPr lang="da-DK" sz="1400" dirty="0">
              <a:solidFill>
                <a:srgbClr val="375D6A"/>
              </a:solidFill>
            </a:endParaRPr>
          </a:p>
          <a:p>
            <a:endParaRPr lang="da-DK" dirty="0">
              <a:solidFill>
                <a:srgbClr val="375D6A"/>
              </a:solidFill>
            </a:endParaRPr>
          </a:p>
          <a:p>
            <a:endParaRPr lang="da-DK" dirty="0">
              <a:solidFill>
                <a:srgbClr val="375D6A"/>
              </a:solidFill>
            </a:endParaRPr>
          </a:p>
        </p:txBody>
      </p:sp>
      <p:sp>
        <p:nvSpPr>
          <p:cNvPr id="3" name="Pladsholder til tekst 2">
            <a:extLst>
              <a:ext uri="{FF2B5EF4-FFF2-40B4-BE49-F238E27FC236}">
                <a16:creationId xmlns:a16="http://schemas.microsoft.com/office/drawing/2014/main" id="{E8FAF16C-A299-E38C-7373-9568B873840A}"/>
              </a:ext>
            </a:extLst>
          </p:cNvPr>
          <p:cNvSpPr>
            <a:spLocks noGrp="1"/>
          </p:cNvSpPr>
          <p:nvPr>
            <p:ph type="body" sz="quarter" idx="15"/>
          </p:nvPr>
        </p:nvSpPr>
        <p:spPr>
          <a:xfrm>
            <a:off x="996314" y="720000"/>
            <a:ext cx="8640000" cy="1080000"/>
          </a:xfrm>
        </p:spPr>
        <p:txBody>
          <a:bodyPr/>
          <a:lstStyle/>
          <a:p>
            <a:r>
              <a:rPr lang="da-DK" sz="3200" dirty="0">
                <a:solidFill>
                  <a:srgbClr val="375D6A"/>
                </a:solidFill>
                <a:latin typeface="+mn-lt"/>
              </a:rPr>
              <a:t>Litteraturliste</a:t>
            </a:r>
          </a:p>
        </p:txBody>
      </p:sp>
      <p:pic>
        <p:nvPicPr>
          <p:cNvPr id="13" name="Billede 12">
            <a:extLst>
              <a:ext uri="{FF2B5EF4-FFF2-40B4-BE49-F238E27FC236}">
                <a16:creationId xmlns:a16="http://schemas.microsoft.com/office/drawing/2014/main" id="{2136300D-5EFB-4FF2-0B8F-81F6501C9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5937" y="2390566"/>
            <a:ext cx="3634266" cy="3747434"/>
          </a:xfrm>
          <a:prstGeom prst="rect">
            <a:avLst/>
          </a:prstGeom>
        </p:spPr>
      </p:pic>
      <p:pic>
        <p:nvPicPr>
          <p:cNvPr id="15" name="Billede 14" descr="Et billede, der indeholder tegning, skitse, illustration/afbildning, kunst&#10;&#10;AI-genereret indhold kan være ukorrekt.">
            <a:extLst>
              <a:ext uri="{FF2B5EF4-FFF2-40B4-BE49-F238E27FC236}">
                <a16:creationId xmlns:a16="http://schemas.microsoft.com/office/drawing/2014/main" id="{8BB868E9-BF70-B96B-A795-B5A9232E58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0078" y="2203026"/>
            <a:ext cx="1971388" cy="4122514"/>
          </a:xfrm>
          <a:prstGeom prst="rect">
            <a:avLst/>
          </a:prstGeom>
        </p:spPr>
      </p:pic>
    </p:spTree>
    <p:extLst>
      <p:ext uri="{BB962C8B-B14F-4D97-AF65-F5344CB8AC3E}">
        <p14:creationId xmlns:p14="http://schemas.microsoft.com/office/powerpoint/2010/main" val="4133814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5AA2A-36F1-FA6B-F706-6BAA59619C34}"/>
            </a:ext>
          </a:extLst>
        </p:cNvPr>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56BA1F0A-248F-6BE4-F25B-81CBA6AB7E3A}"/>
              </a:ext>
            </a:extLst>
          </p:cNvPr>
          <p:cNvSpPr>
            <a:spLocks noGrp="1"/>
          </p:cNvSpPr>
          <p:nvPr>
            <p:ph type="body" sz="quarter" idx="15"/>
          </p:nvPr>
        </p:nvSpPr>
        <p:spPr/>
        <p:txBody>
          <a:bodyPr/>
          <a:lstStyle/>
          <a:p>
            <a:r>
              <a:rPr lang="da-DK"/>
              <a:t>Tak for i dag</a:t>
            </a:r>
          </a:p>
        </p:txBody>
      </p:sp>
      <p:pic>
        <p:nvPicPr>
          <p:cNvPr id="8" name="Billede 7" descr="Et billede, der indeholder mørke, sort, sort-hvid&#10;&#10;AI-genereret indhold kan være ukorrekt.">
            <a:extLst>
              <a:ext uri="{FF2B5EF4-FFF2-40B4-BE49-F238E27FC236}">
                <a16:creationId xmlns:a16="http://schemas.microsoft.com/office/drawing/2014/main" id="{22063B0C-6444-070E-2AE4-DBA79C9BC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36" y="-20957"/>
            <a:ext cx="6650897" cy="6858000"/>
          </a:xfrm>
          <a:prstGeom prst="rect">
            <a:avLst/>
          </a:prstGeom>
        </p:spPr>
      </p:pic>
    </p:spTree>
    <p:extLst>
      <p:ext uri="{BB962C8B-B14F-4D97-AF65-F5344CB8AC3E}">
        <p14:creationId xmlns:p14="http://schemas.microsoft.com/office/powerpoint/2010/main" val="400875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CF3E6">
            <a:alpha val="40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72DC4E-2209-BC6B-4951-17C69BB22285}"/>
              </a:ext>
            </a:extLst>
          </p:cNvPr>
          <p:cNvSpPr>
            <a:spLocks noGrp="1"/>
          </p:cNvSpPr>
          <p:nvPr>
            <p:ph type="body" sz="quarter" idx="15"/>
          </p:nvPr>
        </p:nvSpPr>
        <p:spPr/>
        <p:txBody>
          <a:bodyPr/>
          <a:lstStyle/>
          <a:p>
            <a:r>
              <a:rPr lang="da-DK"/>
              <a:t>Ledelse/vejlederes næste skridt</a:t>
            </a:r>
          </a:p>
        </p:txBody>
      </p:sp>
      <p:sp>
        <p:nvSpPr>
          <p:cNvPr id="3" name="Pladsholder til tekst 2">
            <a:extLst>
              <a:ext uri="{FF2B5EF4-FFF2-40B4-BE49-F238E27FC236}">
                <a16:creationId xmlns:a16="http://schemas.microsoft.com/office/drawing/2014/main" id="{C12E8519-418B-9813-B6FF-2B2DA4B18BFE}"/>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AC8D1717-382F-CEF5-0BF2-7F73A2E2CD09}"/>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4A20D8A1-986B-52FE-6F66-53D6533769F1}"/>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B2E8E401-D87C-D7E8-1801-8EDEF4065793}"/>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36D065FD-91C2-7270-310B-386D1452A131}"/>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F6E6778C-78E6-09F6-09FA-747CD90FA004}"/>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76F8FB82-2856-592D-4880-FD0DE0E8C464}"/>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5A7CB704-90B4-185F-9941-61DB81ABE4D1}"/>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E28B1942-5188-A5E5-DF2D-0755C9B58040}"/>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145DF072-9C57-E895-EE99-F54DBE29CA76}"/>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8FD70E0D-B9FB-7925-D170-C6C8C75F9487}"/>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CA4B2E97-E3AF-758D-4BF1-320603626F82}"/>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5DD14A68-D6EF-BBE0-F02B-DFD53E62257C}"/>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1559A9AB-A7A4-8820-4587-5BB3CAAB06FB}"/>
              </a:ext>
            </a:extLst>
          </p:cNvPr>
          <p:cNvSpPr>
            <a:spLocks noGrp="1"/>
          </p:cNvSpPr>
          <p:nvPr>
            <p:ph type="body" sz="quarter" idx="28"/>
          </p:nvPr>
        </p:nvSpPr>
        <p:spPr/>
        <p:txBody>
          <a:bodyPr/>
          <a:lstStyle/>
          <a:p>
            <a:endParaRPr lang="da-DK"/>
          </a:p>
        </p:txBody>
      </p:sp>
    </p:spTree>
    <p:extLst>
      <p:ext uri="{BB962C8B-B14F-4D97-AF65-F5344CB8AC3E}">
        <p14:creationId xmlns:p14="http://schemas.microsoft.com/office/powerpoint/2010/main" val="245558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8311D-9A2C-2B90-3BA6-A93B3E79A2A4}"/>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65D7E033-666B-8797-EEE0-E9AFDDE4D85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995785" y="926974"/>
            <a:ext cx="4189542" cy="4320001"/>
          </a:xfrm>
          <a:prstGeom prst="rect">
            <a:avLst/>
          </a:prstGeom>
        </p:spPr>
      </p:pic>
      <p:pic>
        <p:nvPicPr>
          <p:cNvPr id="8" name="Billede 7">
            <a:extLst>
              <a:ext uri="{FF2B5EF4-FFF2-40B4-BE49-F238E27FC236}">
                <a16:creationId xmlns:a16="http://schemas.microsoft.com/office/drawing/2014/main" id="{DB71C6E9-FF13-49F3-8CD4-066008107F8A}"/>
              </a:ext>
            </a:extLst>
          </p:cNvPr>
          <p:cNvPicPr>
            <a:picLocks noChangeAspect="1"/>
          </p:cNvPicPr>
          <p:nvPr/>
        </p:nvPicPr>
        <p:blipFill>
          <a:blip r:embed="rId4"/>
          <a:srcRect/>
          <a:stretch/>
        </p:blipFill>
        <p:spPr>
          <a:xfrm>
            <a:off x="1200390" y="-980369"/>
            <a:ext cx="9215609" cy="6858000"/>
          </a:xfrm>
          <a:prstGeom prst="rect">
            <a:avLst/>
          </a:prstGeom>
        </p:spPr>
      </p:pic>
      <p:pic>
        <p:nvPicPr>
          <p:cNvPr id="6" name="Billede 5" descr="Et billede, der indeholder tekst, Grafik, grafisk design, Font/skrifttype&#10;&#10;AI-genereret indhold kan være ukorrekt.">
            <a:extLst>
              <a:ext uri="{FF2B5EF4-FFF2-40B4-BE49-F238E27FC236}">
                <a16:creationId xmlns:a16="http://schemas.microsoft.com/office/drawing/2014/main" id="{4548031E-5785-2030-334B-BF1DFAD13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895" y="158876"/>
            <a:ext cx="1438659" cy="768098"/>
          </a:xfrm>
          <a:prstGeom prst="rect">
            <a:avLst/>
          </a:prstGeom>
        </p:spPr>
      </p:pic>
      <p:sp>
        <p:nvSpPr>
          <p:cNvPr id="2" name="Pladsholder til tekst 1">
            <a:extLst>
              <a:ext uri="{FF2B5EF4-FFF2-40B4-BE49-F238E27FC236}">
                <a16:creationId xmlns:a16="http://schemas.microsoft.com/office/drawing/2014/main" id="{45B6B2D6-C609-FE65-7972-DAD604AB5CF4}"/>
              </a:ext>
            </a:extLst>
          </p:cNvPr>
          <p:cNvSpPr>
            <a:spLocks noGrp="1"/>
          </p:cNvSpPr>
          <p:nvPr>
            <p:ph type="body" sz="quarter" idx="16"/>
          </p:nvPr>
        </p:nvSpPr>
        <p:spPr>
          <a:xfrm>
            <a:off x="1770556" y="5456461"/>
            <a:ext cx="8640000" cy="1080000"/>
          </a:xfrm>
        </p:spPr>
        <p:txBody>
          <a:bodyPr/>
          <a:lstStyle/>
          <a:p>
            <a:r>
              <a:rPr lang="da-DK" b="1" dirty="0"/>
              <a:t>Universal Design for Learning - UDL</a:t>
            </a:r>
            <a:endParaRPr lang="da-DK" b="1" noProof="0" dirty="0"/>
          </a:p>
        </p:txBody>
      </p:sp>
      <p:sp>
        <p:nvSpPr>
          <p:cNvPr id="16" name="Rektangel: afrundede hjørner 15">
            <a:extLst>
              <a:ext uri="{FF2B5EF4-FFF2-40B4-BE49-F238E27FC236}">
                <a16:creationId xmlns:a16="http://schemas.microsoft.com/office/drawing/2014/main" id="{EE2F6B89-A8CB-39B7-685B-A97575972842}"/>
              </a:ext>
            </a:extLst>
          </p:cNvPr>
          <p:cNvSpPr/>
          <p:nvPr/>
        </p:nvSpPr>
        <p:spPr>
          <a:xfrm>
            <a:off x="2613008" y="4418155"/>
            <a:ext cx="697687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tekst 1">
            <a:extLst>
              <a:ext uri="{FF2B5EF4-FFF2-40B4-BE49-F238E27FC236}">
                <a16:creationId xmlns:a16="http://schemas.microsoft.com/office/drawing/2014/main" id="{08688C59-4AE6-7AAF-E219-E06E6113A35B}"/>
              </a:ext>
            </a:extLst>
          </p:cNvPr>
          <p:cNvSpPr txBox="1">
            <a:spLocks/>
          </p:cNvSpPr>
          <p:nvPr/>
        </p:nvSpPr>
        <p:spPr>
          <a:xfrm>
            <a:off x="1781444" y="4429180"/>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800" b="1" i="0" u="none" strike="noStrike" kern="1200" cap="none" spc="0" normalizeH="0" baseline="0" noProof="0" dirty="0">
                <a:ln>
                  <a:noFill/>
                </a:ln>
                <a:solidFill>
                  <a:srgbClr val="375D6A"/>
                </a:solidFill>
                <a:effectLst/>
                <a:uLnTx/>
                <a:uFillTx/>
                <a:latin typeface="Arial" panose="020B0604020202020204" pitchFamily="34" charset="0"/>
                <a:ea typeface="+mn-ea"/>
                <a:cs typeface="Arial" panose="020B0604020202020204" pitchFamily="34" charset="0"/>
              </a:rPr>
              <a:t>Lokal praksisudvikling</a:t>
            </a:r>
          </a:p>
        </p:txBody>
      </p:sp>
    </p:spTree>
    <p:extLst>
      <p:ext uri="{BB962C8B-B14F-4D97-AF65-F5344CB8AC3E}">
        <p14:creationId xmlns:p14="http://schemas.microsoft.com/office/powerpoint/2010/main" val="309721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4B427-CA3B-9019-D785-D708E1E2FEDF}"/>
            </a:ext>
          </a:extLst>
        </p:cNvPr>
        <p:cNvGrpSpPr/>
        <p:nvPr/>
      </p:nvGrpSpPr>
      <p:grpSpPr>
        <a:xfrm>
          <a:off x="0" y="0"/>
          <a:ext cx="0" cy="0"/>
          <a:chOff x="0" y="0"/>
          <a:chExt cx="0" cy="0"/>
        </a:xfrm>
      </p:grpSpPr>
    </p:spTree>
    <p:extLst>
      <p:ext uri="{BB962C8B-B14F-4D97-AF65-F5344CB8AC3E}">
        <p14:creationId xmlns:p14="http://schemas.microsoft.com/office/powerpoint/2010/main" val="277138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AFC8C7">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112855F-B353-D905-24DA-618DA78C679A}"/>
              </a:ext>
            </a:extLst>
          </p:cNvPr>
          <p:cNvSpPr>
            <a:spLocks noGrp="1"/>
          </p:cNvSpPr>
          <p:nvPr>
            <p:ph type="body" sz="quarter" idx="15"/>
          </p:nvPr>
        </p:nvSpPr>
        <p:spPr/>
        <p:txBody>
          <a:bodyPr/>
          <a:lstStyle/>
          <a:p>
            <a:r>
              <a:rPr lang="da-DK"/>
              <a:t>Til oplægsholder: materiale og mødeopstart</a:t>
            </a:r>
            <a:endParaRPr lang="da-DK" noProof="0"/>
          </a:p>
        </p:txBody>
      </p:sp>
      <p:sp>
        <p:nvSpPr>
          <p:cNvPr id="6" name="Pladsholder til tekst 5">
            <a:extLst>
              <a:ext uri="{FF2B5EF4-FFF2-40B4-BE49-F238E27FC236}">
                <a16:creationId xmlns:a16="http://schemas.microsoft.com/office/drawing/2014/main" id="{1738EADB-C59E-6714-1EA2-97CB28F7752A}"/>
              </a:ext>
            </a:extLst>
          </p:cNvPr>
          <p:cNvSpPr>
            <a:spLocks noGrp="1"/>
          </p:cNvSpPr>
          <p:nvPr>
            <p:ph type="body" sz="quarter" idx="17"/>
          </p:nvPr>
        </p:nvSpPr>
        <p:spPr>
          <a:xfrm>
            <a:off x="5040000" y="1800000"/>
            <a:ext cx="6731343" cy="4320000"/>
          </a:xfrm>
        </p:spPr>
        <p:txBody>
          <a:bodyPr lIns="0" tIns="0" rIns="0" bIns="0" anchor="t"/>
          <a:lstStyle/>
          <a:p>
            <a:r>
              <a:rPr lang="da-DK" sz="1800" b="1" i="1" dirty="0"/>
              <a:t>En vej til ”engagement” og mødeopstart</a:t>
            </a:r>
          </a:p>
          <a:p>
            <a:r>
              <a:rPr lang="da-DK" b="1" dirty="0"/>
              <a:t>Forberedelse inden mødet:</a:t>
            </a:r>
          </a:p>
          <a:p>
            <a:pPr marL="285750" indent="-285750">
              <a:buFont typeface="Arial" panose="020B0604020202020204" pitchFamily="34" charset="0"/>
              <a:buChar char="•"/>
            </a:pPr>
            <a:r>
              <a:rPr lang="da-DK" dirty="0"/>
              <a:t>Print nip/</a:t>
            </a:r>
            <a:r>
              <a:rPr lang="da-DK" dirty="0" err="1"/>
              <a:t>nappere</a:t>
            </a:r>
            <a:r>
              <a:rPr lang="da-DK" dirty="0"/>
              <a:t> til alle mødedeltagere</a:t>
            </a:r>
          </a:p>
          <a:p>
            <a:pPr marL="285750" indent="-285750">
              <a:buFont typeface="Arial" panose="020B0604020202020204" pitchFamily="34" charset="0"/>
              <a:buChar char="•"/>
            </a:pPr>
            <a:r>
              <a:rPr lang="da-DK" dirty="0"/>
              <a:t>Placer </a:t>
            </a:r>
            <a:r>
              <a:rPr lang="da-DK" b="1" dirty="0"/>
              <a:t>prints og sakse </a:t>
            </a:r>
            <a:r>
              <a:rPr lang="da-DK" dirty="0"/>
              <a:t>rundt i lokalet</a:t>
            </a:r>
          </a:p>
          <a:p>
            <a:pPr marL="285750" indent="-285750">
              <a:buFont typeface="Arial" panose="020B0604020202020204" pitchFamily="34" charset="0"/>
              <a:buChar char="•"/>
            </a:pPr>
            <a:r>
              <a:rPr lang="da-DK" dirty="0">
                <a:ea typeface="Calibri"/>
                <a:cs typeface="Arial"/>
              </a:rPr>
              <a:t>Deltagerne går i gang med at folde, efterhånden som de kommer ind i lokalet</a:t>
            </a:r>
          </a:p>
          <a:p>
            <a:pPr marL="285750" indent="-285750">
              <a:buFont typeface="Arial" panose="020B0604020202020204" pitchFamily="34" charset="0"/>
              <a:buChar char="•"/>
            </a:pPr>
            <a:r>
              <a:rPr lang="da-DK" dirty="0">
                <a:ea typeface="Calibri"/>
                <a:cs typeface="Arial"/>
              </a:rPr>
              <a:t>Hav desuden flip overs med refleksionsspørgsmål og evt. post-</a:t>
            </a:r>
            <a:r>
              <a:rPr lang="da-DK" dirty="0" err="1">
                <a:ea typeface="Calibri"/>
                <a:cs typeface="Arial"/>
              </a:rPr>
              <a:t>its</a:t>
            </a:r>
            <a:r>
              <a:rPr lang="da-DK" dirty="0">
                <a:ea typeface="Calibri"/>
                <a:cs typeface="Arial"/>
              </a:rPr>
              <a:t> klar jf. sidste slide 16 </a:t>
            </a:r>
          </a:p>
          <a:p>
            <a:r>
              <a:rPr lang="da-DK" b="1" dirty="0"/>
              <a:t>Mødeopstart:</a:t>
            </a:r>
          </a:p>
          <a:p>
            <a:pPr marL="285750" indent="-285750">
              <a:buFont typeface="Arial" panose="020B0604020202020204" pitchFamily="34" charset="0"/>
              <a:buChar char="•"/>
            </a:pPr>
            <a:r>
              <a:rPr lang="da-DK" dirty="0"/>
              <a:t>Lad alle tage en nip/napper</a:t>
            </a:r>
          </a:p>
          <a:p>
            <a:pPr marL="285750" indent="-285750">
              <a:buFont typeface="Arial" panose="020B0604020202020204" pitchFamily="34" charset="0"/>
              <a:buChar char="•"/>
            </a:pPr>
            <a:r>
              <a:rPr lang="da-DK" dirty="0"/>
              <a:t>Lad deltagerne cirkulere og lave korte møder</a:t>
            </a:r>
          </a:p>
          <a:p>
            <a:pPr marL="285750" indent="-285750">
              <a:buFont typeface="Arial" panose="020B0604020202020204" pitchFamily="34" charset="0"/>
              <a:buChar char="•"/>
            </a:pPr>
            <a:r>
              <a:rPr lang="da-DK" dirty="0"/>
              <a:t>Fastsæt en tidsramme (10 min)</a:t>
            </a:r>
          </a:p>
          <a:p>
            <a:r>
              <a:rPr lang="da-DK" b="1" dirty="0"/>
              <a:t>Hvorfor: UDL </a:t>
            </a:r>
            <a:r>
              <a:rPr lang="da-DK" dirty="0"/>
              <a:t>handler om at skabe </a:t>
            </a:r>
            <a:r>
              <a:rPr lang="da-DK" i="1" dirty="0"/>
              <a:t>forskellige veje</a:t>
            </a:r>
            <a:r>
              <a:rPr lang="da-DK" dirty="0"/>
              <a:t> til læring  – i fællesskabet. Et af principperne handler om ”engagement”. Spørgsmålene i nip/napperen er i tråd med tankerne i UDL og aktiverer deltagerperspektiv, forforståelse og deltagelse</a:t>
            </a:r>
            <a:endParaRPr lang="da-DK" b="1" dirty="0"/>
          </a:p>
          <a:p>
            <a:endParaRPr lang="da-DK" dirty="0"/>
          </a:p>
          <a:p>
            <a:endParaRPr lang="da-DK" dirty="0"/>
          </a:p>
          <a:p>
            <a:endParaRPr lang="da-DK" b="1" i="1" noProof="0" dirty="0"/>
          </a:p>
        </p:txBody>
      </p:sp>
      <p:sp>
        <p:nvSpPr>
          <p:cNvPr id="5" name="Tekstfelt 4">
            <a:extLst>
              <a:ext uri="{FF2B5EF4-FFF2-40B4-BE49-F238E27FC236}">
                <a16:creationId xmlns:a16="http://schemas.microsoft.com/office/drawing/2014/main" id="{FCDCF446-D123-97FC-34BF-1393DF4586AD}"/>
              </a:ext>
            </a:extLst>
          </p:cNvPr>
          <p:cNvSpPr txBox="1"/>
          <p:nvPr/>
        </p:nvSpPr>
        <p:spPr>
          <a:xfrm>
            <a:off x="718801" y="5935334"/>
            <a:ext cx="6093372" cy="369332"/>
          </a:xfrm>
          <a:prstGeom prst="rect">
            <a:avLst/>
          </a:prstGeom>
          <a:noFill/>
        </p:spPr>
        <p:txBody>
          <a:bodyPr wrap="square">
            <a:spAutoFit/>
          </a:bodyPr>
          <a:lstStyle/>
          <a:p>
            <a:r>
              <a:rPr lang="da-DK" u="sng" dirty="0">
                <a:hlinkClick r:id="rId3"/>
              </a:rPr>
              <a:t>Link til nip napper</a:t>
            </a:r>
            <a:endParaRPr lang="da-DK" sz="1600" b="1" dirty="0">
              <a:solidFill>
                <a:srgbClr val="00B0F0"/>
              </a:solidFill>
              <a:latin typeface="+mn-lt"/>
              <a:ea typeface="Cascadia Code" panose="020B0609020000020004" pitchFamily="49" charset="0"/>
              <a:cs typeface="Cascadia Code" panose="020B0609020000020004" pitchFamily="49" charset="0"/>
            </a:endParaRPr>
          </a:p>
        </p:txBody>
      </p:sp>
      <p:pic>
        <p:nvPicPr>
          <p:cNvPr id="7" name="Billede 6" descr="Et billede, der indeholder tekst, skærmbillede, Font/skrifttype, design&#10;&#10;AI-genereret indhold kan være ukorrekt.">
            <a:extLst>
              <a:ext uri="{FF2B5EF4-FFF2-40B4-BE49-F238E27FC236}">
                <a16:creationId xmlns:a16="http://schemas.microsoft.com/office/drawing/2014/main" id="{E1C1E8BA-4B17-E798-B720-A358354B3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78" y="1800000"/>
            <a:ext cx="3504044" cy="3491328"/>
          </a:xfrm>
          <a:prstGeom prst="rect">
            <a:avLst/>
          </a:prstGeom>
        </p:spPr>
      </p:pic>
    </p:spTree>
    <p:extLst>
      <p:ext uri="{BB962C8B-B14F-4D97-AF65-F5344CB8AC3E}">
        <p14:creationId xmlns:p14="http://schemas.microsoft.com/office/powerpoint/2010/main" val="10699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BFB985FB-159D-36C3-D6E6-50702EC15608}"/>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DF68E08-4E3E-88A2-578C-8FF66BB076EA}"/>
              </a:ext>
            </a:extLst>
          </p:cNvPr>
          <p:cNvSpPr>
            <a:spLocks noGrp="1"/>
          </p:cNvSpPr>
          <p:nvPr>
            <p:ph type="body" sz="quarter" idx="15"/>
          </p:nvPr>
        </p:nvSpPr>
        <p:spPr>
          <a:xfrm>
            <a:off x="887896" y="753873"/>
            <a:ext cx="10204174" cy="1080000"/>
          </a:xfrm>
        </p:spPr>
        <p:txBody>
          <a:bodyPr/>
          <a:lstStyle/>
          <a:p>
            <a:r>
              <a:rPr lang="da-DK" sz="3200" noProof="0">
                <a:solidFill>
                  <a:srgbClr val="375D6A"/>
                </a:solidFill>
                <a:latin typeface="+mn-lt"/>
              </a:rPr>
              <a:t>Velkommen til </a:t>
            </a:r>
            <a:r>
              <a:rPr lang="da-DK" sz="3200">
                <a:solidFill>
                  <a:srgbClr val="375D6A"/>
                </a:solidFill>
                <a:latin typeface="+mn-lt"/>
              </a:rPr>
              <a:t>Universal Design for Learning UDL</a:t>
            </a:r>
            <a:endParaRPr lang="da-DK" sz="3200" noProof="0">
              <a:solidFill>
                <a:srgbClr val="375D6A"/>
              </a:solidFill>
              <a:latin typeface="+mn-lt"/>
            </a:endParaRPr>
          </a:p>
        </p:txBody>
      </p:sp>
      <p:sp>
        <p:nvSpPr>
          <p:cNvPr id="6" name="Pladsholder til tekst 5">
            <a:extLst>
              <a:ext uri="{FF2B5EF4-FFF2-40B4-BE49-F238E27FC236}">
                <a16:creationId xmlns:a16="http://schemas.microsoft.com/office/drawing/2014/main" id="{17549DE9-DEEB-15C6-783E-73C37CE2A031}"/>
              </a:ext>
            </a:extLst>
          </p:cNvPr>
          <p:cNvSpPr>
            <a:spLocks noGrp="1"/>
          </p:cNvSpPr>
          <p:nvPr>
            <p:ph type="body" sz="quarter" idx="17"/>
          </p:nvPr>
        </p:nvSpPr>
        <p:spPr>
          <a:xfrm>
            <a:off x="6204418" y="2303583"/>
            <a:ext cx="5099686" cy="4320000"/>
          </a:xfrm>
        </p:spPr>
        <p:txBody>
          <a:bodyPr lIns="0" tIns="0" rIns="0" bIns="0" anchor="t"/>
          <a:lstStyle/>
          <a:p>
            <a:pPr marL="342900" indent="-342900">
              <a:buFont typeface="Arial" panose="020B0604020202020204" pitchFamily="34" charset="0"/>
              <a:buChar char="•"/>
            </a:pPr>
            <a:r>
              <a:rPr lang="da-DK" sz="2000" b="1"/>
              <a:t>Fold en nip-napper og træd ud på gulvet</a:t>
            </a:r>
            <a:br>
              <a:rPr lang="da-DK" sz="2000" b="1"/>
            </a:br>
            <a:endParaRPr lang="da-DK" sz="2000" b="1"/>
          </a:p>
          <a:p>
            <a:pPr marL="342900" indent="-342900">
              <a:buFont typeface="Arial" panose="020B0604020202020204" pitchFamily="34" charset="0"/>
              <a:buChar char="•"/>
            </a:pPr>
            <a:r>
              <a:rPr lang="da-DK" sz="2000" b="1"/>
              <a:t>Mød en kollega og ”nip-nap” sammen</a:t>
            </a:r>
            <a:br>
              <a:rPr lang="da-DK" sz="2000" b="1"/>
            </a:br>
            <a:endParaRPr lang="da-DK" sz="2000" b="1"/>
          </a:p>
          <a:p>
            <a:pPr marL="342900" indent="-342900">
              <a:buFont typeface="Arial" panose="020B0604020202020204" pitchFamily="34" charset="0"/>
              <a:buChar char="•"/>
            </a:pPr>
            <a:r>
              <a:rPr lang="da-DK" sz="2000" b="1"/>
              <a:t>Mød en ny kollega</a:t>
            </a:r>
          </a:p>
          <a:p>
            <a:pPr marL="342900" indent="-342900">
              <a:buFont typeface="Arial" panose="020B0604020202020204" pitchFamily="34" charset="0"/>
              <a:buChar char="•"/>
            </a:pPr>
            <a:endParaRPr lang="da-DK" sz="2000"/>
          </a:p>
          <a:p>
            <a:endParaRPr lang="da-DK" sz="2000"/>
          </a:p>
          <a:p>
            <a:endParaRPr lang="da-DK" b="1" i="1" noProof="0"/>
          </a:p>
        </p:txBody>
      </p:sp>
      <p:sp>
        <p:nvSpPr>
          <p:cNvPr id="7" name="Tekstfelt 6">
            <a:extLst>
              <a:ext uri="{FF2B5EF4-FFF2-40B4-BE49-F238E27FC236}">
                <a16:creationId xmlns:a16="http://schemas.microsoft.com/office/drawing/2014/main" id="{B59404FE-D936-1457-80FD-974C08911DFC}"/>
              </a:ext>
            </a:extLst>
          </p:cNvPr>
          <p:cNvSpPr txBox="1"/>
          <p:nvPr/>
        </p:nvSpPr>
        <p:spPr>
          <a:xfrm>
            <a:off x="887896" y="5934850"/>
            <a:ext cx="6093372" cy="338554"/>
          </a:xfrm>
          <a:prstGeom prst="rect">
            <a:avLst/>
          </a:prstGeom>
          <a:noFill/>
        </p:spPr>
        <p:txBody>
          <a:bodyPr wrap="square">
            <a:spAutoFit/>
          </a:bodyPr>
          <a:lstStyle/>
          <a:p>
            <a:r>
              <a:rPr lang="da-DK" sz="1600" dirty="0">
                <a:hlinkClick r:id="rId3"/>
              </a:rPr>
              <a:t>Link til nip napper</a:t>
            </a:r>
            <a:endParaRPr lang="da-DK" sz="1600" b="1" dirty="0">
              <a:solidFill>
                <a:srgbClr val="00B0F0"/>
              </a:solidFill>
              <a:ea typeface="Cascadia Code" panose="020B0609020000020004" pitchFamily="49" charset="0"/>
              <a:cs typeface="Cascadia Code" panose="020B0609020000020004" pitchFamily="49" charset="0"/>
            </a:endParaRPr>
          </a:p>
        </p:txBody>
      </p:sp>
      <p:sp>
        <p:nvSpPr>
          <p:cNvPr id="8" name="Ellipse 7">
            <a:extLst>
              <a:ext uri="{FF2B5EF4-FFF2-40B4-BE49-F238E27FC236}">
                <a16:creationId xmlns:a16="http://schemas.microsoft.com/office/drawing/2014/main" id="{0C1D76E7-084C-7994-FC58-D53AD936B436}"/>
              </a:ext>
            </a:extLst>
          </p:cNvPr>
          <p:cNvSpPr/>
          <p:nvPr/>
        </p:nvSpPr>
        <p:spPr>
          <a:xfrm>
            <a:off x="6142759" y="3612759"/>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BDE4BF0D-220B-CC93-C789-F2B7AFAC4BE7}"/>
              </a:ext>
            </a:extLst>
          </p:cNvPr>
          <p:cNvSpPr/>
          <p:nvPr/>
        </p:nvSpPr>
        <p:spPr>
          <a:xfrm>
            <a:off x="6142758" y="2952573"/>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84FDC759-7C16-F479-B019-72F5AB2ED797}"/>
              </a:ext>
            </a:extLst>
          </p:cNvPr>
          <p:cNvSpPr/>
          <p:nvPr/>
        </p:nvSpPr>
        <p:spPr>
          <a:xfrm>
            <a:off x="6142757" y="229238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001822E2-44D5-7919-4607-7D783BAFA60B}"/>
              </a:ext>
            </a:extLst>
          </p:cNvPr>
          <p:cNvSpPr txBox="1"/>
          <p:nvPr/>
        </p:nvSpPr>
        <p:spPr>
          <a:xfrm>
            <a:off x="6142757" y="2239149"/>
            <a:ext cx="332509" cy="400110"/>
          </a:xfrm>
          <a:prstGeom prst="rect">
            <a:avLst/>
          </a:prstGeom>
          <a:noFill/>
        </p:spPr>
        <p:txBody>
          <a:bodyPr wrap="square" rtlCol="0">
            <a:spAutoFit/>
          </a:bodyPr>
          <a:lstStyle/>
          <a:p>
            <a:pPr algn="ctr"/>
            <a:r>
              <a:rPr lang="da-DK" sz="2000" b="1">
                <a:solidFill>
                  <a:srgbClr val="F0EBE5"/>
                </a:solidFill>
              </a:rPr>
              <a:t>1</a:t>
            </a:r>
          </a:p>
        </p:txBody>
      </p:sp>
      <p:sp>
        <p:nvSpPr>
          <p:cNvPr id="12" name="Tekstfelt 11">
            <a:extLst>
              <a:ext uri="{FF2B5EF4-FFF2-40B4-BE49-F238E27FC236}">
                <a16:creationId xmlns:a16="http://schemas.microsoft.com/office/drawing/2014/main" id="{BC28024B-1182-572D-AECC-2E6790AAD835}"/>
              </a:ext>
            </a:extLst>
          </p:cNvPr>
          <p:cNvSpPr txBox="1"/>
          <p:nvPr/>
        </p:nvSpPr>
        <p:spPr>
          <a:xfrm>
            <a:off x="6142757" y="2894551"/>
            <a:ext cx="332509" cy="400110"/>
          </a:xfrm>
          <a:prstGeom prst="rect">
            <a:avLst/>
          </a:prstGeom>
          <a:noFill/>
        </p:spPr>
        <p:txBody>
          <a:bodyPr wrap="square" rtlCol="0">
            <a:spAutoFit/>
          </a:bodyPr>
          <a:lstStyle/>
          <a:p>
            <a:pPr algn="ctr"/>
            <a:r>
              <a:rPr lang="da-DK" sz="2000" b="1">
                <a:solidFill>
                  <a:srgbClr val="F0EBE5"/>
                </a:solidFill>
              </a:rPr>
              <a:t>2</a:t>
            </a:r>
          </a:p>
        </p:txBody>
      </p:sp>
      <p:sp>
        <p:nvSpPr>
          <p:cNvPr id="13" name="Tekstfelt 12">
            <a:extLst>
              <a:ext uri="{FF2B5EF4-FFF2-40B4-BE49-F238E27FC236}">
                <a16:creationId xmlns:a16="http://schemas.microsoft.com/office/drawing/2014/main" id="{006C43EA-243E-4515-0BEA-F1B050469E7B}"/>
              </a:ext>
            </a:extLst>
          </p:cNvPr>
          <p:cNvSpPr txBox="1"/>
          <p:nvPr/>
        </p:nvSpPr>
        <p:spPr>
          <a:xfrm>
            <a:off x="6142757" y="3564316"/>
            <a:ext cx="332509" cy="400110"/>
          </a:xfrm>
          <a:prstGeom prst="rect">
            <a:avLst/>
          </a:prstGeom>
          <a:noFill/>
        </p:spPr>
        <p:txBody>
          <a:bodyPr wrap="square" rtlCol="0">
            <a:spAutoFit/>
          </a:bodyPr>
          <a:lstStyle/>
          <a:p>
            <a:pPr algn="ctr"/>
            <a:r>
              <a:rPr lang="da-DK" sz="2000" b="1">
                <a:solidFill>
                  <a:srgbClr val="F0EBE5"/>
                </a:solidFill>
              </a:rPr>
              <a:t>3</a:t>
            </a:r>
          </a:p>
        </p:txBody>
      </p:sp>
      <p:pic>
        <p:nvPicPr>
          <p:cNvPr id="3" name="Billede 2" descr="Et billede, der indeholder tekst, skærmbillede, Font/skrifttype, design&#10;&#10;AI-genereret indhold kan være ukorrekt.">
            <a:extLst>
              <a:ext uri="{FF2B5EF4-FFF2-40B4-BE49-F238E27FC236}">
                <a16:creationId xmlns:a16="http://schemas.microsoft.com/office/drawing/2014/main" id="{42CFB39E-B20E-9EFF-F4A1-069AF8819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96" y="1800000"/>
            <a:ext cx="3977938" cy="3963502"/>
          </a:xfrm>
          <a:prstGeom prst="rect">
            <a:avLst/>
          </a:prstGeom>
        </p:spPr>
      </p:pic>
    </p:spTree>
    <p:extLst>
      <p:ext uri="{BB962C8B-B14F-4D97-AF65-F5344CB8AC3E}">
        <p14:creationId xmlns:p14="http://schemas.microsoft.com/office/powerpoint/2010/main" val="209214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75D6A"/>
        </a:solidFill>
        <a:effectLst/>
      </p:bgPr>
    </p:bg>
    <p:spTree>
      <p:nvGrpSpPr>
        <p:cNvPr id="1" name=""/>
        <p:cNvGrpSpPr/>
        <p:nvPr/>
      </p:nvGrpSpPr>
      <p:grpSpPr>
        <a:xfrm>
          <a:off x="0" y="0"/>
          <a:ext cx="0" cy="0"/>
          <a:chOff x="0" y="0"/>
          <a:chExt cx="0" cy="0"/>
        </a:xfrm>
      </p:grpSpPr>
      <p:pic>
        <p:nvPicPr>
          <p:cNvPr id="3" name="Billede 2" descr="Et billede, der indeholder cirkel&#10;&#10;AI-genereret indhold kan være ukorrekt.">
            <a:extLst>
              <a:ext uri="{FF2B5EF4-FFF2-40B4-BE49-F238E27FC236}">
                <a16:creationId xmlns:a16="http://schemas.microsoft.com/office/drawing/2014/main" id="{A3C13B65-79EE-3EE1-BECC-48051414E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790" y="-230314"/>
            <a:ext cx="5519891" cy="5691775"/>
          </a:xfrm>
          <a:prstGeom prst="rect">
            <a:avLst/>
          </a:prstGeom>
        </p:spPr>
      </p:pic>
      <p:pic>
        <p:nvPicPr>
          <p:cNvPr id="9" name="Billede 8">
            <a:extLst>
              <a:ext uri="{FF2B5EF4-FFF2-40B4-BE49-F238E27FC236}">
                <a16:creationId xmlns:a16="http://schemas.microsoft.com/office/drawing/2014/main" id="{A3BB7F65-8C2F-47F4-A3A3-B81A897885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31692" y="456722"/>
            <a:ext cx="3195008" cy="3811589"/>
          </a:xfrm>
          <a:prstGeom prst="rect">
            <a:avLst/>
          </a:prstGeom>
        </p:spPr>
      </p:pic>
      <p:sp>
        <p:nvSpPr>
          <p:cNvPr id="5" name="Pladsholder til tekst 2">
            <a:extLst>
              <a:ext uri="{FF2B5EF4-FFF2-40B4-BE49-F238E27FC236}">
                <a16:creationId xmlns:a16="http://schemas.microsoft.com/office/drawing/2014/main" id="{43E69614-F841-F23C-3AFF-75A64850B01E}"/>
              </a:ext>
            </a:extLst>
          </p:cNvPr>
          <p:cNvSpPr>
            <a:spLocks noGrp="1"/>
          </p:cNvSpPr>
          <p:nvPr>
            <p:ph type="body" sz="quarter" idx="16"/>
          </p:nvPr>
        </p:nvSpPr>
        <p:spPr>
          <a:xfrm>
            <a:off x="1775999" y="5461461"/>
            <a:ext cx="8640000" cy="1080000"/>
          </a:xfrm>
        </p:spPr>
        <p:txBody>
          <a:bodyPr/>
          <a:lstStyle/>
          <a:p>
            <a:r>
              <a:rPr lang="da-DK" b="1">
                <a:solidFill>
                  <a:srgbClr val="FCF3E6"/>
                </a:solidFill>
              </a:rPr>
              <a:t>Universal Design for Learning - UDL</a:t>
            </a:r>
          </a:p>
        </p:txBody>
      </p:sp>
      <p:sp>
        <p:nvSpPr>
          <p:cNvPr id="6" name="Rektangel: afrundede hjørner 5">
            <a:extLst>
              <a:ext uri="{FF2B5EF4-FFF2-40B4-BE49-F238E27FC236}">
                <a16:creationId xmlns:a16="http://schemas.microsoft.com/office/drawing/2014/main" id="{12910C72-042F-71A5-B133-BDEBB943AD5D}"/>
              </a:ext>
            </a:extLst>
          </p:cNvPr>
          <p:cNvSpPr/>
          <p:nvPr/>
        </p:nvSpPr>
        <p:spPr>
          <a:xfrm>
            <a:off x="4071027" y="4425982"/>
            <a:ext cx="3611418"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t>L</a:t>
            </a:r>
          </a:p>
        </p:txBody>
      </p:sp>
      <p:sp>
        <p:nvSpPr>
          <p:cNvPr id="7" name="Pladsholder til tekst 1">
            <a:extLst>
              <a:ext uri="{FF2B5EF4-FFF2-40B4-BE49-F238E27FC236}">
                <a16:creationId xmlns:a16="http://schemas.microsoft.com/office/drawing/2014/main" id="{99A6E731-0F8A-193D-1AC3-84C6FDDB9401}"/>
              </a:ext>
            </a:extLst>
          </p:cNvPr>
          <p:cNvSpPr txBox="1">
            <a:spLocks/>
          </p:cNvSpPr>
          <p:nvPr/>
        </p:nvSpPr>
        <p:spPr>
          <a:xfrm>
            <a:off x="1556736" y="4454713"/>
            <a:ext cx="8640000" cy="543819"/>
          </a:xfrm>
          <a:prstGeom prst="rect">
            <a:avLst/>
          </a:prstGeom>
          <a:noFill/>
        </p:spPr>
        <p:txBody>
          <a:bodyPr lIns="0" tIns="0" rIns="0" bIns="0" anchor="t"/>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3942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solidFill>
                  <a:srgbClr val="375D6A"/>
                </a:solidFill>
                <a:latin typeface="+mn-lt"/>
              </a:rPr>
              <a:t>Videnspakke</a:t>
            </a:r>
            <a:endParaRPr lang="en-US" dirty="0">
              <a:latin typeface="+mn-lt"/>
            </a:endParaRPr>
          </a:p>
        </p:txBody>
      </p:sp>
    </p:spTree>
    <p:extLst>
      <p:ext uri="{BB962C8B-B14F-4D97-AF65-F5344CB8AC3E}">
        <p14:creationId xmlns:p14="http://schemas.microsoft.com/office/powerpoint/2010/main" val="1222163073"/>
      </p:ext>
    </p:extLst>
  </p:cSld>
  <p:clrMapOvr>
    <a:masterClrMapping/>
  </p:clrMapOvr>
</p:sld>
</file>

<file path=ppt/theme/theme1.xml><?xml version="1.0" encoding="utf-8"?>
<a:theme xmlns:a="http://schemas.openxmlformats.org/drawingml/2006/main" name="Blå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ul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øn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øn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kument" ma:contentTypeID="0x010100FF9155574FAF1046BD282EAA25FDFFFC" ma:contentTypeVersion="44" ma:contentTypeDescription="Opret et nyt dokument." ma:contentTypeScope="" ma:versionID="c9b5efd083ca6a38af5682e36c8f434c">
  <xsd:schema xmlns:xsd="http://www.w3.org/2001/XMLSchema" xmlns:xs="http://www.w3.org/2001/XMLSchema" xmlns:p="http://schemas.microsoft.com/office/2006/metadata/properties" xmlns:ns2="98788a29-d64a-4cf2-9b74-c8b6ee825c98" xmlns:ns3="6a6f0b1d-0da3-4ae9-86fe-afb69abba7fa" targetNamespace="http://schemas.microsoft.com/office/2006/metadata/properties" ma:root="true" ma:fieldsID="f47c39d50915ee75dbed9f1c46ba4237" ns2:_="" ns3:_="">
    <xsd:import namespace="98788a29-d64a-4cf2-9b74-c8b6ee825c98"/>
    <xsd:import namespace="6a6f0b1d-0da3-4ae9-86fe-afb69abba7fa"/>
    <xsd:element name="properties">
      <xsd:complexType>
        <xsd:sequence>
          <xsd:element name="documentManagement">
            <xsd:complexType>
              <xsd:all>
                <xsd:element ref="ns3:_dlc_DocIdUrl" minOccurs="0"/>
                <xsd:element ref="ns2:Forfatter" minOccurs="0"/>
                <xsd:element ref="ns3:_dlc_DocId" minOccurs="0"/>
                <xsd:element ref="ns3:_dlc_DocIdPersistId" minOccurs="0"/>
                <xsd:element ref="ns3:TaxCatchAll" minOccurs="0"/>
                <xsd:element ref="ns2:j1f8826c3b5942ef992f64b5beeaff01" minOccurs="0"/>
                <xsd:element ref="ns2:j52e8dfcdcb0490daee5d12c0a655144"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Mappe" minOccurs="0"/>
                <xsd:element ref="ns2:Ansvarlig" minOccurs="0"/>
                <xsd:element ref="ns2:Oprettet_x002d_kopi" minOccurs="0"/>
                <xsd:element ref="ns2:MediaServiceObjectDetectorVersions" minOccurs="0"/>
                <xsd:element ref="ns2:MediaServiceSearchProperties" minOccurs="0"/>
                <xsd:element ref="ns2:MediaServiceLocation" minOccurs="0"/>
                <xsd:element ref="ns2:MediaServiceBillingMetadata" minOccurs="0"/>
                <xsd:element ref="ns2:_Flow_SignoffStatus" minOccurs="0"/>
                <xsd:element ref="ns2:Beredska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88a29-d64a-4cf2-9b74-c8b6ee825c98" elementFormDefault="qualified">
    <xsd:import namespace="http://schemas.microsoft.com/office/2006/documentManagement/types"/>
    <xsd:import namespace="http://schemas.microsoft.com/office/infopath/2007/PartnerControls"/>
    <xsd:element name="Forfatter" ma:index="5" nillable="true" ma:displayName="Forfatter" ma:list="UserInfo" ma:SharePointGroup="0" ma:internalName="Forfatt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1f8826c3b5942ef992f64b5beeaff01" ma:index="13" ma:taxonomy="true" ma:internalName="j1f8826c3b5942ef992f64b5beeaff01" ma:taxonomyFieldName="Ejer" ma:displayName="Ejer" ma:indexed="true" ma:default="" ma:fieldId="{31f8826c-3b59-42ef-992f-64b5beeaff01}" ma:sspId="3fe80aff-8094-4148-a725-0517f31fcd50" ma:termSetId="1e89a88d-0f1e-43d3-a0ec-bb10bd471b81" ma:anchorId="00000000-0000-0000-0000-000000000000" ma:open="false" ma:isKeyword="false">
      <xsd:complexType>
        <xsd:sequence>
          <xsd:element ref="pc:Terms" minOccurs="0" maxOccurs="1"/>
        </xsd:sequence>
      </xsd:complexType>
    </xsd:element>
    <xsd:element name="j52e8dfcdcb0490daee5d12c0a655144" ma:index="15" ma:taxonomy="true" ma:internalName="j52e8dfcdcb0490daee5d12c0a655144" ma:taxonomyFieldName="Emne" ma:displayName="Emne" ma:indexed="true" ma:default="" ma:fieldId="{352e8dfc-dcb0-490d-aee5-d12c0a655144}" ma:sspId="3fe80aff-8094-4148-a725-0517f31fcd50" ma:termSetId="b8bb3770-6d24-46ea-81bf-c9101c14f02b" ma:anchorId="00000000-0000-0000-0000-000000000000" ma:open="false" ma:isKeyword="false">
      <xsd:complexType>
        <xsd:sequence>
          <xsd:element ref="pc:Terms" minOccurs="0" maxOccurs="1"/>
        </xsd:sequence>
      </xsd:complex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20" nillable="true" ma:displayName="MediaServiceAutoTags" ma:hidden="true"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MediaServiceOCR" ma:hidden="true" ma:internalName="MediaServiceOCR" ma:readOnly="true">
      <xsd:simpleType>
        <xsd:restriction base="dms:Note"/>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appe" ma:index="31" nillable="true" ma:displayName="Mappe" ma:format="Dropdown" ma:indexed="true" ma:internalName="Mappe">
      <xsd:simpleType>
        <xsd:restriction base="dms:Text">
          <xsd:maxLength value="255"/>
        </xsd:restriction>
      </xsd:simpleType>
    </xsd:element>
    <xsd:element name="Ansvarlig" ma:index="32" nillable="true" ma:displayName="Ansvarlig" ma:format="Dropdown" ma:list="UserInfo" ma:SharePointGroup="0" ma:internalName="Ansvarli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prettet_x002d_kopi" ma:index="33" nillable="true" ma:displayName="Oprindeligt oprettet" ma:format="DateOnly" ma:internalName="Oprettet_x002d_kopi">
      <xsd:simpleType>
        <xsd:restriction base="dms:DateTim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Location" ma:index="36" nillable="true" ma:displayName="Location" ma:indexed="true" ma:internalName="MediaServiceLocation" ma:readOnly="true">
      <xsd:simpleType>
        <xsd:restriction base="dms:Text"/>
      </xsd:simpleType>
    </xsd:element>
    <xsd:element name="MediaServiceBillingMetadata" ma:index="37" nillable="true" ma:displayName="MediaServiceBillingMetadata" ma:hidden="true" ma:internalName="MediaServiceBillingMetadata" ma:readOnly="true">
      <xsd:simpleType>
        <xsd:restriction base="dms:Note"/>
      </xsd:simpleType>
    </xsd:element>
    <xsd:element name="_Flow_SignoffStatus" ma:index="38" nillable="true" ma:displayName="Godkendelsesstatus" ma:internalName="_x0024_Resources_x003a_core_x002c_Signoff_Status">
      <xsd:simpleType>
        <xsd:restriction base="dms:Text"/>
      </xsd:simpleType>
    </xsd:element>
    <xsd:element name="Beredskab" ma:index="39" nillable="true" ma:displayName="Beredskab" ma:internalName="Beredskab">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6f0b1d-0da3-4ae9-86fe-afb69abba7fa" elementFormDefault="qualified">
    <xsd:import namespace="http://schemas.microsoft.com/office/2006/documentManagement/types"/>
    <xsd:import namespace="http://schemas.microsoft.com/office/infopath/2007/PartnerControls"/>
    <xsd:element name="_dlc_DocIdUrl" ma:index="4" nillable="true" ma:displayName="Dokument-id" ma:description="Permanent link til dette dok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Værdi for dokument-id" ma:description="Værdien af det dokument-id, der er tildelt dette element."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TaxCatchAll" ma:index="11" nillable="true" ma:displayName="Taxonomy Catch All Column" ma:hidden="true" ma:list="{0a0275b9-79c0-4004-a254-98e6dec1acb0}" ma:internalName="TaxCatchAll" ma:readOnly="false" ma:showField="CatchAllData" ma:web="6a6f0b1d-0da3-4ae9-86fe-afb69abba7f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6a6f0b1d-0da3-4ae9-86fe-afb69abba7fa">
      <Value>920</Value>
      <Value>931</Value>
    </TaxCatchAll>
    <lcf76f155ced4ddcb4097134ff3c332f xmlns="98788a29-d64a-4cf2-9b74-c8b6ee825c98">
      <Terms xmlns="http://schemas.microsoft.com/office/infopath/2007/PartnerControls"/>
    </lcf76f155ced4ddcb4097134ff3c332f>
    <Oprettet_x002d_kopi xmlns="98788a29-d64a-4cf2-9b74-c8b6ee825c98" xsi:nil="true"/>
    <j1f8826c3b5942ef992f64b5beeaff01 xmlns="98788a29-d64a-4cf2-9b74-c8b6ee825c98">
      <Terms xmlns="http://schemas.microsoft.com/office/infopath/2007/PartnerControls">
        <TermInfo xmlns="http://schemas.microsoft.com/office/infopath/2007/PartnerControls">
          <TermName xmlns="http://schemas.microsoft.com/office/infopath/2007/PartnerControls">Pædagogik, Undervisning og Friitid</TermName>
          <TermId xmlns="http://schemas.microsoft.com/office/infopath/2007/PartnerControls">7718501d-f7eb-4fd7-9e32-ea80b13d6130</TermId>
        </TermInfo>
      </Terms>
    </j1f8826c3b5942ef992f64b5beeaff01>
    <_dlc_DocIdUrl xmlns="6a6f0b1d-0da3-4ae9-86fe-afb69abba7fa">
      <Url>https://aarhuskommune.sharepoint.com/sites/IntranetDocumentSite/_layouts/15/DocIdRedir.aspx?ID=YM24YXMD6RU3-203400320-243799</Url>
      <Description>YM24YXMD6RU3-203400320-243799</Description>
    </_dlc_DocIdUrl>
    <j52e8dfcdcb0490daee5d12c0a655144 xmlns="98788a29-d64a-4cf2-9b74-c8b6ee825c98">
      <Terms xmlns="http://schemas.microsoft.com/office/infopath/2007/PartnerControls">
        <TermInfo xmlns="http://schemas.microsoft.com/office/infopath/2007/PartnerControls">
          <TermName xmlns="http://schemas.microsoft.com/office/infopath/2007/PartnerControls">AarhusIntra-grupper</TermName>
          <TermId xmlns="http://schemas.microsoft.com/office/infopath/2007/PartnerControls">59ce85fc-e250-4bfc-a4c6-e080862af6d1</TermId>
        </TermInfo>
      </Terms>
    </j52e8dfcdcb0490daee5d12c0a655144>
    <Ansvarlig xmlns="98788a29-d64a-4cf2-9b74-c8b6ee825c98">
      <UserInfo>
        <DisplayName>Patrick Larsen</DisplayName>
        <AccountId>18473</AccountId>
        <AccountType/>
      </UserInfo>
    </Ansvarlig>
    <_dlc_DocIdPersistId xmlns="6a6f0b1d-0da3-4ae9-86fe-afb69abba7fa" xsi:nil="true"/>
    <_dlc_DocId xmlns="6a6f0b1d-0da3-4ae9-86fe-afb69abba7fa">YM24YXMD6RU3-203400320-243799</_dlc_DocId>
    <Mappe xmlns="98788a29-d64a-4cf2-9b74-c8b6ee825c98">Lokal praksisudvikling</Mappe>
    <Forfatter xmlns="98788a29-d64a-4cf2-9b74-c8b6ee825c98">
      <UserInfo>
        <DisplayName/>
        <AccountId xsi:nil="true"/>
        <AccountType/>
      </UserInfo>
    </Forfatter>
    <_Flow_SignoffStatus xmlns="98788a29-d64a-4cf2-9b74-c8b6ee825c98" xsi:nil="true"/>
    <Beredskab xmlns="98788a29-d64a-4cf2-9b74-c8b6ee825c98" xsi:nil="true"/>
  </documentManagement>
</p:properties>
</file>

<file path=customXml/itemProps1.xml><?xml version="1.0" encoding="utf-8"?>
<ds:datastoreItem xmlns:ds="http://schemas.openxmlformats.org/officeDocument/2006/customXml" ds:itemID="{272D3F28-BE68-4A59-9113-D053845B7DAE}">
  <ds:schemaRefs>
    <ds:schemaRef ds:uri="http://schemas.microsoft.com/sharepoint/v3/contenttype/forms"/>
  </ds:schemaRefs>
</ds:datastoreItem>
</file>

<file path=customXml/itemProps2.xml><?xml version="1.0" encoding="utf-8"?>
<ds:datastoreItem xmlns:ds="http://schemas.openxmlformats.org/officeDocument/2006/customXml" ds:itemID="{E0AB130F-E9E3-4685-B05F-FA0281C41F52}">
  <ds:schemaRefs>
    <ds:schemaRef ds:uri="http://schemas.microsoft.com/sharepoint/events"/>
  </ds:schemaRefs>
</ds:datastoreItem>
</file>

<file path=customXml/itemProps3.xml><?xml version="1.0" encoding="utf-8"?>
<ds:datastoreItem xmlns:ds="http://schemas.openxmlformats.org/officeDocument/2006/customXml" ds:itemID="{0AC962A7-6711-4CE0-940C-4C2054381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88a29-d64a-4cf2-9b74-c8b6ee825c98"/>
    <ds:schemaRef ds:uri="6a6f0b1d-0da3-4ae9-86fe-afb69abba7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BC686B4-D16D-4B39-B8DB-1DA555A313A8}">
  <ds:schemaRefs>
    <ds:schemaRef ds:uri="http://schemas.openxmlformats.org/package/2006/metadata/core-properties"/>
    <ds:schemaRef ds:uri="http://purl.org/dc/terms/"/>
    <ds:schemaRef ds:uri="http://www.w3.org/XML/1998/namespace"/>
    <ds:schemaRef ds:uri="24ce9042-7a81-4f04-a96b-8663378eb0e1"/>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59be1607-4aa7-4325-a3d1-c866a0a30da2"/>
    <ds:schemaRef ds:uri="6a6f0b1d-0da3-4ae9-86fe-afb69abba7fa"/>
    <ds:schemaRef ds:uri="98788a29-d64a-4cf2-9b74-c8b6ee825c98"/>
  </ds:schemaRefs>
</ds:datastoreItem>
</file>

<file path=docProps/app.xml><?xml version="1.0" encoding="utf-8"?>
<Properties xmlns="http://schemas.openxmlformats.org/officeDocument/2006/extended-properties" xmlns:vt="http://schemas.openxmlformats.org/officeDocument/2006/docPropsVTypes">
  <TotalTime>278</TotalTime>
  <Words>8618</Words>
  <Application>Microsoft Office PowerPoint</Application>
  <PresentationFormat>Widescreen</PresentationFormat>
  <Paragraphs>852</Paragraphs>
  <Slides>33</Slides>
  <Notes>33</Notes>
  <HiddenSlides>6</HiddenSlides>
  <MMClips>1</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Blåt Tema</vt:lpstr>
      <vt:lpstr>Gult tema</vt:lpstr>
      <vt:lpstr>Grønt tema</vt:lpstr>
      <vt:lpstr>1_Grønt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Daniel Kristensen</dc:creator>
  <cp:lastModifiedBy>Helle Korsgaard</cp:lastModifiedBy>
  <cp:revision>3</cp:revision>
  <cp:lastPrinted>2025-10-30T09:24:57Z</cp:lastPrinted>
  <dcterms:created xsi:type="dcterms:W3CDTF">2019-01-21T11:35:58Z</dcterms:created>
  <dcterms:modified xsi:type="dcterms:W3CDTF">2026-06-04T07:25:51Z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0x010100FF9155574FAF1046BD282EAA25FDFFFC</vt:lpwstr>
  </property>
  <property fmtid="{D5CDD505-2E9C-101B-9397-08002B2CF9AE}" pid="3" name="MediaServiceImageTags">
    <vt:lpwstr/>
  </property>
  <property fmtid="{D5CDD505-2E9C-101B-9397-08002B2CF9AE}" pid="4" name="Ejer">
    <vt:lpwstr>931;#Pædagogik, Undervisning og Friitid|7718501d-f7eb-4fd7-9e32-ea80b13d6130</vt:lpwstr>
  </property>
  <property fmtid="{D5CDD505-2E9C-101B-9397-08002B2CF9AE}" pid="5" name="_dlc_DocIdItemGuid">
    <vt:lpwstr>f7e5c145-209d-45da-b113-9759eb3d6766</vt:lpwstr>
  </property>
  <property fmtid="{D5CDD505-2E9C-101B-9397-08002B2CF9AE}" pid="6" name="Emne">
    <vt:lpwstr>920;#AarhusIntra-grupper|59ce85fc-e250-4bfc-a4c6-e080862af6d1</vt:lpwstr>
  </property>
</Properties>
</file>