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8" r:id="rId3"/>
    <p:sldId id="730" r:id="rId4"/>
    <p:sldId id="262" r:id="rId5"/>
    <p:sldId id="724" r:id="rId6"/>
    <p:sldId id="695" r:id="rId7"/>
    <p:sldId id="745" r:id="rId8"/>
    <p:sldId id="700" r:id="rId9"/>
    <p:sldId id="762" r:id="rId10"/>
    <p:sldId id="759" r:id="rId11"/>
  </p:sldIdLst>
  <p:sldSz cx="12188825" cy="6858000"/>
  <p:notesSz cx="6797675" cy="9926638"/>
  <p:embeddedFontLst>
    <p:embeddedFont>
      <p:font typeface="AU Passata" panose="020B0503030502030804" pitchFamily="34" charset="0"/>
      <p:regular r:id="rId14"/>
      <p:bold r:id="rId15"/>
    </p:embeddedFont>
    <p:embeddedFont>
      <p:font typeface="AU Passata Light" panose="020B0303030902030804" pitchFamily="34" charset="0"/>
      <p:regular r:id="rId16"/>
      <p:bold r:id="rId17"/>
    </p:embeddedFont>
    <p:embeddedFont>
      <p:font typeface="AU Peto" panose="040C0B07020602020301" pitchFamily="8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457" autoAdjust="0"/>
  </p:normalViewPr>
  <p:slideViewPr>
    <p:cSldViewPr snapToObjects="1" showGuides="1">
      <p:cViewPr varScale="1">
        <p:scale>
          <a:sx n="112" d="100"/>
          <a:sy n="112" d="100"/>
        </p:scale>
        <p:origin x="672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1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Oct  2022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Senior Researcher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Hans Sanderson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62136995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8 August 2022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Senior Researcher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Hans Sanderson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22321059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377" indent="0" algn="ctr">
              <a:buNone/>
              <a:defRPr/>
            </a:lvl2pPr>
            <a:lvl3pPr marL="822754" indent="0" algn="ctr">
              <a:buNone/>
              <a:defRPr/>
            </a:lvl3pPr>
            <a:lvl4pPr marL="1234131" indent="0" algn="ctr">
              <a:buNone/>
              <a:defRPr/>
            </a:lvl4pPr>
            <a:lvl5pPr marL="1645509" indent="0" algn="ctr">
              <a:buNone/>
              <a:defRPr/>
            </a:lvl5pPr>
            <a:lvl6pPr marL="2056886" indent="0" algn="ctr">
              <a:buNone/>
              <a:defRPr/>
            </a:lvl6pPr>
            <a:lvl7pPr marL="2468263" indent="0" algn="ctr">
              <a:buNone/>
              <a:defRPr/>
            </a:lvl7pPr>
            <a:lvl8pPr marL="2879640" indent="0" algn="ctr">
              <a:buNone/>
              <a:defRPr/>
            </a:lvl8pPr>
            <a:lvl9pPr marL="32910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807992" y="6581497"/>
            <a:ext cx="252000" cy="153888"/>
          </a:xfrm>
          <a:ln/>
        </p:spPr>
        <p:txBody>
          <a:bodyPr/>
          <a:lstStyle>
            <a:lvl1pPr>
              <a:defRPr/>
            </a:lvl1pPr>
          </a:lstStyle>
          <a:p>
            <a:fld id="{9846990C-5662-48C8-80AE-4E11BD6A12A8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960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8 August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Senior Researcher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Hans Sanderson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706498569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 dirty="0"/>
              <a:t>08/08/2022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2041594186" name="SecondaryLogo_sort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Hans Sanderson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OCT 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Senior Researcher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24/10/2022</a:t>
            </a:fld>
            <a:r>
              <a:rPr lang="en-GB"/>
              <a:t>08/08/2022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  <p:sldLayoutId id="2147483679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hyperlink" Target="mailto:hasa@envs.au.dk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788" y="1844824"/>
            <a:ext cx="11377264" cy="1661993"/>
          </a:xfrm>
        </p:spPr>
        <p:txBody>
          <a:bodyPr/>
          <a:lstStyle/>
          <a:p>
            <a:r>
              <a:rPr lang="en-GB" dirty="0"/>
              <a:t>Aarhus </a:t>
            </a:r>
            <a:r>
              <a:rPr lang="en-GB" dirty="0" err="1"/>
              <a:t>havn</a:t>
            </a:r>
            <a:r>
              <a:rPr lang="en-GB" dirty="0"/>
              <a:t> og </a:t>
            </a:r>
            <a:r>
              <a:rPr lang="en-GB" dirty="0" err="1"/>
              <a:t>klima</a:t>
            </a:r>
            <a:r>
              <a:rPr lang="en-GB" dirty="0"/>
              <a:t> I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omstillingstid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BA3B6-3504-460E-91C3-0CCA53203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93" y="44624"/>
            <a:ext cx="3024336" cy="466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1D817CC-8B75-40BF-B1A9-20504EC5D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3" y="344488"/>
            <a:ext cx="11558588" cy="552608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F19EB7E-735D-432F-897E-6CA22EE108B9}"/>
              </a:ext>
            </a:extLst>
          </p:cNvPr>
          <p:cNvSpPr txBox="1"/>
          <p:nvPr/>
        </p:nvSpPr>
        <p:spPr>
          <a:xfrm>
            <a:off x="315913" y="4765675"/>
            <a:ext cx="11558588" cy="1104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da-DK" sz="1300">
                <a:solidFill>
                  <a:srgbClr val="FFFFFF"/>
                </a:solidFill>
              </a:rPr>
              <a:t>Hans Sanderson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da-DK" sz="1300">
                <a:solidFill>
                  <a:srgbClr val="FFFFFF"/>
                </a:solidFill>
              </a:rPr>
              <a:t>T: 8715-8632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da-DK" sz="1300">
                <a:solidFill>
                  <a:srgbClr val="FFFFFF"/>
                </a:solidFill>
              </a:rPr>
              <a:t>E: </a:t>
            </a:r>
            <a:r>
              <a:rPr lang="da-DK" sz="13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hasa@envs.au.dk</a:t>
            </a:r>
            <a:endParaRPr lang="da-DK" sz="1300">
              <a:solidFill>
                <a:srgbClr val="FFFFFF"/>
              </a:solidFill>
            </a:endParaRPr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endParaRPr lang="da-DK" sz="13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EE52E-1297-4C2C-9E73-F03893ED3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284" y="6165304"/>
            <a:ext cx="3024336" cy="466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14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05BCC-5ED4-4300-9209-399B49FF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7751"/>
            <a:ext cx="12188825" cy="686575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A09B822-6276-40B1-8040-83B1297D4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33920" y="908720"/>
            <a:ext cx="642859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BBE863-19BF-4542-894E-FB8E57B28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582" y="44624"/>
            <a:ext cx="2299660" cy="903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7635-A6E6-422D-A764-FE9F0A2DBD8B}" type="datetime1">
              <a:rPr lang="en-GB" smtClean="0"/>
              <a:t>24/10/2022</a:t>
            </a:fld>
            <a:r>
              <a:rPr lang="en-GB"/>
              <a:t>20/09/2021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CFDE04-B6DB-487A-9339-182DDA98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0" y="-3359"/>
            <a:ext cx="1220514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CF3A7-8ECF-4B73-B2E2-544D5866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5772470"/>
            <a:ext cx="1944216" cy="10821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D1C420-92E8-4055-964A-4B870119DA49}"/>
              </a:ext>
            </a:extLst>
          </p:cNvPr>
          <p:cNvSpPr/>
          <p:nvPr/>
        </p:nvSpPr>
        <p:spPr bwMode="auto">
          <a:xfrm>
            <a:off x="6526460" y="3645024"/>
            <a:ext cx="5400600" cy="237626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92168D-A7E7-4E58-920C-A95553AA2581}"/>
              </a:ext>
            </a:extLst>
          </p:cNvPr>
          <p:cNvSpPr/>
          <p:nvPr/>
        </p:nvSpPr>
        <p:spPr bwMode="auto">
          <a:xfrm>
            <a:off x="10198867" y="116632"/>
            <a:ext cx="1989957" cy="1368152"/>
          </a:xfrm>
          <a:prstGeom prst="ellipse">
            <a:avLst/>
          </a:prstGeom>
          <a:noFill/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2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4DB5DA-1C12-0AE9-254D-C3479CA3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r>
              <a:rPr lang="en-US" dirty="0" err="1"/>
              <a:t>cyklus</a:t>
            </a:r>
            <a:endParaRPr lang="en-US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7EDC21-A94F-4B0A-B51C-E7031E30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" y="-10584"/>
            <a:ext cx="12959593" cy="6868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503C6A-878E-4C7F-B6BC-4D07AFEDD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792" y="3861048"/>
            <a:ext cx="5151297" cy="2995083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01AA88B-7A00-4F8C-86BB-3D2115924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847" y="-36172"/>
            <a:ext cx="7179946" cy="3897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60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77" y="6029073"/>
            <a:ext cx="1967706" cy="773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2" y="1413606"/>
            <a:ext cx="6862626" cy="4954961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286100" y="3155304"/>
            <a:ext cx="3504423" cy="2738186"/>
          </a:xfrm>
          <a:prstGeom prst="line">
            <a:avLst/>
          </a:prstGeom>
          <a:solidFill>
            <a:schemeClr val="accent2"/>
          </a:solidFill>
          <a:ln w="412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AD08577-0F99-4B79-9017-28C4F549DD3E}"/>
              </a:ext>
            </a:extLst>
          </p:cNvPr>
          <p:cNvSpPr txBox="1">
            <a:spLocks/>
          </p:cNvSpPr>
          <p:nvPr/>
        </p:nvSpPr>
        <p:spPr bwMode="auto">
          <a:xfrm>
            <a:off x="315913" y="228627"/>
            <a:ext cx="11556000" cy="7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kern="0" dirty="0"/>
              <a:t>Nye </a:t>
            </a:r>
            <a:r>
              <a:rPr lang="da-DK" kern="0" dirty="0" err="1"/>
              <a:t>policies</a:t>
            </a:r>
            <a:endParaRPr lang="da-DK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D1D26-FBA2-4F7A-A66F-9EFFC2B9FE43}"/>
              </a:ext>
            </a:extLst>
          </p:cNvPr>
          <p:cNvSpPr/>
          <p:nvPr/>
        </p:nvSpPr>
        <p:spPr bwMode="auto">
          <a:xfrm rot="868989">
            <a:off x="3388701" y="3276630"/>
            <a:ext cx="2284687" cy="296889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04E1E-4097-4F1F-B392-BC307C3D59DA}"/>
              </a:ext>
            </a:extLst>
          </p:cNvPr>
          <p:cNvSpPr txBox="1"/>
          <p:nvPr/>
        </p:nvSpPr>
        <p:spPr>
          <a:xfrm>
            <a:off x="7252337" y="3155304"/>
            <a:ext cx="4248472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800" b="1" dirty="0">
                <a:solidFill>
                  <a:srgbClr val="00B050"/>
                </a:solidFill>
                <a:latin typeface="+mn-lt"/>
              </a:rPr>
              <a:t>Forvent nye reguleringer!</a:t>
            </a:r>
          </a:p>
        </p:txBody>
      </p:sp>
    </p:spTree>
    <p:extLst>
      <p:ext uri="{BB962C8B-B14F-4D97-AF65-F5344CB8AC3E}">
        <p14:creationId xmlns:p14="http://schemas.microsoft.com/office/powerpoint/2010/main" val="2240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CDD37-60FC-4B31-AA29-81956EDF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Klima </a:t>
            </a:r>
            <a:r>
              <a:rPr lang="en-US" dirty="0" err="1"/>
              <a:t>risici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137190-839F-493A-B5E4-10069A9E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3AA6-5088-D944-AC75-93D07D6D345B}" type="slidenum">
              <a:rPr lang="en-US" smtClean="0"/>
              <a:t>6</a:t>
            </a:fld>
            <a:endParaRPr lang="en-US"/>
          </a:p>
        </p:txBody>
      </p:sp>
      <p:pic>
        <p:nvPicPr>
          <p:cNvPr id="11" name="Pladsholder til indhold 4">
            <a:extLst>
              <a:ext uri="{FF2B5EF4-FFF2-40B4-BE49-F238E27FC236}">
                <a16:creationId xmlns:a16="http://schemas.microsoft.com/office/drawing/2014/main" id="{4D2BB0BE-F93F-4FEB-9DF8-5EABEC194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28" y="1168400"/>
            <a:ext cx="3800891" cy="5003090"/>
          </a:xfrm>
          <a:prstGeom prst="rect">
            <a:avLst/>
          </a:prstGeom>
        </p:spPr>
      </p:pic>
      <p:cxnSp>
        <p:nvCxnSpPr>
          <p:cNvPr id="12" name="Lige forbindelse 7">
            <a:extLst>
              <a:ext uri="{FF2B5EF4-FFF2-40B4-BE49-F238E27FC236}">
                <a16:creationId xmlns:a16="http://schemas.microsoft.com/office/drawing/2014/main" id="{26C95622-DE86-4B67-BE62-320E9F34E0B3}"/>
              </a:ext>
            </a:extLst>
          </p:cNvPr>
          <p:cNvCxnSpPr>
            <a:cxnSpLocks/>
          </p:cNvCxnSpPr>
          <p:nvPr/>
        </p:nvCxnSpPr>
        <p:spPr bwMode="auto">
          <a:xfrm>
            <a:off x="405780" y="1412776"/>
            <a:ext cx="3240360" cy="0"/>
          </a:xfrm>
          <a:prstGeom prst="line">
            <a:avLst/>
          </a:prstGeom>
          <a:solidFill>
            <a:schemeClr val="accent2"/>
          </a:solidFill>
          <a:ln w="158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Lige forbindelse 7">
            <a:extLst>
              <a:ext uri="{FF2B5EF4-FFF2-40B4-BE49-F238E27FC236}">
                <a16:creationId xmlns:a16="http://schemas.microsoft.com/office/drawing/2014/main" id="{DAB7F988-058B-4D92-9E2D-82A3E193B219}"/>
              </a:ext>
            </a:extLst>
          </p:cNvPr>
          <p:cNvCxnSpPr>
            <a:cxnSpLocks/>
          </p:cNvCxnSpPr>
          <p:nvPr/>
        </p:nvCxnSpPr>
        <p:spPr bwMode="auto">
          <a:xfrm>
            <a:off x="405780" y="1628800"/>
            <a:ext cx="2592288" cy="0"/>
          </a:xfrm>
          <a:prstGeom prst="line">
            <a:avLst/>
          </a:prstGeom>
          <a:solidFill>
            <a:schemeClr val="accent2"/>
          </a:solidFill>
          <a:ln w="158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Lige forbindelse 7">
            <a:extLst>
              <a:ext uri="{FF2B5EF4-FFF2-40B4-BE49-F238E27FC236}">
                <a16:creationId xmlns:a16="http://schemas.microsoft.com/office/drawing/2014/main" id="{25ECCEA6-8B26-4EF7-882B-D8C00A1B189E}"/>
              </a:ext>
            </a:extLst>
          </p:cNvPr>
          <p:cNvCxnSpPr>
            <a:cxnSpLocks/>
          </p:cNvCxnSpPr>
          <p:nvPr/>
        </p:nvCxnSpPr>
        <p:spPr bwMode="auto">
          <a:xfrm>
            <a:off x="837828" y="5373216"/>
            <a:ext cx="2232248" cy="0"/>
          </a:xfrm>
          <a:prstGeom prst="line">
            <a:avLst/>
          </a:prstGeom>
          <a:solidFill>
            <a:schemeClr val="accent2"/>
          </a:solidFill>
          <a:ln w="158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159318-2124-42FC-9160-0E5EB4D610B0}"/>
              </a:ext>
            </a:extLst>
          </p:cNvPr>
          <p:cNvSpPr txBox="1"/>
          <p:nvPr/>
        </p:nvSpPr>
        <p:spPr>
          <a:xfrm>
            <a:off x="5878388" y="1412776"/>
            <a:ext cx="5688632" cy="3684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dirty="0">
                <a:solidFill>
                  <a:srgbClr val="FF0000"/>
                </a:solidFill>
                <a:latin typeface="+mn-lt"/>
              </a:rPr>
              <a:t>Net-</a:t>
            </a:r>
            <a:r>
              <a:rPr lang="da-DK" sz="2000" dirty="0" err="1">
                <a:solidFill>
                  <a:srgbClr val="FF0000"/>
                </a:solidFill>
                <a:latin typeface="+mn-lt"/>
              </a:rPr>
              <a:t>zero</a:t>
            </a:r>
            <a:r>
              <a:rPr lang="da-DK" sz="2000" dirty="0">
                <a:latin typeface="+mn-lt"/>
              </a:rPr>
              <a:t> forpligtigelser allerede inden 2050: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a-DK" sz="2000" dirty="0">
                <a:latin typeface="+mn-lt"/>
              </a:rPr>
              <a:t>131 lande (EU)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a-DK" sz="2000" dirty="0">
                <a:latin typeface="+mn-lt"/>
              </a:rPr>
              <a:t>90% af verdens GDP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a-DK" sz="2000" dirty="0">
                <a:latin typeface="+mn-lt"/>
              </a:rPr>
              <a:t>83% af verdens CO2 udledninger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a-DK" sz="2000" dirty="0">
                <a:latin typeface="+mn-lt"/>
              </a:rPr>
              <a:t>33% af verdens største virksomheder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a-DK" sz="2000" dirty="0">
                <a:latin typeface="+mn-lt"/>
              </a:rPr>
              <a:t>130 billioner Euro hos globale investorvirksomheder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a-DK" sz="2000" dirty="0"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endParaRPr lang="da-DK" sz="2000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2000" b="1" dirty="0">
                <a:solidFill>
                  <a:srgbClr val="00B050"/>
                </a:solidFill>
                <a:latin typeface="+mn-lt"/>
              </a:rPr>
              <a:t>Klima og bæredygtighed er fremtiden for virksomheder, økonomi og samfund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endParaRPr lang="da-DK" sz="1600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860F99-45A0-4BDF-B03F-EE94AB60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45" y="101023"/>
            <a:ext cx="2995563" cy="11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B6F1D302-B489-45AB-A9BD-D24EAAB470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315913" y="883550"/>
            <a:ext cx="11557000" cy="508507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A300-41FD-4913-A7AE-E818AAF4C7E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F1241B08-0180-4067-9B09-B94AD66143D2}" type="datetime1">
              <a:rPr lang="en-GB" smtClean="0"/>
              <a:pPr>
                <a:spcAft>
                  <a:spcPts val="600"/>
                </a:spcAft>
              </a:pPr>
              <a:t>24/10/2022</a:t>
            </a:fld>
            <a:r>
              <a:rPr lang="en-GB"/>
              <a:t>13/11/2019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33EC8-36C2-4030-B1ED-6B1B806A8C4F}"/>
              </a:ext>
            </a:extLst>
          </p:cNvPr>
          <p:cNvSpPr txBox="1"/>
          <p:nvPr/>
        </p:nvSpPr>
        <p:spPr>
          <a:xfrm>
            <a:off x="7606580" y="3178640"/>
            <a:ext cx="2664296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+mn-lt"/>
              </a:rPr>
              <a:t>CO2 data!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5D96DE-BFAD-465A-97F0-052C7A2A5326}"/>
              </a:ext>
            </a:extLst>
          </p:cNvPr>
          <p:cNvCxnSpPr/>
          <p:nvPr/>
        </p:nvCxnSpPr>
        <p:spPr bwMode="auto">
          <a:xfrm>
            <a:off x="7750596" y="3429000"/>
            <a:ext cx="0" cy="288032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F04E2A6A-A43A-4EE0-A4B5-ACDE9336A71B}"/>
              </a:ext>
            </a:extLst>
          </p:cNvPr>
          <p:cNvSpPr txBox="1">
            <a:spLocks/>
          </p:cNvSpPr>
          <p:nvPr/>
        </p:nvSpPr>
        <p:spPr>
          <a:xfrm>
            <a:off x="315913" y="228627"/>
            <a:ext cx="11556000" cy="7521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US" kern="0" dirty="0" err="1"/>
              <a:t>Rapportering</a:t>
            </a:r>
            <a:r>
              <a:rPr lang="en-US" kern="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961EC-087D-432D-805B-64442ED7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60" y="0"/>
            <a:ext cx="3528366" cy="285293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C11E6-60B1-4C4E-BEAB-2588DD23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80" y="5379255"/>
            <a:ext cx="2782046" cy="14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7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FD710-86F6-4102-81B7-801CB034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at </a:t>
            </a:r>
            <a:r>
              <a:rPr lang="en-US" dirty="0" err="1"/>
              <a:t>rapportere</a:t>
            </a:r>
            <a:r>
              <a:rPr lang="en-US" dirty="0"/>
              <a:t>?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68C89A-11C4-46C2-AB1E-534095E7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3AA6-5088-D944-AC75-93D07D6D345B}" type="slidenum">
              <a:rPr lang="en-US" smtClean="0"/>
              <a:t>8</a:t>
            </a:fld>
            <a:endParaRPr lang="en-US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3D6059B1-5092-49B5-A6BF-35F90C22B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" t="10823" r="4565" b="15138"/>
          <a:stretch/>
        </p:blipFill>
        <p:spPr>
          <a:xfrm>
            <a:off x="-22528" y="3436223"/>
            <a:ext cx="4452180" cy="3428107"/>
          </a:xfrm>
          <a:prstGeom prst="rect">
            <a:avLst/>
          </a:prstGeom>
        </p:spPr>
      </p:pic>
      <p:cxnSp>
        <p:nvCxnSpPr>
          <p:cNvPr id="8" name="Curved Connector 9">
            <a:extLst>
              <a:ext uri="{FF2B5EF4-FFF2-40B4-BE49-F238E27FC236}">
                <a16:creationId xmlns:a16="http://schemas.microsoft.com/office/drawing/2014/main" id="{4B5F4260-84C0-442F-88DB-EF653514E4EB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 rot="10800000" flipV="1">
            <a:off x="2203563" y="2965423"/>
            <a:ext cx="2424571" cy="470800"/>
          </a:xfrm>
          <a:prstGeom prst="curvedConnector2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0C59AEB3-054C-4F12-9F38-FBCF8F2036D1}"/>
              </a:ext>
            </a:extLst>
          </p:cNvPr>
          <p:cNvSpPr/>
          <p:nvPr/>
        </p:nvSpPr>
        <p:spPr bwMode="auto">
          <a:xfrm>
            <a:off x="117748" y="5805264"/>
            <a:ext cx="1872208" cy="8241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16E2C22B-0891-463E-90FD-C4301CDE7869}"/>
              </a:ext>
            </a:extLst>
          </p:cNvPr>
          <p:cNvSpPr/>
          <p:nvPr/>
        </p:nvSpPr>
        <p:spPr bwMode="auto">
          <a:xfrm>
            <a:off x="128867" y="4077073"/>
            <a:ext cx="1872208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8BF621-403E-46F1-A58F-C2B28BD90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1530" y="837588"/>
            <a:ext cx="7827295" cy="4521200"/>
          </a:xfrm>
          <a:prstGeom prst="rect">
            <a:avLst/>
          </a:prstGeom>
        </p:spPr>
      </p:pic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2C74129B-8E3B-41A7-BEE3-1C908BA8E6A4}"/>
              </a:ext>
            </a:extLst>
          </p:cNvPr>
          <p:cNvSpPr/>
          <p:nvPr/>
        </p:nvSpPr>
        <p:spPr bwMode="auto">
          <a:xfrm>
            <a:off x="4826612" y="4975788"/>
            <a:ext cx="1224136" cy="1440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Rektangel: afrundede hjørner 3">
            <a:extLst>
              <a:ext uri="{FF2B5EF4-FFF2-40B4-BE49-F238E27FC236}">
                <a16:creationId xmlns:a16="http://schemas.microsoft.com/office/drawing/2014/main" id="{3B3E1B1C-EEE1-4B8A-841B-99DC7367FC49}"/>
              </a:ext>
            </a:extLst>
          </p:cNvPr>
          <p:cNvSpPr/>
          <p:nvPr/>
        </p:nvSpPr>
        <p:spPr bwMode="auto">
          <a:xfrm>
            <a:off x="4826612" y="1124744"/>
            <a:ext cx="1483824" cy="1440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Rektangel: afrundede hjørner 3">
            <a:extLst>
              <a:ext uri="{FF2B5EF4-FFF2-40B4-BE49-F238E27FC236}">
                <a16:creationId xmlns:a16="http://schemas.microsoft.com/office/drawing/2014/main" id="{1998054A-8D79-4A54-97CE-C381AE2E6635}"/>
              </a:ext>
            </a:extLst>
          </p:cNvPr>
          <p:cNvSpPr/>
          <p:nvPr/>
        </p:nvSpPr>
        <p:spPr bwMode="auto">
          <a:xfrm>
            <a:off x="2422004" y="4350385"/>
            <a:ext cx="648072" cy="1440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Rektangel: afrundede hjørner 9">
            <a:extLst>
              <a:ext uri="{FF2B5EF4-FFF2-40B4-BE49-F238E27FC236}">
                <a16:creationId xmlns:a16="http://schemas.microsoft.com/office/drawing/2014/main" id="{29DB3F66-7FE2-40D7-B590-F888AC00869A}"/>
              </a:ext>
            </a:extLst>
          </p:cNvPr>
          <p:cNvSpPr/>
          <p:nvPr/>
        </p:nvSpPr>
        <p:spPr bwMode="auto">
          <a:xfrm>
            <a:off x="4777062" y="1772816"/>
            <a:ext cx="1316851" cy="3636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EB0216-3878-4639-A8B7-7E942DE67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8" y="1124744"/>
            <a:ext cx="4452180" cy="1982680"/>
          </a:xfrm>
          <a:prstGeom prst="rect">
            <a:avLst/>
          </a:prstGeom>
        </p:spPr>
      </p:pic>
      <p:sp>
        <p:nvSpPr>
          <p:cNvPr id="17" name="Rektangel: afrundede hjørner 3">
            <a:extLst>
              <a:ext uri="{FF2B5EF4-FFF2-40B4-BE49-F238E27FC236}">
                <a16:creationId xmlns:a16="http://schemas.microsoft.com/office/drawing/2014/main" id="{7D3AD49B-30FD-4B2A-B050-61A6BA8BF629}"/>
              </a:ext>
            </a:extLst>
          </p:cNvPr>
          <p:cNvSpPr/>
          <p:nvPr/>
        </p:nvSpPr>
        <p:spPr bwMode="auto">
          <a:xfrm>
            <a:off x="2315100" y="5286780"/>
            <a:ext cx="898992" cy="23045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Rektangel: afrundede hjørner 3">
            <a:extLst>
              <a:ext uri="{FF2B5EF4-FFF2-40B4-BE49-F238E27FC236}">
                <a16:creationId xmlns:a16="http://schemas.microsoft.com/office/drawing/2014/main" id="{392143E1-8DC5-463E-8FDA-D5B1647A8EDA}"/>
              </a:ext>
            </a:extLst>
          </p:cNvPr>
          <p:cNvSpPr/>
          <p:nvPr/>
        </p:nvSpPr>
        <p:spPr bwMode="auto">
          <a:xfrm>
            <a:off x="2422004" y="5846031"/>
            <a:ext cx="1728192" cy="3494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4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851B-AC3B-4A7B-AAFE-6C91FC6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1065-C400-4DEA-BA93-9C2D4607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73021"/>
            <a:ext cx="10725198" cy="452136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CO2 regnskabet skal dokumenteres </a:t>
            </a:r>
            <a:r>
              <a:rPr lang="da-DK" dirty="0">
                <a:solidFill>
                  <a:srgbClr val="FF0000"/>
                </a:solidFill>
              </a:rPr>
              <a:t>grundigt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Klima er en markedsmæssig </a:t>
            </a:r>
            <a:r>
              <a:rPr lang="da-DK" dirty="0">
                <a:solidFill>
                  <a:srgbClr val="FF0000"/>
                </a:solidFill>
              </a:rPr>
              <a:t>risiko</a:t>
            </a:r>
            <a:r>
              <a:rPr lang="da-DK" dirty="0"/>
              <a:t> – og derfor også </a:t>
            </a:r>
            <a:r>
              <a:rPr lang="da-DK" dirty="0">
                <a:solidFill>
                  <a:srgbClr val="FF0000"/>
                </a:solidFill>
              </a:rPr>
              <a:t>mulighed fx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FF0000"/>
                </a:solidFill>
              </a:rPr>
              <a:t>Verden ændres </a:t>
            </a:r>
            <a:r>
              <a:rPr lang="da-DK" dirty="0"/>
              <a:t>hurtigt – kunder, politikere, virksomheder og investorer taler et tydeligt sprog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Aarhus Havn bør nøje risikovurdere og håndtere klimarisici i </a:t>
            </a:r>
            <a:r>
              <a:rPr lang="da-DK" dirty="0">
                <a:solidFill>
                  <a:srgbClr val="FF0000"/>
                </a:solidFill>
              </a:rPr>
              <a:t>VVM vurderingens rammer</a:t>
            </a:r>
            <a:r>
              <a:rPr lang="da-DK" dirty="0"/>
              <a:t>:</a:t>
            </a:r>
          </a:p>
          <a:p>
            <a:pPr marL="774900" lvl="1" indent="-342900">
              <a:buFont typeface="Wingdings" panose="05000000000000000000" pitchFamily="2" charset="2"/>
              <a:buChar char="Ø"/>
            </a:pPr>
            <a:r>
              <a:rPr lang="da-DK" dirty="0"/>
              <a:t>Vurdere CO2 belastning ved </a:t>
            </a:r>
            <a:r>
              <a:rPr lang="da-DK" dirty="0">
                <a:solidFill>
                  <a:srgbClr val="FF0000"/>
                </a:solidFill>
              </a:rPr>
              <a:t>anlægsfasen</a:t>
            </a:r>
            <a:r>
              <a:rPr lang="da-DK" dirty="0"/>
              <a:t> (GHGP </a:t>
            </a:r>
            <a:r>
              <a:rPr lang="da-DK" dirty="0" err="1"/>
              <a:t>Scope</a:t>
            </a:r>
            <a:r>
              <a:rPr lang="da-DK" dirty="0"/>
              <a:t> 1, 2 og 3)</a:t>
            </a:r>
          </a:p>
          <a:p>
            <a:pPr marL="774900" lvl="1" indent="-342900">
              <a:buFont typeface="Wingdings" panose="05000000000000000000" pitchFamily="2" charset="2"/>
              <a:buChar char="Ø"/>
            </a:pPr>
            <a:r>
              <a:rPr lang="da-DK" dirty="0"/>
              <a:t>Vurdere CO2 belastning ved </a:t>
            </a:r>
            <a:r>
              <a:rPr lang="da-DK" dirty="0">
                <a:solidFill>
                  <a:srgbClr val="FF0000"/>
                </a:solidFill>
              </a:rPr>
              <a:t>brugsfasen</a:t>
            </a:r>
            <a:r>
              <a:rPr lang="da-DK" dirty="0"/>
              <a:t> (</a:t>
            </a:r>
            <a:r>
              <a:rPr lang="da-DK" dirty="0" err="1"/>
              <a:t>Scope</a:t>
            </a:r>
            <a:r>
              <a:rPr lang="da-DK" dirty="0"/>
              <a:t> 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/>
              <a:t>Skibsfart har mange </a:t>
            </a:r>
            <a:r>
              <a:rPr lang="da-DK" dirty="0">
                <a:solidFill>
                  <a:srgbClr val="FF0000"/>
                </a:solidFill>
              </a:rPr>
              <a:t>fordele</a:t>
            </a:r>
            <a:r>
              <a:rPr lang="da-DK" dirty="0"/>
              <a:t> – men også mange risikoflanker klimamæssigt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FF0000"/>
                </a:solidFill>
              </a:rPr>
              <a:t>Dokumenter</a:t>
            </a:r>
            <a:r>
              <a:rPr lang="da-DK" dirty="0"/>
              <a:t> </a:t>
            </a:r>
            <a:r>
              <a:rPr lang="da-DK" dirty="0" err="1"/>
              <a:t>best</a:t>
            </a:r>
            <a:r>
              <a:rPr lang="da-DK" dirty="0"/>
              <a:t> </a:t>
            </a:r>
            <a:r>
              <a:rPr lang="da-DK" dirty="0" err="1"/>
              <a:t>technology</a:t>
            </a:r>
            <a:r>
              <a:rPr lang="da-DK" dirty="0"/>
              <a:t> (IPAT)!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B3FC-49D5-4A7E-AEF1-5089884C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000F-06F3-4F98-A33C-79AEAE1268D8}" type="datetime1">
              <a:rPr lang="en-GB" smtClean="0"/>
              <a:t>24/10/2022</a:t>
            </a:fld>
            <a:r>
              <a:rPr lang="en-GB"/>
              <a:t>08/08/2022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8D7D7-5D06-4167-AE15-31F3081E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" y="5454650"/>
            <a:ext cx="4796665" cy="141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64CB7-F469-48EB-AFF4-AB1D7F953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122" y="4077072"/>
            <a:ext cx="4141596" cy="2780928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E1DFB9D-01D0-4BD1-86B9-44242D13A79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8386933" y="2117317"/>
            <a:ext cx="2399734" cy="1944216"/>
          </a:xfrm>
          <a:prstGeom prst="curvedConnector3">
            <a:avLst>
              <a:gd name="adj1" fmla="val -924"/>
            </a:avLst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5347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66D37CE5A4964880F7E9E15856C967" ma:contentTypeVersion="16" ma:contentTypeDescription="Opret et nyt dokument." ma:contentTypeScope="" ma:versionID="dfa9a558a7c560bc6f73b352f8e1df7a">
  <xsd:schema xmlns:xsd="http://www.w3.org/2001/XMLSchema" xmlns:xs="http://www.w3.org/2001/XMLSchema" xmlns:p="http://schemas.microsoft.com/office/2006/metadata/properties" xmlns:ns2="ce7eb70e-ce64-458a-9aec-1c147ecc91f1" xmlns:ns3="4302f46b-67ed-4719-89e3-910f5df41b51" targetNamespace="http://schemas.microsoft.com/office/2006/metadata/properties" ma:root="true" ma:fieldsID="b458058022d3bd57d11b7d2d1b33ed74" ns2:_="" ns3:_="">
    <xsd:import namespace="ce7eb70e-ce64-458a-9aec-1c147ecc91f1"/>
    <xsd:import namespace="4302f46b-67ed-4719-89e3-910f5df41b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eb70e-ce64-458a-9aec-1c147ecc9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f46b-67ed-4719-89e3-910f5df41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c50c53-9d34-46b6-b9dd-fb373bedad7d}" ma:internalName="TaxCatchAll" ma:showField="CatchAllData" ma:web="4302f46b-67ed-4719-89e3-910f5df4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7eb70e-ce64-458a-9aec-1c147ecc91f1">
      <Terms xmlns="http://schemas.microsoft.com/office/infopath/2007/PartnerControls"/>
    </lcf76f155ced4ddcb4097134ff3c332f>
    <TaxCatchAll xmlns="4302f46b-67ed-4719-89e3-910f5df41b51" xsi:nil="true"/>
  </documentManagement>
</p:properties>
</file>

<file path=customXml/itemProps1.xml><?xml version="1.0" encoding="utf-8"?>
<ds:datastoreItem xmlns:ds="http://schemas.openxmlformats.org/officeDocument/2006/customXml" ds:itemID="{C416A2E0-7ABD-47EA-AD0E-73C2705FDF4B}"/>
</file>

<file path=customXml/itemProps2.xml><?xml version="1.0" encoding="utf-8"?>
<ds:datastoreItem xmlns:ds="http://schemas.openxmlformats.org/officeDocument/2006/customXml" ds:itemID="{E8B56D0B-1BA3-4281-A6E6-7A3E525300AC}"/>
</file>

<file path=customXml/itemProps3.xml><?xml version="1.0" encoding="utf-8"?>
<ds:datastoreItem xmlns:ds="http://schemas.openxmlformats.org/officeDocument/2006/customXml" ds:itemID="{0FB92459-9C06-4BC8-81E2-6446B26D28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Custom</PresentationFormat>
  <Paragraphs>38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Wingdings 3</vt:lpstr>
      <vt:lpstr>Arial</vt:lpstr>
      <vt:lpstr>AU Peto</vt:lpstr>
      <vt:lpstr>AU Passata Light</vt:lpstr>
      <vt:lpstr>AU Passata</vt:lpstr>
      <vt:lpstr>Wingdings</vt:lpstr>
      <vt:lpstr>Georgia</vt:lpstr>
      <vt:lpstr>AU 16:9</vt:lpstr>
      <vt:lpstr>Aarhus havn og klima I en omstillingstid</vt:lpstr>
      <vt:lpstr>PowerPoint Presentation</vt:lpstr>
      <vt:lpstr>PowerPoint Presentation</vt:lpstr>
      <vt:lpstr>cyklus</vt:lpstr>
      <vt:lpstr>PowerPoint Presentation</vt:lpstr>
      <vt:lpstr>Klima risici</vt:lpstr>
      <vt:lpstr>PowerPoint Presentation</vt:lpstr>
      <vt:lpstr>Hvad at rapportere?</vt:lpstr>
      <vt:lpstr>konklusion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2022-10-24T19:58:39Z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636289689712494575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1061</vt:lpwstr>
  </property>
  <property fmtid="{D5CDD505-2E9C-101B-9397-08002B2CF9AE}" pid="62" name="colorthemechange">
    <vt:lpwstr>True</vt:lpwstr>
  </property>
  <property fmtid="{D5CDD505-2E9C-101B-9397-08002B2CF9AE}" pid="63" name="ContentTypeId">
    <vt:lpwstr>0x010100F666D37CE5A4964880F7E9E15856C967</vt:lpwstr>
  </property>
</Properties>
</file>