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6"/>
  </p:notesMasterIdLst>
  <p:sldIdLst>
    <p:sldId id="273" r:id="rId4"/>
    <p:sldId id="274" r:id="rId5"/>
    <p:sldId id="268" r:id="rId6"/>
    <p:sldId id="262" r:id="rId7"/>
    <p:sldId id="267" r:id="rId8"/>
    <p:sldId id="298" r:id="rId9"/>
    <p:sldId id="260" r:id="rId10"/>
    <p:sldId id="299" r:id="rId11"/>
    <p:sldId id="275" r:id="rId12"/>
    <p:sldId id="300" r:id="rId13"/>
    <p:sldId id="276" r:id="rId14"/>
    <p:sldId id="301" r:id="rId15"/>
    <p:sldId id="277" r:id="rId16"/>
    <p:sldId id="302" r:id="rId17"/>
    <p:sldId id="265" r:id="rId18"/>
    <p:sldId id="264" r:id="rId19"/>
    <p:sldId id="291" r:id="rId20"/>
    <p:sldId id="295" r:id="rId21"/>
    <p:sldId id="292" r:id="rId22"/>
    <p:sldId id="287" r:id="rId23"/>
    <p:sldId id="278" r:id="rId24"/>
    <p:sldId id="281" r:id="rId25"/>
    <p:sldId id="286" r:id="rId26"/>
    <p:sldId id="285" r:id="rId27"/>
    <p:sldId id="294" r:id="rId28"/>
    <p:sldId id="279" r:id="rId29"/>
    <p:sldId id="284" r:id="rId30"/>
    <p:sldId id="283" r:id="rId31"/>
    <p:sldId id="282" r:id="rId32"/>
    <p:sldId id="296" r:id="rId33"/>
    <p:sldId id="259" r:id="rId34"/>
    <p:sldId id="297" r:id="rId3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FFF"/>
    <a:srgbClr val="FFFEE5"/>
    <a:srgbClr val="DDE4D8"/>
    <a:srgbClr val="2F4297"/>
    <a:srgbClr val="FDFCC8"/>
    <a:srgbClr val="FFF9E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96" autoAdjust="0"/>
  </p:normalViewPr>
  <p:slideViewPr>
    <p:cSldViewPr snapToGrid="0">
      <p:cViewPr varScale="1">
        <p:scale>
          <a:sx n="55" d="100"/>
          <a:sy n="55" d="100"/>
        </p:scale>
        <p:origin x="10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73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B4D80-1C64-415C-88BE-133D82556788}" type="datetimeFigureOut">
              <a:rPr lang="da-DK" smtClean="0"/>
              <a:pPr/>
              <a:t>20-08-2021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E2D10-DC92-4EE2-B3FF-9CECAD45875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Første slide på forældremødet.</a:t>
            </a:r>
          </a:p>
          <a:p>
            <a:r>
              <a:rPr lang="da-DK" dirty="0"/>
              <a:t>Forældre skal sidder i grupper max 6 grupper á 6-8 personer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777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996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skal ikke stå på mål for svarene. Baggrund i lærervejledning</a:t>
            </a:r>
          </a:p>
          <a:p>
            <a:r>
              <a:rPr lang="da-DK" dirty="0"/>
              <a:t>Det bliver ført ajour, så download altid nyeste version af Power Point og lærervejledning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skal ikke stå på mål for svarene. Baggrund i lærervejledning</a:t>
            </a:r>
          </a:p>
          <a:p>
            <a:r>
              <a:rPr lang="da-DK" dirty="0"/>
              <a:t>Det bliver ført ajour, så download altid nyeste version af Power Point og lærervejledning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275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Vigtigt at pointere at man som lærer ikke skal forholde sig til påstandene</a:t>
            </a:r>
          </a:p>
          <a:p>
            <a:r>
              <a:rPr lang="da-DK" dirty="0"/>
              <a:t>Der kommer flere på næste slide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Vigtigt med fokus på at forældreansvaret fortsætter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Grunden til der ikke er lagt tid ind til opsamling er at det hurtigt kan tage meget tid – med mindre man vælger at bruge mere tid end en time.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Det kræver lidt styring at alle skal nå 1-4.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Man må selvfølgelig gerne vælge at bruge tid på uddybende spørgsmål, men så tager det ekstra tid..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Definition af rusmidler er ikke helt skarp hos de unge i filmen, derfor skal forældrene være opmærksom på formuleringerne for at finde ud af om det er tobak, alkohol, hash eller andre rusmidler er der tale om. 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dirty="0"/>
              <a:t>Grunden til der ikke er lagt tid ind til opsamling er at det hurtigt kan tage meget tid – med mindre man vælger at bruge mere tid end en time.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Opsamling på hele aftenen.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27</a:t>
            </a:fld>
            <a:endParaRPr lang="da-D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Skal kun bruges hvis man vil bruge lang tid.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28</a:t>
            </a:fld>
            <a:endParaRPr 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r>
              <a:rPr lang="da-DK" dirty="0"/>
              <a:t>Hvis forældrene har et ønske om at arbejde videre med en forældreaftale, ligger der et forslag på hjemmesiden.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29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Det er vigtig, at man som lærer lægger vægt på denne slide, da det er vigtigt for forældremødet, at man har en fælles definition.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Pjecen  er sendt til forældrene igennem skolen ellers findes på skolens pædagogisk center.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31</a:t>
            </a:fld>
            <a:endParaRPr lang="da-D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Pjecen  er sendt til forældrene igennem skolen ellers findes på skolens pædagogisk center.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32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For ikke altid at gøre som vi plejer, </a:t>
            </a:r>
          </a:p>
          <a:p>
            <a:r>
              <a:rPr lang="da-DK" dirty="0"/>
              <a:t>Bogstaver ligger i kassen og bliver lagt ud på gulvet. Baggrund for svarene er i lærervejledningen.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Klik for svar.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772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Klik for svar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3770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Klik for svar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2D10-DC92-4EE2-B3FF-9CECAD458756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6DD051A-FBB5-4489-8451-010BE3882A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3000"/>
            </a:blip>
            <a:srcRect/>
            <a:tile tx="0" ty="0" sx="45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DFAD544-FB07-4BB3-BE51-DD6D24964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30218"/>
            <a:ext cx="8070947" cy="412312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2F429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1008CA2-70AB-4190-9FDB-9942B7A9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4656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F4297"/>
                </a:solidFill>
              </a:defRPr>
            </a:lvl1pPr>
          </a:lstStyle>
          <a:p>
            <a:r>
              <a:rPr lang="da-DK" dirty="0"/>
              <a:t>OVERSKRIFT STR. 40 MONTSERRAT</a:t>
            </a:r>
          </a:p>
        </p:txBody>
      </p:sp>
    </p:spTree>
    <p:extLst>
      <p:ext uri="{BB962C8B-B14F-4D97-AF65-F5344CB8AC3E}">
        <p14:creationId xmlns:p14="http://schemas.microsoft.com/office/powerpoint/2010/main" val="365200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31187B1-81DA-4122-80F2-E316F8EEA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lede 6" descr="Et billede, der indeholder brandstuds&#10;&#10;Automatisk genereret beskrivelse">
            <a:extLst>
              <a:ext uri="{FF2B5EF4-FFF2-40B4-BE49-F238E27FC236}">
                <a16:creationId xmlns:a16="http://schemas.microsoft.com/office/drawing/2014/main" id="{E251DCA2-BB3D-48F1-A565-42DC8D2B1D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54" y="5841920"/>
            <a:ext cx="1306994" cy="809618"/>
          </a:xfrm>
          <a:prstGeom prst="rect">
            <a:avLst/>
          </a:prstGeom>
        </p:spPr>
      </p:pic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039A9809-37CC-4A00-BA5C-A3F3C0FA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30219"/>
            <a:ext cx="8070947" cy="456101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B272270-BA2C-4997-A0B2-BEDBE9ADA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4656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STR. 40 MONTSERRAT</a:t>
            </a:r>
          </a:p>
        </p:txBody>
      </p:sp>
    </p:spTree>
    <p:extLst>
      <p:ext uri="{BB962C8B-B14F-4D97-AF65-F5344CB8AC3E}">
        <p14:creationId xmlns:p14="http://schemas.microsoft.com/office/powerpoint/2010/main" val="156715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9F63C14-2E61-4043-9E02-E2767241AB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3000"/>
            </a:blip>
            <a:srcRect/>
            <a:tile tx="0" ty="0" sx="45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0C803B3-A33C-4EC7-9AF4-6EB951B69703}"/>
              </a:ext>
            </a:extLst>
          </p:cNvPr>
          <p:cNvGrpSpPr/>
          <p:nvPr userDrawn="1"/>
        </p:nvGrpSpPr>
        <p:grpSpPr>
          <a:xfrm>
            <a:off x="432219" y="457199"/>
            <a:ext cx="11604271" cy="6279502"/>
            <a:chOff x="432219" y="457199"/>
            <a:chExt cx="11604271" cy="6279502"/>
          </a:xfrm>
        </p:grpSpPr>
        <p:sp>
          <p:nvSpPr>
            <p:cNvPr id="7" name="Rektangel: afrundede hjørner 6">
              <a:extLst>
                <a:ext uri="{FF2B5EF4-FFF2-40B4-BE49-F238E27FC236}">
                  <a16:creationId xmlns:a16="http://schemas.microsoft.com/office/drawing/2014/main" id="{426684D3-7B1D-437F-BF7D-EEC308E3B50D}"/>
                </a:ext>
              </a:extLst>
            </p:cNvPr>
            <p:cNvSpPr/>
            <p:nvPr/>
          </p:nvSpPr>
          <p:spPr>
            <a:xfrm>
              <a:off x="432219" y="457199"/>
              <a:ext cx="11327562" cy="5896947"/>
            </a:xfrm>
            <a:prstGeom prst="roundRect">
              <a:avLst>
                <a:gd name="adj" fmla="val 4205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5A35C9D0-B4FF-41F1-9445-7A649DFBC997}"/>
                </a:ext>
              </a:extLst>
            </p:cNvPr>
            <p:cNvSpPr/>
            <p:nvPr userDrawn="1"/>
          </p:nvSpPr>
          <p:spPr>
            <a:xfrm>
              <a:off x="10674220" y="5659304"/>
              <a:ext cx="1362270" cy="1077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705840A6-3879-4464-B32B-452B9C8B4121}"/>
              </a:ext>
            </a:extLst>
          </p:cNvPr>
          <p:cNvSpPr/>
          <p:nvPr userDrawn="1"/>
        </p:nvSpPr>
        <p:spPr>
          <a:xfrm>
            <a:off x="10674220" y="5659304"/>
            <a:ext cx="1359221" cy="1198696"/>
          </a:xfrm>
          <a:prstGeom prst="rect">
            <a:avLst/>
          </a:prstGeom>
          <a:blipFill dpi="0" rotWithShape="1">
            <a:blip r:embed="rId3" cstate="print">
              <a:alphaModFix amt="2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7000"/>
                      </a14:imgEffect>
                    </a14:imgLayer>
                  </a14:imgProps>
                </a:ext>
              </a:extLst>
            </a:blip>
            <a:srcRect/>
            <a:tile tx="0" ty="0" sx="45000" sy="40000" flip="none" algn="tl"/>
          </a:blipFill>
          <a:ln>
            <a:noFill/>
          </a:ln>
          <a:effectLst>
            <a:glow>
              <a:schemeClr val="bg1">
                <a:alpha val="4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9F314CDF-83D4-4F5A-9B36-3D60EE96A5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0860">
            <a:off x="-619032" y="555295"/>
            <a:ext cx="13875500" cy="12780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0AE903-19FD-44D7-A060-1007675B9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90732">
            <a:off x="862080" y="864047"/>
            <a:ext cx="10515600" cy="76014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SPØRGSMÅL ?</a:t>
            </a:r>
          </a:p>
        </p:txBody>
      </p:sp>
      <p:pic>
        <p:nvPicPr>
          <p:cNvPr id="12" name="Billede 11" descr="Et billede, der indeholder skilt&#10;&#10;Automatisk genereret beskrivelse">
            <a:extLst>
              <a:ext uri="{FF2B5EF4-FFF2-40B4-BE49-F238E27FC236}">
                <a16:creationId xmlns:a16="http://schemas.microsoft.com/office/drawing/2014/main" id="{8A5350E6-7940-4157-95C5-2CB789734B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38" y="5854468"/>
            <a:ext cx="1046523" cy="7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7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spørg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9C87ACD-5111-4292-860C-B7FBC15C3D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3000"/>
            </a:blip>
            <a:srcRect/>
            <a:tile tx="0" ty="0" sx="45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0C803B3-A33C-4EC7-9AF4-6EB951B69703}"/>
              </a:ext>
            </a:extLst>
          </p:cNvPr>
          <p:cNvGrpSpPr/>
          <p:nvPr userDrawn="1"/>
        </p:nvGrpSpPr>
        <p:grpSpPr>
          <a:xfrm>
            <a:off x="432219" y="457199"/>
            <a:ext cx="11604271" cy="6279502"/>
            <a:chOff x="432219" y="457199"/>
            <a:chExt cx="11604271" cy="6279502"/>
          </a:xfrm>
        </p:grpSpPr>
        <p:sp>
          <p:nvSpPr>
            <p:cNvPr id="7" name="Rektangel: afrundede hjørner 6">
              <a:extLst>
                <a:ext uri="{FF2B5EF4-FFF2-40B4-BE49-F238E27FC236}">
                  <a16:creationId xmlns:a16="http://schemas.microsoft.com/office/drawing/2014/main" id="{426684D3-7B1D-437F-BF7D-EEC308E3B50D}"/>
                </a:ext>
              </a:extLst>
            </p:cNvPr>
            <p:cNvSpPr/>
            <p:nvPr/>
          </p:nvSpPr>
          <p:spPr>
            <a:xfrm>
              <a:off x="432219" y="457199"/>
              <a:ext cx="11327562" cy="5896947"/>
            </a:xfrm>
            <a:prstGeom prst="roundRect">
              <a:avLst>
                <a:gd name="adj" fmla="val 4205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5A35C9D0-B4FF-41F1-9445-7A649DFBC997}"/>
                </a:ext>
              </a:extLst>
            </p:cNvPr>
            <p:cNvSpPr/>
            <p:nvPr userDrawn="1"/>
          </p:nvSpPr>
          <p:spPr>
            <a:xfrm>
              <a:off x="10674220" y="5659304"/>
              <a:ext cx="1362270" cy="1077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705840A6-3879-4464-B32B-452B9C8B4121}"/>
              </a:ext>
            </a:extLst>
          </p:cNvPr>
          <p:cNvSpPr/>
          <p:nvPr userDrawn="1"/>
        </p:nvSpPr>
        <p:spPr>
          <a:xfrm>
            <a:off x="10674220" y="5659304"/>
            <a:ext cx="1359221" cy="1198696"/>
          </a:xfrm>
          <a:prstGeom prst="rect">
            <a:avLst/>
          </a:prstGeom>
          <a:blipFill dpi="0" rotWithShape="1">
            <a:blip r:embed="rId3" cstate="print">
              <a:alphaModFix amt="2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7000"/>
                      </a14:imgEffect>
                    </a14:imgLayer>
                  </a14:imgProps>
                </a:ext>
              </a:extLst>
            </a:blip>
            <a:srcRect/>
            <a:tile tx="0" ty="0" sx="45000" sy="40000" flip="none" algn="tl"/>
          </a:blipFill>
          <a:ln>
            <a:noFill/>
          </a:ln>
          <a:effectLst>
            <a:glow>
              <a:schemeClr val="bg1">
                <a:alpha val="4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9F314CDF-83D4-4F5A-9B36-3D60EE96A5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0860">
            <a:off x="-619032" y="555295"/>
            <a:ext cx="13875500" cy="12780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0AE903-19FD-44D7-A060-1007675B9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90732">
            <a:off x="862080" y="864047"/>
            <a:ext cx="10515600" cy="76014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SPØRGSMÅL ?</a:t>
            </a:r>
          </a:p>
        </p:txBody>
      </p:sp>
      <p:sp>
        <p:nvSpPr>
          <p:cNvPr id="9" name="Pladsholder til tekst 1">
            <a:extLst>
              <a:ext uri="{FF2B5EF4-FFF2-40B4-BE49-F238E27FC236}">
                <a16:creationId xmlns:a16="http://schemas.microsoft.com/office/drawing/2014/main" id="{8BB64026-8001-4DD8-8286-7235B77AA5C5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99392" y="2453952"/>
            <a:ext cx="8173612" cy="2217826"/>
          </a:xfrm>
        </p:spPr>
        <p:txBody>
          <a:bodyPr anchor="ctr" anchorCtr="0">
            <a:norm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da-DK" sz="2400" dirty="0"/>
              <a:t>Skriv dit spørgsmål her.</a:t>
            </a:r>
            <a:endParaRPr lang="da-DK" dirty="0"/>
          </a:p>
        </p:txBody>
      </p:sp>
      <p:pic>
        <p:nvPicPr>
          <p:cNvPr id="12" name="Billede 11" descr="Et billede, der indeholder skilt&#10;&#10;Automatisk genereret beskrivelse">
            <a:extLst>
              <a:ext uri="{FF2B5EF4-FFF2-40B4-BE49-F238E27FC236}">
                <a16:creationId xmlns:a16="http://schemas.microsoft.com/office/drawing/2014/main" id="{8A5350E6-7940-4157-95C5-2CB789734B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38" y="5854468"/>
            <a:ext cx="1046523" cy="797417"/>
          </a:xfrm>
          <a:prstGeom prst="rect">
            <a:avLst/>
          </a:prstGeom>
        </p:spPr>
      </p:pic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61E097F4-D32D-4D97-9C3A-09080FBDC8A4}"/>
              </a:ext>
            </a:extLst>
          </p:cNvPr>
          <p:cNvSpPr/>
          <p:nvPr userDrawn="1"/>
        </p:nvSpPr>
        <p:spPr>
          <a:xfrm>
            <a:off x="1087136" y="4797390"/>
            <a:ext cx="1012256" cy="690174"/>
          </a:xfrm>
          <a:prstGeom prst="roundRect">
            <a:avLst>
              <a:gd name="adj" fmla="val 8040"/>
            </a:avLst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741DEFA1-BC1C-429C-931E-CD18EF72B162}"/>
              </a:ext>
            </a:extLst>
          </p:cNvPr>
          <p:cNvSpPr/>
          <p:nvPr userDrawn="1"/>
        </p:nvSpPr>
        <p:spPr>
          <a:xfrm>
            <a:off x="4828708" y="4797390"/>
            <a:ext cx="1012256" cy="690174"/>
          </a:xfrm>
          <a:prstGeom prst="roundRect">
            <a:avLst>
              <a:gd name="adj" fmla="val 8040"/>
            </a:avLst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31C770E2-8663-4A21-8267-A65FAAC8E4C2}"/>
              </a:ext>
            </a:extLst>
          </p:cNvPr>
          <p:cNvSpPr/>
          <p:nvPr userDrawn="1"/>
        </p:nvSpPr>
        <p:spPr>
          <a:xfrm>
            <a:off x="8422216" y="4797390"/>
            <a:ext cx="1012256" cy="690174"/>
          </a:xfrm>
          <a:prstGeom prst="roundRect">
            <a:avLst>
              <a:gd name="adj" fmla="val 8040"/>
            </a:avLst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B89EAD9-1393-46B3-8F2D-F3563E8571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5793" y="4800188"/>
            <a:ext cx="2155650" cy="914400"/>
          </a:xfrm>
        </p:spPr>
        <p:txBody>
          <a:bodyPr/>
          <a:lstStyle>
            <a:lvl1pPr marL="0" indent="0">
              <a:buNone/>
              <a:defRPr sz="4400" b="1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925D48C-8E8F-4AA9-8F06-B75451F2C2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19301" y="4813272"/>
            <a:ext cx="2155650" cy="914400"/>
          </a:xfrm>
        </p:spPr>
        <p:txBody>
          <a:bodyPr/>
          <a:lstStyle>
            <a:lvl1pPr marL="0" indent="0">
              <a:buNone/>
              <a:defRPr sz="4400" b="1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67A6925A-00D1-4F94-BBEB-398ECA52A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4974" y="4800188"/>
            <a:ext cx="2155650" cy="914400"/>
          </a:xfrm>
        </p:spPr>
        <p:txBody>
          <a:bodyPr/>
          <a:lstStyle>
            <a:lvl1pPr marL="0" indent="0">
              <a:buNone/>
              <a:defRPr sz="4400" b="1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9571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9725C6-3DEB-4D57-83C5-7652391858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3000"/>
            </a:blip>
            <a:srcRect/>
            <a:tile tx="0" ty="0" sx="45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AEEBC6-66BD-4AEB-A18E-BE02A5EA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110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 far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1B7ACDA-5864-45DF-9CE0-250CB7AB4F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5000">
                <a:srgbClr val="A5B19E"/>
              </a:gs>
              <a:gs pos="12000">
                <a:srgbClr val="DDE4D8"/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AEEBC6-66BD-4AEB-A18E-BE02A5EA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4" name="Billede 3" descr="Et billede, der indeholder skilt&#10;&#10;Automatisk genereret beskrivelse">
            <a:extLst>
              <a:ext uri="{FF2B5EF4-FFF2-40B4-BE49-F238E27FC236}">
                <a16:creationId xmlns:a16="http://schemas.microsoft.com/office/drawing/2014/main" id="{98534706-6237-4835-AFBB-82817BF0FF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38" y="5854468"/>
            <a:ext cx="1046523" cy="7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7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 far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1B7ACDA-5864-45DF-9CE0-250CB7AB4F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FFFEE5"/>
              </a:gs>
              <a:gs pos="0">
                <a:srgbClr val="DDE4D8"/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 descr="Et billede, der indeholder skilt&#10;&#10;Automatisk genereret beskrivelse">
            <a:extLst>
              <a:ext uri="{FF2B5EF4-FFF2-40B4-BE49-F238E27FC236}">
                <a16:creationId xmlns:a16="http://schemas.microsoft.com/office/drawing/2014/main" id="{98534706-6237-4835-AFBB-82817BF0FF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38" y="5854468"/>
            <a:ext cx="1046523" cy="797417"/>
          </a:xfrm>
          <a:prstGeom prst="rect">
            <a:avLst/>
          </a:prstGeom>
        </p:spPr>
      </p:pic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8DC4F2F3-5C9B-450B-A89F-5D674EDCA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30218"/>
            <a:ext cx="8070947" cy="412312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2F429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0D4B4F6-4F4A-4356-A9D6-EFEA1887C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4656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F4297"/>
                </a:solidFill>
              </a:defRPr>
            </a:lvl1pPr>
          </a:lstStyle>
          <a:p>
            <a:r>
              <a:rPr lang="da-DK" dirty="0"/>
              <a:t>OVERSKRIFT STR. 40 MONTSERRAT</a:t>
            </a:r>
          </a:p>
        </p:txBody>
      </p:sp>
    </p:spTree>
    <p:extLst>
      <p:ext uri="{BB962C8B-B14F-4D97-AF65-F5344CB8AC3E}">
        <p14:creationId xmlns:p14="http://schemas.microsoft.com/office/powerpoint/2010/main" val="333256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358E48-0C3F-4428-AB4F-5AD531DB79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3000"/>
            </a:blip>
            <a:srcRect/>
            <a:tile tx="0" ty="0" sx="45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5BB4D3-7752-463D-8475-2AF5171A8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625" y="485192"/>
            <a:ext cx="9144000" cy="1513212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8B3212-CC6C-4F37-AAC6-577DF28F4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625" y="2211776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5391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8E31725-72DC-4F4B-81CA-25A00BCF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FEC4CE0-8E10-47B9-9D75-D9361EE53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7" name="Billede 6" descr="Et billede, der indeholder skilt&#10;&#10;Automatisk genereret beskrivelse">
            <a:extLst>
              <a:ext uri="{FF2B5EF4-FFF2-40B4-BE49-F238E27FC236}">
                <a16:creationId xmlns:a16="http://schemas.microsoft.com/office/drawing/2014/main" id="{FCCACB1B-0302-4756-B028-34209AE8CEF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38" y="5854468"/>
            <a:ext cx="1046523" cy="7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1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54" r:id="rId4"/>
    <p:sldLayoutId id="2147483650" r:id="rId5"/>
    <p:sldLayoutId id="2147483662" r:id="rId6"/>
    <p:sldLayoutId id="2147483663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hyperlink" Target="https://youtu.be/x3mOHr75Byc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hyperlink" Target="https://youtu.be/gb7YzCOnH38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hyperlink" Target="https://youtu.be/MHGM69h3jY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etvigoer.aarhus.dk/skole-og-fritid/foraeldrevejledning-om-rusmidler-i-udskolingen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51BF54B-938C-459D-A99A-4023F430F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" r="25637" b="24728"/>
          <a:stretch/>
        </p:blipFill>
        <p:spPr>
          <a:xfrm flipH="1">
            <a:off x="-1" y="0"/>
            <a:ext cx="12191993" cy="6858000"/>
          </a:xfrm>
          <a:prstGeom prst="rect">
            <a:avLst/>
          </a:prstGeom>
        </p:spPr>
      </p:pic>
      <p:sp>
        <p:nvSpPr>
          <p:cNvPr id="4" name="Pladsholder til tekst 1">
            <a:extLst>
              <a:ext uri="{FF2B5EF4-FFF2-40B4-BE49-F238E27FC236}">
                <a16:creationId xmlns:a16="http://schemas.microsoft.com/office/drawing/2014/main" id="{A3AB0B44-6FC2-4FAF-A1C6-16E87A311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926" y="1659039"/>
            <a:ext cx="9144000" cy="159228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a-DK" sz="4400" b="1" i="1" dirty="0">
                <a:solidFill>
                  <a:schemeClr val="bg1"/>
                </a:solidFill>
                <a:latin typeface="Montserrat" panose="00000500000000000000" pitchFamily="50" charset="0"/>
              </a:rPr>
              <a:t>TEMAFORÆLDREMØDE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a-DK" sz="4400" b="1" i="1" dirty="0">
                <a:solidFill>
                  <a:schemeClr val="bg1"/>
                </a:solidFill>
                <a:latin typeface="Montserrat" panose="00000500000000000000" pitchFamily="50" charset="0"/>
              </a:rPr>
              <a:t>OM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a-DK" sz="4400" b="1" i="1" dirty="0">
                <a:solidFill>
                  <a:schemeClr val="bg1"/>
                </a:solidFill>
                <a:latin typeface="Montserrat" panose="00000500000000000000" pitchFamily="50" charset="0"/>
              </a:rPr>
              <a:t>RUSMIDLER </a:t>
            </a:r>
            <a:endParaRPr lang="da-DK" sz="4400" dirty="0"/>
          </a:p>
          <a:p>
            <a:endParaRPr lang="da-DK" sz="44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CFD31A4-C547-487D-A358-C51D4FE1D0CD}"/>
              </a:ext>
            </a:extLst>
          </p:cNvPr>
          <p:cNvSpPr/>
          <p:nvPr/>
        </p:nvSpPr>
        <p:spPr>
          <a:xfrm>
            <a:off x="2435289" y="5731333"/>
            <a:ext cx="7825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Forældrevejledning om rusmidler i udskolingen</a:t>
            </a:r>
          </a:p>
        </p:txBody>
      </p:sp>
    </p:spTree>
    <p:extLst>
      <p:ext uri="{BB962C8B-B14F-4D97-AF65-F5344CB8AC3E}">
        <p14:creationId xmlns:p14="http://schemas.microsoft.com/office/powerpoint/2010/main" val="401750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8DAB4-9EEF-478F-A4FE-A28C21D6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CB5B53-1E07-438B-9473-55911E0C1D4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Hvor mange unge i 9.klasse har prøvet at ryge hash?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7AE261-6D72-4187-9F7D-85C3D3988E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7%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B9E3D2-2E79-431A-85A1-28D4A5D7E2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15%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48F55D7-E3E4-4B37-BB6B-0669D4E1A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4%</a:t>
            </a:r>
          </a:p>
        </p:txBody>
      </p:sp>
      <p:sp>
        <p:nvSpPr>
          <p:cNvPr id="7" name="Ellipse 6"/>
          <p:cNvSpPr/>
          <p:nvPr/>
        </p:nvSpPr>
        <p:spPr>
          <a:xfrm>
            <a:off x="4261899" y="4134678"/>
            <a:ext cx="3244132" cy="19719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16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63FBC-8460-4CB9-84A2-BABA1F2C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9854B7-9869-4FCE-91C4-CEC55C11B257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Hvor mange i 9. klasse har prøvet at drikke 5 eller flere genstande ved samme lejlighed mere end 2 gange inden for de seneste 30 dage?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32C5444-69C7-4F20-A23A-7A47CE0A3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17,3%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7ED2E90-05D5-4A32-A13E-A8D664D57E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28,4%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8FF0EA1-AFFF-47DC-BFDF-B87D398A93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10,5%</a:t>
            </a:r>
          </a:p>
        </p:txBody>
      </p:sp>
    </p:spTree>
    <p:extLst>
      <p:ext uri="{BB962C8B-B14F-4D97-AF65-F5344CB8AC3E}">
        <p14:creationId xmlns:p14="http://schemas.microsoft.com/office/powerpoint/2010/main" val="69144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63FBC-8460-4CB9-84A2-BABA1F2C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9854B7-9869-4FCE-91C4-CEC55C11B257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Hvor mange i 9. klasse har prøvet at drikke 5 eller flere genstande ved samme lejlighed mere end 2 gange inden for de seneste 30 dage?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32C5444-69C7-4F20-A23A-7A47CE0A3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17,3%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7ED2E90-05D5-4A32-A13E-A8D664D57E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28,4%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8FF0EA1-AFFF-47DC-BFDF-B87D398A93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10,5%</a:t>
            </a:r>
          </a:p>
        </p:txBody>
      </p:sp>
      <p:sp>
        <p:nvSpPr>
          <p:cNvPr id="7" name="Ellipse 6"/>
          <p:cNvSpPr/>
          <p:nvPr/>
        </p:nvSpPr>
        <p:spPr>
          <a:xfrm>
            <a:off x="7839986" y="4126727"/>
            <a:ext cx="3244132" cy="19719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46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CC992-50D5-4647-9D80-10106121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907956-96AE-4A6E-A650-E1F57C6150B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93370" indent="0">
              <a:lnSpc>
                <a:spcPct val="115000"/>
              </a:lnSpc>
              <a:buNone/>
            </a:pPr>
            <a:r>
              <a:rPr lang="da-DK" dirty="0">
                <a:effectLst/>
                <a:ea typeface="Calibri" panose="020F0502020204030204" pitchFamily="34" charset="0"/>
              </a:rPr>
              <a:t>Hvor mange unge i alderen mellem 15-30 har prøvet at ryge hash?</a:t>
            </a:r>
            <a:endParaRPr lang="da-DK" dirty="0">
              <a:effectLst/>
              <a:ea typeface="Arial" panose="020B0604020202020204" pitchFamily="34" charset="0"/>
            </a:endParaRPr>
          </a:p>
          <a:p>
            <a:pPr marL="293370" indent="0">
              <a:lnSpc>
                <a:spcPct val="115000"/>
              </a:lnSpc>
              <a:buNone/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FAF606B-DE16-41EB-ABB4-73DF3F96C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15%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75F4554-D622-46C3-93E7-86379DD09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27%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C4B7849-84CD-4127-9A63-2691C29B0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276330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CC992-50D5-4647-9D80-10106121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907956-96AE-4A6E-A650-E1F57C6150B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93370" indent="0">
              <a:lnSpc>
                <a:spcPct val="115000"/>
              </a:lnSpc>
              <a:buNone/>
            </a:pPr>
            <a:r>
              <a:rPr lang="da-DK" dirty="0">
                <a:effectLst/>
                <a:ea typeface="Calibri" panose="020F0502020204030204" pitchFamily="34" charset="0"/>
              </a:rPr>
              <a:t>Hvor mange unge i alderen mellem 15-30 har prøvet at ryge hash?</a:t>
            </a:r>
            <a:endParaRPr lang="da-DK" dirty="0">
              <a:effectLst/>
              <a:ea typeface="Arial" panose="020B0604020202020204" pitchFamily="34" charset="0"/>
            </a:endParaRPr>
          </a:p>
          <a:p>
            <a:pPr marL="293370" indent="0">
              <a:lnSpc>
                <a:spcPct val="115000"/>
              </a:lnSpc>
              <a:buNone/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FAF606B-DE16-41EB-ABB4-73DF3F96C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15%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75F4554-D622-46C3-93E7-86379DD09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27%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C4B7849-84CD-4127-9A63-2691C29B0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33%</a:t>
            </a:r>
          </a:p>
        </p:txBody>
      </p:sp>
      <p:sp>
        <p:nvSpPr>
          <p:cNvPr id="7" name="Ellipse 6"/>
          <p:cNvSpPr/>
          <p:nvPr/>
        </p:nvSpPr>
        <p:spPr>
          <a:xfrm>
            <a:off x="667910" y="4126727"/>
            <a:ext cx="3244132" cy="19719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022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dsholder til indhold 4">
            <a:extLst>
              <a:ext uri="{FF2B5EF4-FFF2-40B4-BE49-F238E27FC236}">
                <a16:creationId xmlns:a16="http://schemas.microsoft.com/office/drawing/2014/main" id="{47BE6B3B-70DC-46F8-9856-4F79CF4D17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13" y="15037"/>
            <a:ext cx="12192000" cy="6858000"/>
          </a:xfrm>
        </p:spPr>
      </p:pic>
      <p:sp>
        <p:nvSpPr>
          <p:cNvPr id="9" name="Pladsholder til tekst 1">
            <a:extLst>
              <a:ext uri="{FF2B5EF4-FFF2-40B4-BE49-F238E27FC236}">
                <a16:creationId xmlns:a16="http://schemas.microsoft.com/office/drawing/2014/main" id="{485490FC-62D6-4B0E-970F-238E1CE02C23}"/>
              </a:ext>
            </a:extLst>
          </p:cNvPr>
          <p:cNvSpPr txBox="1">
            <a:spLocks/>
          </p:cNvSpPr>
          <p:nvPr/>
        </p:nvSpPr>
        <p:spPr>
          <a:xfrm rot="340534">
            <a:off x="470409" y="1305454"/>
            <a:ext cx="11253855" cy="770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FILM 1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A59885EE-5079-4865-B598-F66171352AD9}"/>
              </a:ext>
            </a:extLst>
          </p:cNvPr>
          <p:cNvSpPr/>
          <p:nvPr/>
        </p:nvSpPr>
        <p:spPr>
          <a:xfrm>
            <a:off x="6650251" y="1772456"/>
            <a:ext cx="4655976" cy="2971800"/>
          </a:xfrm>
          <a:prstGeom prst="roundRect">
            <a:avLst>
              <a:gd name="adj" fmla="val 420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Billede 18" descr="Et billede, der indeholder brandstuds&#10;&#10;Automatisk genereret beskrivelse">
            <a:extLst>
              <a:ext uri="{FF2B5EF4-FFF2-40B4-BE49-F238E27FC236}">
                <a16:creationId xmlns:a16="http://schemas.microsoft.com/office/drawing/2014/main" id="{19FEE829-AF3A-4D85-9FA4-6D70E91C3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54" y="5841920"/>
            <a:ext cx="1306994" cy="80961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CD1D04-32D9-4299-9DB5-20CD70DDBDFA}"/>
              </a:ext>
            </a:extLst>
          </p:cNvPr>
          <p:cNvSpPr/>
          <p:nvPr/>
        </p:nvSpPr>
        <p:spPr>
          <a:xfrm>
            <a:off x="6650251" y="1216855"/>
            <a:ext cx="491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  <a:hlinkClick r:id="rId5"/>
              </a:rPr>
              <a:t>”Rundt om rusmidler – de unge år”</a:t>
            </a:r>
            <a:endParaRPr lang="da-DK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Filmcafé | Skt. Johannes kirke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 rot="20288969">
            <a:off x="5994251" y="1276643"/>
            <a:ext cx="750577" cy="443913"/>
          </a:xfrm>
          <a:prstGeom prst="rect">
            <a:avLst/>
          </a:prstGeom>
          <a:noFill/>
        </p:spPr>
      </p:pic>
      <p:pic>
        <p:nvPicPr>
          <p:cNvPr id="3" name="Billede 2" descr="Et billede, der indeholder person, smilende, mand, opbevarer&#10;&#10;Automatisk genereret beskrivelse">
            <a:hlinkClick r:id="rId5"/>
            <a:extLst>
              <a:ext uri="{FF2B5EF4-FFF2-40B4-BE49-F238E27FC236}">
                <a16:creationId xmlns:a16="http://schemas.microsoft.com/office/drawing/2014/main" id="{A131B144-0DD3-4360-9C23-86D91F2FF0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76" y="2007376"/>
            <a:ext cx="4229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1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udendørs, vand, person, mand&#10;&#10;Automatisk genereret beskrivelse">
            <a:extLst>
              <a:ext uri="{FF2B5EF4-FFF2-40B4-BE49-F238E27FC236}">
                <a16:creationId xmlns:a16="http://schemas.microsoft.com/office/drawing/2014/main" id="{749F2CF6-AADD-43D8-AA3A-23188919CC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r="18164" b="9082"/>
          <a:stretch/>
        </p:blipFill>
        <p:spPr>
          <a:xfrm>
            <a:off x="0" y="0"/>
            <a:ext cx="12192000" cy="6858000"/>
          </a:xfrm>
        </p:spPr>
      </p:pic>
      <p:pic>
        <p:nvPicPr>
          <p:cNvPr id="19" name="Pladsholder til indhold 4">
            <a:extLst>
              <a:ext uri="{FF2B5EF4-FFF2-40B4-BE49-F238E27FC236}">
                <a16:creationId xmlns:a16="http://schemas.microsoft.com/office/drawing/2014/main" id="{506D3686-B21B-4C24-8C66-6E923E486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7"/>
            <a:ext cx="12192000" cy="6858000"/>
          </a:xfrm>
          <a:prstGeom prst="rect">
            <a:avLst/>
          </a:prstGeom>
        </p:spPr>
      </p:pic>
      <p:pic>
        <p:nvPicPr>
          <p:cNvPr id="6" name="Billede 5" descr="Et billede, der indeholder brandstuds&#10;&#10;Automatisk genereret beskrivelse">
            <a:extLst>
              <a:ext uri="{FF2B5EF4-FFF2-40B4-BE49-F238E27FC236}">
                <a16:creationId xmlns:a16="http://schemas.microsoft.com/office/drawing/2014/main" id="{7C03ACD4-4733-4190-AB29-8500D0E23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54" y="5841920"/>
            <a:ext cx="1306994" cy="809618"/>
          </a:xfrm>
          <a:prstGeom prst="rect">
            <a:avLst/>
          </a:prstGeom>
        </p:spPr>
      </p:pic>
      <p:sp>
        <p:nvSpPr>
          <p:cNvPr id="9" name="Pladsholder til tekst 1">
            <a:extLst>
              <a:ext uri="{FF2B5EF4-FFF2-40B4-BE49-F238E27FC236}">
                <a16:creationId xmlns:a16="http://schemas.microsoft.com/office/drawing/2014/main" id="{485490FC-62D6-4B0E-970F-238E1CE02C23}"/>
              </a:ext>
            </a:extLst>
          </p:cNvPr>
          <p:cNvSpPr txBox="1">
            <a:spLocks/>
          </p:cNvSpPr>
          <p:nvPr/>
        </p:nvSpPr>
        <p:spPr>
          <a:xfrm rot="340534">
            <a:off x="469072" y="1619062"/>
            <a:ext cx="11253855" cy="770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POINTER </a:t>
            </a:r>
          </a:p>
          <a:p>
            <a:r>
              <a:rPr lang="da-DK" dirty="0">
                <a:solidFill>
                  <a:schemeClr val="bg1"/>
                </a:solidFill>
              </a:rPr>
              <a:t>FRA FILMEN</a:t>
            </a:r>
          </a:p>
          <a:p>
            <a:endParaRPr lang="da-DK" dirty="0">
              <a:solidFill>
                <a:srgbClr val="2F4297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B13A7DC-6F4D-4987-AB13-F8A617A74503}"/>
              </a:ext>
            </a:extLst>
          </p:cNvPr>
          <p:cNvSpPr/>
          <p:nvPr/>
        </p:nvSpPr>
        <p:spPr>
          <a:xfrm>
            <a:off x="6937366" y="1928107"/>
            <a:ext cx="42594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De unges muligheder er uendelige, og der er mange fristelser, </a:t>
            </a:r>
            <a:r>
              <a:rPr lang="da-DK" sz="3200" b="1" dirty="0">
                <a:solidFill>
                  <a:schemeClr val="bg1"/>
                </a:solidFill>
              </a:rPr>
              <a:t>så der er brug for rammer!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4863AC02-4DF3-40F2-B8A7-67C788922E78}"/>
              </a:ext>
            </a:extLst>
          </p:cNvPr>
          <p:cNvSpPr/>
          <p:nvPr/>
        </p:nvSpPr>
        <p:spPr>
          <a:xfrm>
            <a:off x="6655191" y="1773556"/>
            <a:ext cx="4655976" cy="2497258"/>
          </a:xfrm>
          <a:prstGeom prst="roundRect">
            <a:avLst>
              <a:gd name="adj" fmla="val 420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468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093F6FC-DBF1-455E-A6A3-12E4B6DD3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Rusmidlets tilgængelighed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Den unges sårbarhed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Den unges holdning og impulsivitet</a:t>
            </a:r>
          </a:p>
          <a:p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32BB29D-2267-40EB-9730-1276E495F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67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2F5FBA4C-D903-46C7-B51A-329A7B8F0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" y="915500"/>
            <a:ext cx="6313714" cy="4500726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7BAE8C07-B103-41CD-A12E-EE8F32D2793F}"/>
              </a:ext>
            </a:extLst>
          </p:cNvPr>
          <p:cNvSpPr/>
          <p:nvPr/>
        </p:nvSpPr>
        <p:spPr>
          <a:xfrm>
            <a:off x="66868" y="3074243"/>
            <a:ext cx="3133531" cy="2702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E022297-0BA1-4DF9-9AC7-186D14629E51}"/>
              </a:ext>
            </a:extLst>
          </p:cNvPr>
          <p:cNvSpPr/>
          <p:nvPr/>
        </p:nvSpPr>
        <p:spPr>
          <a:xfrm>
            <a:off x="2044534" y="1343180"/>
            <a:ext cx="2006931" cy="1731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B082270D-E617-4F80-885A-2EC56A4394EF}"/>
              </a:ext>
            </a:extLst>
          </p:cNvPr>
          <p:cNvSpPr txBox="1">
            <a:spLocks/>
          </p:cNvSpPr>
          <p:nvPr/>
        </p:nvSpPr>
        <p:spPr>
          <a:xfrm>
            <a:off x="6531286" y="2382546"/>
            <a:ext cx="5439747" cy="4123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rgbClr val="2F429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Rusmidlets tilgængelighed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Den unges sårbarhed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Den unges holdning og impulsivitet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F1AEA1-21E6-474F-815A-FE131A0F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948" y="704656"/>
            <a:ext cx="5134052" cy="1325563"/>
          </a:xfrm>
        </p:spPr>
        <p:txBody>
          <a:bodyPr>
            <a:normAutofit fontScale="90000"/>
          </a:bodyPr>
          <a:lstStyle/>
          <a:p>
            <a:r>
              <a:rPr lang="da-DK" dirty="0"/>
              <a:t>UNGES DEBUT MED RUSMIDLER AFHÆNGER AF</a:t>
            </a:r>
          </a:p>
        </p:txBody>
      </p:sp>
    </p:spTree>
    <p:extLst>
      <p:ext uri="{BB962C8B-B14F-4D97-AF65-F5344CB8AC3E}">
        <p14:creationId xmlns:p14="http://schemas.microsoft.com/office/powerpoint/2010/main" val="292198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093F6FC-DBF1-455E-A6A3-12E4B6DD3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Omgivelser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Forældrenes involvering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Fællesskabets betydning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Lovgivning og politikker på området</a:t>
            </a:r>
          </a:p>
          <a:p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5F1A31C-5001-4346-9A92-68AD349179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67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B974C45-0DF7-43D4-B1B3-35372243E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" y="915500"/>
            <a:ext cx="6313714" cy="450072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7C9F5AC-0B92-4852-88C9-5997A9B7A0B6}"/>
              </a:ext>
            </a:extLst>
          </p:cNvPr>
          <p:cNvSpPr/>
          <p:nvPr/>
        </p:nvSpPr>
        <p:spPr>
          <a:xfrm>
            <a:off x="3223726" y="3074243"/>
            <a:ext cx="2715208" cy="23419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0A45AADF-01A8-4D29-9BEF-1EEC1B363218}"/>
              </a:ext>
            </a:extLst>
          </p:cNvPr>
          <p:cNvSpPr txBox="1">
            <a:spLocks/>
          </p:cNvSpPr>
          <p:nvPr/>
        </p:nvSpPr>
        <p:spPr>
          <a:xfrm>
            <a:off x="6550090" y="2382546"/>
            <a:ext cx="5439747" cy="4123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rgbClr val="2F429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Omgivelser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Forældrenes involvering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Fællesskabets betydning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Lovgivning og politikker på området</a:t>
            </a:r>
          </a:p>
          <a:p>
            <a:endParaRPr lang="da-DK" dirty="0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9005C5F3-2543-4DD7-93FD-BFC240E7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90" y="704850"/>
            <a:ext cx="4803710" cy="1325563"/>
          </a:xfrm>
        </p:spPr>
        <p:txBody>
          <a:bodyPr>
            <a:normAutofit fontScale="90000"/>
          </a:bodyPr>
          <a:lstStyle/>
          <a:p>
            <a:r>
              <a:rPr lang="da-DK"/>
              <a:t>UNGES DEBUT MED RUSMIDLER AFHÆNGER AF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9071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8E35DFA-EF58-46A9-90C0-E0C11FC9C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50505"/>
            <a:ext cx="9724053" cy="456101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/>
              <a:t>Meget få prøver stoffer efter det 20. år, så ungdomsårene er meget afgørende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/>
              <a:t>De unge kommer til at stå i situationer, hvor de skal vælge rusmidler til eller fra</a:t>
            </a:r>
          </a:p>
          <a:p>
            <a:endParaRPr lang="da-DK" dirty="0"/>
          </a:p>
          <a:p>
            <a:r>
              <a:rPr lang="da-DK" sz="4000" dirty="0"/>
              <a:t>Derfor er det vigtigt med </a:t>
            </a:r>
            <a:r>
              <a:rPr lang="da-DK" sz="4000" b="1" dirty="0"/>
              <a:t>sunde fællesskaber </a:t>
            </a:r>
            <a:r>
              <a:rPr lang="da-DK" sz="4000" dirty="0"/>
              <a:t>og </a:t>
            </a:r>
            <a:r>
              <a:rPr lang="da-DK" sz="4000" b="1" dirty="0"/>
              <a:t>voksne, de unge kan stole på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987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1">
            <a:extLst>
              <a:ext uri="{FF2B5EF4-FFF2-40B4-BE49-F238E27FC236}">
                <a16:creationId xmlns:a16="http://schemas.microsoft.com/office/drawing/2014/main" id="{DDA699D9-302F-44F9-BF4C-39C7C15C8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8139" y="2225288"/>
            <a:ext cx="8070947" cy="71896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Aa</a:t>
            </a:r>
            <a:r>
              <a:rPr lang="da-DK" sz="2000" dirty="0">
                <a:solidFill>
                  <a:schemeClr val="tx1"/>
                </a:solidFill>
              </a:rPr>
              <a:t>rhus </a:t>
            </a:r>
            <a:r>
              <a:rPr lang="da-DK" dirty="0">
                <a:solidFill>
                  <a:schemeClr val="tx1"/>
                </a:solidFill>
              </a:rPr>
              <a:t>K</a:t>
            </a:r>
            <a:r>
              <a:rPr lang="da-DK" sz="2000" dirty="0">
                <a:solidFill>
                  <a:schemeClr val="tx1"/>
                </a:solidFill>
              </a:rPr>
              <a:t>ommune ønsker at investere i børn og unges sundhed.</a:t>
            </a:r>
            <a:br>
              <a:rPr lang="da-DK" sz="20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br>
              <a:rPr lang="da-DK" sz="20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           </a:t>
            </a:r>
          </a:p>
          <a:p>
            <a:pPr marL="0" indent="0">
              <a:buNone/>
            </a:pPr>
            <a:br>
              <a:rPr lang="da-DK" sz="2000" dirty="0">
                <a:solidFill>
                  <a:schemeClr val="tx1"/>
                </a:solidFill>
                <a:cs typeface="Arial"/>
              </a:rPr>
            </a:br>
            <a:endParaRPr lang="da-DK" sz="2000" dirty="0">
              <a:solidFill>
                <a:schemeClr val="tx1"/>
              </a:solidFill>
            </a:endParaRPr>
          </a:p>
          <a:p>
            <a:endParaRPr lang="da-DK" sz="2000" dirty="0">
              <a:solidFill>
                <a:schemeClr val="tx1"/>
              </a:solidFill>
            </a:endParaRPr>
          </a:p>
          <a:p>
            <a:endParaRPr lang="da-DK" sz="2000" dirty="0">
              <a:solidFill>
                <a:schemeClr val="tx1"/>
              </a:solidFill>
            </a:endParaRPr>
          </a:p>
          <a:p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B6782EA6-4A6C-481A-A9E8-7CD5AB0F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solidFill>
                  <a:srgbClr val="2F4297"/>
                </a:solidFill>
                <a:latin typeface="Montserrat" panose="00000500000000000000" pitchFamily="50" charset="0"/>
              </a:rPr>
              <a:t>TEMAFORÆLDREMØDERNES FORMÅL</a:t>
            </a:r>
          </a:p>
        </p:txBody>
      </p:sp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25F0CE0-09F7-43C8-B3E4-272549CB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2" y="2191423"/>
            <a:ext cx="359665" cy="359665"/>
          </a:xfrm>
          <a:prstGeom prst="rect">
            <a:avLst/>
          </a:prstGeom>
        </p:spPr>
      </p:pic>
      <p:pic>
        <p:nvPicPr>
          <p:cNvPr id="13" name="Billede 1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213D7B7-4B0F-4447-8538-6A79C7F5A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94" y="3044539"/>
            <a:ext cx="362713" cy="359665"/>
          </a:xfrm>
          <a:prstGeom prst="rect">
            <a:avLst/>
          </a:prstGeom>
        </p:spPr>
      </p:pic>
      <p:pic>
        <p:nvPicPr>
          <p:cNvPr id="15" name="Billede 1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B4E16349-8A57-4C7F-B24F-3F4FCF2775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4" y="3952673"/>
            <a:ext cx="362713" cy="359665"/>
          </a:xfrm>
          <a:prstGeom prst="rect">
            <a:avLst/>
          </a:prstGeom>
        </p:spPr>
      </p:pic>
      <p:pic>
        <p:nvPicPr>
          <p:cNvPr id="17" name="Billede 1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F4EB68C-6741-456B-AEBB-62B618642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7" y="4805789"/>
            <a:ext cx="359665" cy="359665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9B27F56F-07EA-4308-9BAF-5412318F0146}"/>
              </a:ext>
            </a:extLst>
          </p:cNvPr>
          <p:cNvSpPr/>
          <p:nvPr/>
        </p:nvSpPr>
        <p:spPr>
          <a:xfrm>
            <a:off x="1668139" y="2913844"/>
            <a:ext cx="7299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Temaforældremøderne om rusmidler er en obligatorisk indsats i folkeskolen, som har til hensigt at understøtte dette.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985ACD1-C68D-4F9A-BAC1-C52AAF88CD73}"/>
              </a:ext>
            </a:extLst>
          </p:cNvPr>
          <p:cNvSpPr/>
          <p:nvPr/>
        </p:nvSpPr>
        <p:spPr>
          <a:xfrm>
            <a:off x="1668139" y="4730834"/>
            <a:ext cx="8868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>
                <a:cs typeface="Arial"/>
              </a:rPr>
              <a:t>Forældre har en vigtig rolle ift. børns rusmiddelvaner. Forældrenes holdning til rusmidler og dialogen med barnet har en betydelig påvirkning på barnets holdning og praksis med hensyn til rusmidler.  </a:t>
            </a:r>
            <a:endParaRPr lang="da-DK" sz="20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4F27BEE-94C9-4D45-B7E3-98C465F77071}"/>
              </a:ext>
            </a:extLst>
          </p:cNvPr>
          <p:cNvSpPr/>
          <p:nvPr/>
        </p:nvSpPr>
        <p:spPr>
          <a:xfrm>
            <a:off x="1650574" y="3858285"/>
            <a:ext cx="8944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Temaforældremødet vil bidrage med viden om de unge og rusmidler, styrke dialogen i forældregruppen og herigennem understøtte samtalen om rusmidler med barnet. </a:t>
            </a:r>
          </a:p>
        </p:txBody>
      </p:sp>
    </p:spTree>
    <p:extLst>
      <p:ext uri="{BB962C8B-B14F-4D97-AF65-F5344CB8AC3E}">
        <p14:creationId xmlns:p14="http://schemas.microsoft.com/office/powerpoint/2010/main" val="179838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leboble: rektangel med afrundede hjørner 8">
            <a:extLst>
              <a:ext uri="{FF2B5EF4-FFF2-40B4-BE49-F238E27FC236}">
                <a16:creationId xmlns:a16="http://schemas.microsoft.com/office/drawing/2014/main" id="{41E8BD65-AAC3-46CA-AB40-1DF95B7294F4}"/>
              </a:ext>
            </a:extLst>
          </p:cNvPr>
          <p:cNvSpPr/>
          <p:nvPr/>
        </p:nvSpPr>
        <p:spPr>
          <a:xfrm rot="20738928">
            <a:off x="2603388" y="3852573"/>
            <a:ext cx="2881549" cy="1950417"/>
          </a:xfrm>
          <a:prstGeom prst="wedgeRoundRectCallout">
            <a:avLst>
              <a:gd name="adj1" fmla="val 81619"/>
              <a:gd name="adj2" fmla="val 40610"/>
              <a:gd name="adj3" fmla="val 16667"/>
            </a:avLst>
          </a:prstGeom>
          <a:solidFill>
            <a:srgbClr val="2F42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aleboble: oval 1">
            <a:extLst>
              <a:ext uri="{FF2B5EF4-FFF2-40B4-BE49-F238E27FC236}">
                <a16:creationId xmlns:a16="http://schemas.microsoft.com/office/drawing/2014/main" id="{2D309645-5869-4EFC-B6EB-28271CB9FCFF}"/>
              </a:ext>
            </a:extLst>
          </p:cNvPr>
          <p:cNvSpPr/>
          <p:nvPr/>
        </p:nvSpPr>
        <p:spPr>
          <a:xfrm rot="818789">
            <a:off x="7755135" y="2435106"/>
            <a:ext cx="3734838" cy="2528597"/>
          </a:xfrm>
          <a:prstGeom prst="wedgeEllipseCallout">
            <a:avLst>
              <a:gd name="adj1" fmla="val -34074"/>
              <a:gd name="adj2" fmla="val 68035"/>
            </a:avLst>
          </a:prstGeom>
          <a:solidFill>
            <a:srgbClr val="2F4297"/>
          </a:solidFill>
          <a:ln>
            <a:solidFill>
              <a:srgbClr val="2F4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2C4981A-E969-4A6D-9A27-02A4FC81A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Hvad fik filmen dig til at tænke over?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Er det nemt at tale med dit barn om rusmidler?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Hvorfor kan det være svært?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72C29A-B1C3-45E9-800B-1DEB427E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 SNAK VED BORDENE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11293D3-1AE3-4C50-9A05-EC3A2301E4A5}"/>
              </a:ext>
            </a:extLst>
          </p:cNvPr>
          <p:cNvSpPr txBox="1"/>
          <p:nvPr/>
        </p:nvSpPr>
        <p:spPr>
          <a:xfrm rot="559864">
            <a:off x="8910784" y="2211210"/>
            <a:ext cx="24912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78BAEF3-0784-45B2-A797-0CD81AE076B3}"/>
              </a:ext>
            </a:extLst>
          </p:cNvPr>
          <p:cNvSpPr txBox="1"/>
          <p:nvPr/>
        </p:nvSpPr>
        <p:spPr>
          <a:xfrm flipH="1">
            <a:off x="3534174" y="3627452"/>
            <a:ext cx="1773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039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dsholder til indhold 4">
            <a:extLst>
              <a:ext uri="{FF2B5EF4-FFF2-40B4-BE49-F238E27FC236}">
                <a16:creationId xmlns:a16="http://schemas.microsoft.com/office/drawing/2014/main" id="{47BE6B3B-70DC-46F8-9856-4F79CF4D17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13" y="15037"/>
            <a:ext cx="12192000" cy="6858000"/>
          </a:xfrm>
        </p:spPr>
      </p:pic>
      <p:sp>
        <p:nvSpPr>
          <p:cNvPr id="9" name="Pladsholder til tekst 1">
            <a:extLst>
              <a:ext uri="{FF2B5EF4-FFF2-40B4-BE49-F238E27FC236}">
                <a16:creationId xmlns:a16="http://schemas.microsoft.com/office/drawing/2014/main" id="{485490FC-62D6-4B0E-970F-238E1CE02C23}"/>
              </a:ext>
            </a:extLst>
          </p:cNvPr>
          <p:cNvSpPr txBox="1">
            <a:spLocks/>
          </p:cNvSpPr>
          <p:nvPr/>
        </p:nvSpPr>
        <p:spPr>
          <a:xfrm rot="340534">
            <a:off x="470409" y="1305454"/>
            <a:ext cx="11253855" cy="770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FILM 2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A59885EE-5079-4865-B598-F66171352AD9}"/>
              </a:ext>
            </a:extLst>
          </p:cNvPr>
          <p:cNvSpPr/>
          <p:nvPr/>
        </p:nvSpPr>
        <p:spPr>
          <a:xfrm>
            <a:off x="7076129" y="1354013"/>
            <a:ext cx="4655976" cy="2971800"/>
          </a:xfrm>
          <a:prstGeom prst="roundRect">
            <a:avLst>
              <a:gd name="adj" fmla="val 420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Billede 18" descr="Et billede, der indeholder brandstuds&#10;&#10;Automatisk genereret beskrivelse">
            <a:extLst>
              <a:ext uri="{FF2B5EF4-FFF2-40B4-BE49-F238E27FC236}">
                <a16:creationId xmlns:a16="http://schemas.microsoft.com/office/drawing/2014/main" id="{19FEE829-AF3A-4D85-9FA4-6D70E91C3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54" y="5841920"/>
            <a:ext cx="1306994" cy="80961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F2597DB-2710-4E5A-8714-85ADF1081D09}"/>
              </a:ext>
            </a:extLst>
          </p:cNvPr>
          <p:cNvSpPr/>
          <p:nvPr/>
        </p:nvSpPr>
        <p:spPr>
          <a:xfrm>
            <a:off x="7076127" y="4346739"/>
            <a:ext cx="4655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”</a:t>
            </a:r>
            <a:r>
              <a:rPr lang="da-DK" sz="2400" b="1" dirty="0">
                <a:solidFill>
                  <a:srgbClr val="E1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Rundt om rusmidler – din rolle </a:t>
            </a:r>
            <a:br>
              <a:rPr lang="da-DK" sz="2400" b="1" dirty="0">
                <a:solidFill>
                  <a:srgbClr val="E1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2400" b="1" dirty="0">
                <a:solidFill>
                  <a:srgbClr val="E1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 forælder”</a:t>
            </a:r>
            <a:endParaRPr lang="da-DK" sz="2400" b="1" dirty="0">
              <a:solidFill>
                <a:srgbClr val="E1FFFF"/>
              </a:solidFill>
            </a:endParaRPr>
          </a:p>
        </p:txBody>
      </p:sp>
      <p:pic>
        <p:nvPicPr>
          <p:cNvPr id="10" name="Picture 2" descr="Filmcafé | Skt. Johannes kirke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 rot="20288969">
            <a:off x="6588220" y="4512212"/>
            <a:ext cx="750577" cy="443913"/>
          </a:xfrm>
          <a:prstGeom prst="rect">
            <a:avLst/>
          </a:prstGeom>
          <a:noFill/>
        </p:spPr>
      </p:pic>
      <p:pic>
        <p:nvPicPr>
          <p:cNvPr id="3" name="Billede 2" descr="Et billede, der indeholder person, smilende, mand, opbevarer&#10;&#10;Automatisk genereret beskrivelse">
            <a:hlinkClick r:id="rId5"/>
            <a:extLst>
              <a:ext uri="{FF2B5EF4-FFF2-40B4-BE49-F238E27FC236}">
                <a16:creationId xmlns:a16="http://schemas.microsoft.com/office/drawing/2014/main" id="{D9A91B5B-2E74-4178-8BE8-0F9E209F16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65" y="1582613"/>
            <a:ext cx="4229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93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udendørs, vand, person, mand&#10;&#10;Automatisk genereret beskrivelse">
            <a:extLst>
              <a:ext uri="{FF2B5EF4-FFF2-40B4-BE49-F238E27FC236}">
                <a16:creationId xmlns:a16="http://schemas.microsoft.com/office/drawing/2014/main" id="{749F2CF6-AADD-43D8-AA3A-23188919CC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r="18164" b="9082"/>
          <a:stretch/>
        </p:blipFill>
        <p:spPr>
          <a:xfrm>
            <a:off x="0" y="0"/>
            <a:ext cx="12192000" cy="6858000"/>
          </a:xfrm>
        </p:spPr>
      </p:pic>
      <p:pic>
        <p:nvPicPr>
          <p:cNvPr id="19" name="Pladsholder til indhold 4">
            <a:extLst>
              <a:ext uri="{FF2B5EF4-FFF2-40B4-BE49-F238E27FC236}">
                <a16:creationId xmlns:a16="http://schemas.microsoft.com/office/drawing/2014/main" id="{506D3686-B21B-4C24-8C66-6E923E486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lede 5" descr="Et billede, der indeholder brandstuds&#10;&#10;Automatisk genereret beskrivelse">
            <a:extLst>
              <a:ext uri="{FF2B5EF4-FFF2-40B4-BE49-F238E27FC236}">
                <a16:creationId xmlns:a16="http://schemas.microsoft.com/office/drawing/2014/main" id="{7C03ACD4-4733-4190-AB29-8500D0E23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54" y="5841920"/>
            <a:ext cx="1306994" cy="809618"/>
          </a:xfrm>
          <a:prstGeom prst="rect">
            <a:avLst/>
          </a:prstGeom>
        </p:spPr>
      </p:pic>
      <p:sp>
        <p:nvSpPr>
          <p:cNvPr id="9" name="Pladsholder til tekst 1">
            <a:extLst>
              <a:ext uri="{FF2B5EF4-FFF2-40B4-BE49-F238E27FC236}">
                <a16:creationId xmlns:a16="http://schemas.microsoft.com/office/drawing/2014/main" id="{485490FC-62D6-4B0E-970F-238E1CE02C23}"/>
              </a:ext>
            </a:extLst>
          </p:cNvPr>
          <p:cNvSpPr txBox="1">
            <a:spLocks/>
          </p:cNvSpPr>
          <p:nvPr/>
        </p:nvSpPr>
        <p:spPr>
          <a:xfrm rot="340534">
            <a:off x="469072" y="1619062"/>
            <a:ext cx="11253855" cy="770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POINTER </a:t>
            </a:r>
          </a:p>
          <a:p>
            <a:r>
              <a:rPr lang="da-DK" dirty="0">
                <a:solidFill>
                  <a:schemeClr val="bg1"/>
                </a:solidFill>
              </a:rPr>
              <a:t>FRA FILMEN</a:t>
            </a:r>
          </a:p>
          <a:p>
            <a:endParaRPr lang="da-DK" dirty="0">
              <a:solidFill>
                <a:srgbClr val="2F4297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B13A7DC-6F4D-4987-AB13-F8A617A74503}"/>
              </a:ext>
            </a:extLst>
          </p:cNvPr>
          <p:cNvSpPr/>
          <p:nvPr/>
        </p:nvSpPr>
        <p:spPr>
          <a:xfrm>
            <a:off x="5708881" y="3429000"/>
            <a:ext cx="47857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For at undgå at ende i en diskussion med din teenager, skal du som forælder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Have en holdning til rusmidler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Lytte, vise interesse og være nysgerrig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Holde bolden på egen banehalvdel (jeg oplever/ jeg ser)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Prøve at forstå i stedet for at ændre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Tage ansvar og vise omsorg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4863AC02-4DF3-40F2-B8A7-67C788922E78}"/>
              </a:ext>
            </a:extLst>
          </p:cNvPr>
          <p:cNvSpPr/>
          <p:nvPr/>
        </p:nvSpPr>
        <p:spPr>
          <a:xfrm>
            <a:off x="562062" y="3337153"/>
            <a:ext cx="4617655" cy="3302645"/>
          </a:xfrm>
          <a:prstGeom prst="roundRect">
            <a:avLst>
              <a:gd name="adj" fmla="val 420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2ECF50F-0ACF-4F2F-A452-3F6A20438AFE}"/>
              </a:ext>
            </a:extLst>
          </p:cNvPr>
          <p:cNvSpPr/>
          <p:nvPr/>
        </p:nvSpPr>
        <p:spPr>
          <a:xfrm>
            <a:off x="750020" y="3429000"/>
            <a:ext cx="47565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Støttende forældre med klare rammer, har størst succes med at forebygge indtaget af rusmidler.</a:t>
            </a:r>
          </a:p>
          <a:p>
            <a:br>
              <a:rPr lang="da-DK" sz="2000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Forebyggende faktorer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Sunde fællesskaber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Fritidsinteresser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Fritidsjob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Forældreinvolvering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5B9383E5-3CE4-43AB-9309-B669CF4C09A8}"/>
              </a:ext>
            </a:extLst>
          </p:cNvPr>
          <p:cNvSpPr/>
          <p:nvPr/>
        </p:nvSpPr>
        <p:spPr>
          <a:xfrm>
            <a:off x="5551179" y="3343977"/>
            <a:ext cx="5055324" cy="3255122"/>
          </a:xfrm>
          <a:prstGeom prst="roundRect">
            <a:avLst>
              <a:gd name="adj" fmla="val 420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24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B4A326E-E2AC-4943-9FDE-066C5EBCE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Tag et kort og diskuter indholdet i gruppen.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DA3141-E3CA-4BB6-9A4C-737BEB18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DIALOGKORT</a:t>
            </a: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6A94A8E2-A276-46A9-823D-3DFE3E0F53A3}"/>
              </a:ext>
            </a:extLst>
          </p:cNvPr>
          <p:cNvSpPr/>
          <p:nvPr/>
        </p:nvSpPr>
        <p:spPr>
          <a:xfrm>
            <a:off x="1143806" y="4433773"/>
            <a:ext cx="3387014" cy="2071396"/>
          </a:xfrm>
          <a:prstGeom prst="roundRect">
            <a:avLst>
              <a:gd name="adj" fmla="val 4955"/>
            </a:avLst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1EFF351E-A320-4CE7-902D-FD81621BBF17}"/>
              </a:ext>
            </a:extLst>
          </p:cNvPr>
          <p:cNvSpPr/>
          <p:nvPr/>
        </p:nvSpPr>
        <p:spPr>
          <a:xfrm rot="21006218">
            <a:off x="545896" y="2886101"/>
            <a:ext cx="3387014" cy="2071396"/>
          </a:xfrm>
          <a:prstGeom prst="roundRect">
            <a:avLst>
              <a:gd name="adj" fmla="val 4955"/>
            </a:avLst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5B1A8ABB-7C45-42D1-B058-4C315B656454}"/>
              </a:ext>
            </a:extLst>
          </p:cNvPr>
          <p:cNvSpPr/>
          <p:nvPr/>
        </p:nvSpPr>
        <p:spPr>
          <a:xfrm>
            <a:off x="3652383" y="3502034"/>
            <a:ext cx="3387014" cy="2071396"/>
          </a:xfrm>
          <a:prstGeom prst="roundRect">
            <a:avLst>
              <a:gd name="adj" fmla="val 4955"/>
            </a:avLst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2CCEDFBB-791F-428E-81C7-F67B358F4E94}"/>
              </a:ext>
            </a:extLst>
          </p:cNvPr>
          <p:cNvSpPr/>
          <p:nvPr/>
        </p:nvSpPr>
        <p:spPr>
          <a:xfrm rot="1038043">
            <a:off x="7270781" y="1954498"/>
            <a:ext cx="3387014" cy="2071396"/>
          </a:xfrm>
          <a:prstGeom prst="roundRect">
            <a:avLst>
              <a:gd name="adj" fmla="val 4955"/>
            </a:avLst>
          </a:prstGeom>
          <a:blipFill>
            <a:blip r:embed="rId6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22599557-DB2C-4BB4-827E-E871559F91F6}"/>
              </a:ext>
            </a:extLst>
          </p:cNvPr>
          <p:cNvSpPr/>
          <p:nvPr/>
        </p:nvSpPr>
        <p:spPr>
          <a:xfrm rot="21027923">
            <a:off x="8026206" y="3564839"/>
            <a:ext cx="3387014" cy="2071396"/>
          </a:xfrm>
          <a:prstGeom prst="roundRect">
            <a:avLst>
              <a:gd name="adj" fmla="val 4955"/>
            </a:avLst>
          </a:prstGeom>
          <a:blipFill>
            <a:blip r:embed="rId7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69826FCB-4633-4167-A977-650A41BE782C}"/>
              </a:ext>
            </a:extLst>
          </p:cNvPr>
          <p:cNvSpPr/>
          <p:nvPr/>
        </p:nvSpPr>
        <p:spPr>
          <a:xfrm rot="935296">
            <a:off x="5268659" y="4197446"/>
            <a:ext cx="3387014" cy="2071396"/>
          </a:xfrm>
          <a:prstGeom prst="roundRect">
            <a:avLst>
              <a:gd name="adj" fmla="val 4955"/>
            </a:avLst>
          </a:prstGeom>
          <a:blipFill>
            <a:blip r:embed="rId8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7867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5F91B8D-56B9-4790-9743-1BD4B2A1D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07141"/>
            <a:ext cx="8070947" cy="4123125"/>
          </a:xfrm>
        </p:spPr>
        <p:txBody>
          <a:bodyPr/>
          <a:lstStyle/>
          <a:p>
            <a:r>
              <a:rPr lang="da-DK" dirty="0"/>
              <a:t>Alle grupper præsenterer én pointe fra gruppesamtalen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ABBA4B-29AA-4285-A87E-189A27C0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76" y="1712840"/>
            <a:ext cx="10515600" cy="1325563"/>
          </a:xfrm>
        </p:spPr>
        <p:txBody>
          <a:bodyPr/>
          <a:lstStyle/>
          <a:p>
            <a:r>
              <a:rPr lang="da-DK" dirty="0"/>
              <a:t>OPSAMLING</a:t>
            </a:r>
          </a:p>
        </p:txBody>
      </p:sp>
    </p:spTree>
    <p:extLst>
      <p:ext uri="{BB962C8B-B14F-4D97-AF65-F5344CB8AC3E}">
        <p14:creationId xmlns:p14="http://schemas.microsoft.com/office/powerpoint/2010/main" val="348071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8" name="Pladsholder til indhold 4">
            <a:extLst>
              <a:ext uri="{FF2B5EF4-FFF2-40B4-BE49-F238E27FC236}">
                <a16:creationId xmlns:a16="http://schemas.microsoft.com/office/drawing/2014/main" id="{47BE6B3B-70DC-46F8-9856-4F79CF4D17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88"/>
            <a:ext cx="12192000" cy="6858000"/>
          </a:xfrm>
        </p:spPr>
      </p:pic>
      <p:sp>
        <p:nvSpPr>
          <p:cNvPr id="9" name="Pladsholder til tekst 1">
            <a:extLst>
              <a:ext uri="{FF2B5EF4-FFF2-40B4-BE49-F238E27FC236}">
                <a16:creationId xmlns:a16="http://schemas.microsoft.com/office/drawing/2014/main" id="{485490FC-62D6-4B0E-970F-238E1CE02C23}"/>
              </a:ext>
            </a:extLst>
          </p:cNvPr>
          <p:cNvSpPr txBox="1">
            <a:spLocks/>
          </p:cNvSpPr>
          <p:nvPr/>
        </p:nvSpPr>
        <p:spPr>
          <a:xfrm rot="340534">
            <a:off x="470409" y="1305454"/>
            <a:ext cx="11253855" cy="770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FILM 3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B13A7DC-6F4D-4987-AB13-F8A617A74503}"/>
              </a:ext>
            </a:extLst>
          </p:cNvPr>
          <p:cNvSpPr/>
          <p:nvPr/>
        </p:nvSpPr>
        <p:spPr>
          <a:xfrm>
            <a:off x="6650251" y="907566"/>
            <a:ext cx="4779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>
                <a:solidFill>
                  <a:srgbClr val="E1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”Rundt om rusmidler – overgangen til ungdomsuddannelsen”</a:t>
            </a:r>
            <a:endParaRPr lang="da-DK" sz="2400" b="1" dirty="0">
              <a:solidFill>
                <a:srgbClr val="E1FFFF"/>
              </a:solidFill>
            </a:endParaRP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A59885EE-5079-4865-B598-F66171352AD9}"/>
              </a:ext>
            </a:extLst>
          </p:cNvPr>
          <p:cNvSpPr/>
          <p:nvPr/>
        </p:nvSpPr>
        <p:spPr>
          <a:xfrm>
            <a:off x="6650251" y="1772456"/>
            <a:ext cx="4655976" cy="2971800"/>
          </a:xfrm>
          <a:prstGeom prst="roundRect">
            <a:avLst>
              <a:gd name="adj" fmla="val 420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Billede 18" descr="Et billede, der indeholder brandstuds&#10;&#10;Automatisk genereret beskrivelse">
            <a:extLst>
              <a:ext uri="{FF2B5EF4-FFF2-40B4-BE49-F238E27FC236}">
                <a16:creationId xmlns:a16="http://schemas.microsoft.com/office/drawing/2014/main" id="{19FEE829-AF3A-4D85-9FA4-6D70E91C3D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54" y="5841920"/>
            <a:ext cx="1306994" cy="809618"/>
          </a:xfrm>
          <a:prstGeom prst="rect">
            <a:avLst/>
          </a:prstGeom>
        </p:spPr>
      </p:pic>
      <p:pic>
        <p:nvPicPr>
          <p:cNvPr id="12" name="Picture 2" descr="Filmcafé | Skt. Johannes kirke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 rot="20288969">
            <a:off x="5970806" y="1214120"/>
            <a:ext cx="750577" cy="443913"/>
          </a:xfrm>
          <a:prstGeom prst="rect">
            <a:avLst/>
          </a:prstGeom>
          <a:noFill/>
        </p:spPr>
      </p:pic>
      <p:pic>
        <p:nvPicPr>
          <p:cNvPr id="3" name="Billede 2" descr="Et billede, der indeholder person, smilende, mand, opbevarer&#10;&#10;Automatisk genereret beskrivelse">
            <a:hlinkClick r:id="rId4"/>
            <a:extLst>
              <a:ext uri="{FF2B5EF4-FFF2-40B4-BE49-F238E27FC236}">
                <a16:creationId xmlns:a16="http://schemas.microsoft.com/office/drawing/2014/main" id="{BDF11334-4502-4B48-B484-EBA548D94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89" y="2001056"/>
            <a:ext cx="4229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29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udendørs, vand, person, mand&#10;&#10;Automatisk genereret beskrivelse">
            <a:extLst>
              <a:ext uri="{FF2B5EF4-FFF2-40B4-BE49-F238E27FC236}">
                <a16:creationId xmlns:a16="http://schemas.microsoft.com/office/drawing/2014/main" id="{749F2CF6-AADD-43D8-AA3A-23188919CC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r="18164" b="9082"/>
          <a:stretch/>
        </p:blipFill>
        <p:spPr>
          <a:xfrm>
            <a:off x="0" y="0"/>
            <a:ext cx="12192000" cy="6858000"/>
          </a:xfrm>
        </p:spPr>
      </p:pic>
      <p:pic>
        <p:nvPicPr>
          <p:cNvPr id="19" name="Pladsholder til indhold 4">
            <a:extLst>
              <a:ext uri="{FF2B5EF4-FFF2-40B4-BE49-F238E27FC236}">
                <a16:creationId xmlns:a16="http://schemas.microsoft.com/office/drawing/2014/main" id="{506D3686-B21B-4C24-8C66-6E923E486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5037"/>
            <a:ext cx="12192000" cy="6858000"/>
          </a:xfrm>
          <a:prstGeom prst="rect">
            <a:avLst/>
          </a:prstGeom>
        </p:spPr>
      </p:pic>
      <p:pic>
        <p:nvPicPr>
          <p:cNvPr id="6" name="Billede 5" descr="Et billede, der indeholder brandstuds&#10;&#10;Automatisk genereret beskrivelse">
            <a:extLst>
              <a:ext uri="{FF2B5EF4-FFF2-40B4-BE49-F238E27FC236}">
                <a16:creationId xmlns:a16="http://schemas.microsoft.com/office/drawing/2014/main" id="{7C03ACD4-4733-4190-AB29-8500D0E23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54" y="5841920"/>
            <a:ext cx="1306994" cy="809618"/>
          </a:xfrm>
          <a:prstGeom prst="rect">
            <a:avLst/>
          </a:prstGeom>
        </p:spPr>
      </p:pic>
      <p:sp>
        <p:nvSpPr>
          <p:cNvPr id="9" name="Pladsholder til tekst 1">
            <a:extLst>
              <a:ext uri="{FF2B5EF4-FFF2-40B4-BE49-F238E27FC236}">
                <a16:creationId xmlns:a16="http://schemas.microsoft.com/office/drawing/2014/main" id="{485490FC-62D6-4B0E-970F-238E1CE02C23}"/>
              </a:ext>
            </a:extLst>
          </p:cNvPr>
          <p:cNvSpPr txBox="1">
            <a:spLocks/>
          </p:cNvSpPr>
          <p:nvPr/>
        </p:nvSpPr>
        <p:spPr>
          <a:xfrm rot="340534">
            <a:off x="469072" y="1619062"/>
            <a:ext cx="11253855" cy="770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POINTER </a:t>
            </a:r>
          </a:p>
          <a:p>
            <a:r>
              <a:rPr lang="da-DK" dirty="0">
                <a:solidFill>
                  <a:schemeClr val="bg1"/>
                </a:solidFill>
              </a:rPr>
              <a:t>FRA FILMEN</a:t>
            </a:r>
          </a:p>
          <a:p>
            <a:endParaRPr lang="da-DK" dirty="0">
              <a:solidFill>
                <a:srgbClr val="2F4297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B13A7DC-6F4D-4987-AB13-F8A617A74503}"/>
              </a:ext>
            </a:extLst>
          </p:cNvPr>
          <p:cNvSpPr/>
          <p:nvPr/>
        </p:nvSpPr>
        <p:spPr>
          <a:xfrm>
            <a:off x="6587413" y="1250766"/>
            <a:ext cx="4627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a-DK" sz="2400" dirty="0">
                <a:solidFill>
                  <a:schemeClr val="bg1"/>
                </a:solidFill>
              </a:rPr>
              <a:t>Overgangen fra folkeskole til ungdomsuddannelse er et af de væsentligste brud i de unges liv</a:t>
            </a:r>
          </a:p>
          <a:p>
            <a:pPr fontAlgn="base"/>
            <a:endParaRPr lang="da-DK" sz="2400" dirty="0">
              <a:solidFill>
                <a:schemeClr val="bg1"/>
              </a:solidFill>
            </a:endParaRPr>
          </a:p>
          <a:p>
            <a:pPr fontAlgn="base"/>
            <a:r>
              <a:rPr lang="da-DK" sz="2400" dirty="0">
                <a:solidFill>
                  <a:schemeClr val="bg1"/>
                </a:solidFill>
              </a:rPr>
              <a:t>Der er en gruppe af unge, der er mere risikovillige end andre og de har det største forbrug af rusmidler</a:t>
            </a:r>
          </a:p>
          <a:p>
            <a:pPr fontAlgn="base"/>
            <a:endParaRPr lang="da-DK" sz="2400" dirty="0">
              <a:solidFill>
                <a:schemeClr val="bg1"/>
              </a:solidFill>
            </a:endParaRPr>
          </a:p>
          <a:p>
            <a:pPr fontAlgn="base"/>
            <a:r>
              <a:rPr lang="da-DK" sz="2400" dirty="0">
                <a:solidFill>
                  <a:schemeClr val="bg1"/>
                </a:solidFill>
              </a:rPr>
              <a:t>De unge vil møde andre unge, som mener at det er positivt at bruge andre rusmidler end alkohol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4863AC02-4DF3-40F2-B8A7-67C788922E78}"/>
              </a:ext>
            </a:extLst>
          </p:cNvPr>
          <p:cNvSpPr/>
          <p:nvPr/>
        </p:nvSpPr>
        <p:spPr>
          <a:xfrm>
            <a:off x="6382139" y="1064473"/>
            <a:ext cx="4929028" cy="4570985"/>
          </a:xfrm>
          <a:prstGeom prst="roundRect">
            <a:avLst>
              <a:gd name="adj" fmla="val 420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658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2300617-95E0-4EE1-A8AE-00BE69547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da-DK" dirty="0"/>
              <a:t>.. gå i dialog, afklare misforståelser og lære de unge at stå fast </a:t>
            </a:r>
          </a:p>
          <a:p>
            <a:pPr fontAlgn="base"/>
            <a:endParaRPr lang="da-DK" dirty="0"/>
          </a:p>
          <a:p>
            <a:pPr fontAlgn="base"/>
            <a:r>
              <a:rPr lang="da-DK" dirty="0"/>
              <a:t>.. undgå konflikt og undgå forhør</a:t>
            </a:r>
          </a:p>
          <a:p>
            <a:pPr fontAlgn="base"/>
            <a:endParaRPr lang="da-DK" dirty="0"/>
          </a:p>
          <a:p>
            <a:pPr fontAlgn="base"/>
            <a:r>
              <a:rPr lang="da-DK" dirty="0"/>
              <a:t>.. fasthold kontakten, vær åben og nysgerrig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56B02C-0230-4584-8F77-978153AD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HUSK DERFOR AT..</a:t>
            </a:r>
          </a:p>
        </p:txBody>
      </p:sp>
      <p:pic>
        <p:nvPicPr>
          <p:cNvPr id="5" name="Grafik 4" descr="Hævet hånd">
            <a:extLst>
              <a:ext uri="{FF2B5EF4-FFF2-40B4-BE49-F238E27FC236}">
                <a16:creationId xmlns:a16="http://schemas.microsoft.com/office/drawing/2014/main" id="{3305458C-401E-4B73-B6DE-942A43FC1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0604" y="2724539"/>
            <a:ext cx="4504643" cy="4504643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217E313A-02C4-49BC-B1C0-877CDC7C2C1D}"/>
              </a:ext>
            </a:extLst>
          </p:cNvPr>
          <p:cNvGrpSpPr/>
          <p:nvPr/>
        </p:nvGrpSpPr>
        <p:grpSpPr>
          <a:xfrm>
            <a:off x="8511489" y="3567750"/>
            <a:ext cx="1140477" cy="648478"/>
            <a:chOff x="8772069" y="2302866"/>
            <a:chExt cx="790460" cy="449457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CE15F7E-93A6-4292-AD56-6BA885DB14CA}"/>
                </a:ext>
              </a:extLst>
            </p:cNvPr>
            <p:cNvSpPr/>
            <p:nvPr/>
          </p:nvSpPr>
          <p:spPr>
            <a:xfrm>
              <a:off x="9096139" y="2444620"/>
              <a:ext cx="306303" cy="166269"/>
            </a:xfrm>
            <a:prstGeom prst="ellipse">
              <a:avLst/>
            </a:prstGeom>
            <a:noFill/>
            <a:ln w="1270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62D4F44-79FF-4401-BC9A-47E446A0C5F8}"/>
                </a:ext>
              </a:extLst>
            </p:cNvPr>
            <p:cNvSpPr/>
            <p:nvPr/>
          </p:nvSpPr>
          <p:spPr>
            <a:xfrm>
              <a:off x="8828704" y="2444304"/>
              <a:ext cx="313709" cy="166584"/>
            </a:xfrm>
            <a:prstGeom prst="ellipse">
              <a:avLst/>
            </a:prstGeom>
            <a:noFill/>
            <a:ln w="1270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Bue 12">
              <a:extLst>
                <a:ext uri="{FF2B5EF4-FFF2-40B4-BE49-F238E27FC236}">
                  <a16:creationId xmlns:a16="http://schemas.microsoft.com/office/drawing/2014/main" id="{7A502BEA-9F96-419C-B1C2-A002BA6BCECF}"/>
                </a:ext>
              </a:extLst>
            </p:cNvPr>
            <p:cNvSpPr/>
            <p:nvPr/>
          </p:nvSpPr>
          <p:spPr>
            <a:xfrm rot="5925473">
              <a:off x="8730206" y="2344729"/>
              <a:ext cx="449457" cy="365732"/>
            </a:xfrm>
            <a:prstGeom prst="arc">
              <a:avLst>
                <a:gd name="adj1" fmla="val 16200000"/>
                <a:gd name="adj2" fmla="val 1360978"/>
              </a:avLst>
            </a:prstGeom>
            <a:ln w="127000">
              <a:solidFill>
                <a:srgbClr val="FF0000">
                  <a:alpha val="9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Bue 13">
              <a:extLst>
                <a:ext uri="{FF2B5EF4-FFF2-40B4-BE49-F238E27FC236}">
                  <a16:creationId xmlns:a16="http://schemas.microsoft.com/office/drawing/2014/main" id="{6664F9D9-E7CB-42CE-ABB8-771B1EBA0079}"/>
                </a:ext>
              </a:extLst>
            </p:cNvPr>
            <p:cNvSpPr/>
            <p:nvPr/>
          </p:nvSpPr>
          <p:spPr>
            <a:xfrm rot="5925473" flipV="1">
              <a:off x="9147403" y="2334351"/>
              <a:ext cx="395429" cy="434823"/>
            </a:xfrm>
            <a:prstGeom prst="arc">
              <a:avLst>
                <a:gd name="adj1" fmla="val 16200000"/>
                <a:gd name="adj2" fmla="val 959834"/>
              </a:avLst>
            </a:prstGeom>
            <a:ln w="127000">
              <a:solidFill>
                <a:srgbClr val="FF0000">
                  <a:alpha val="9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244688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nkeboble: sky 5">
            <a:extLst>
              <a:ext uri="{FF2B5EF4-FFF2-40B4-BE49-F238E27FC236}">
                <a16:creationId xmlns:a16="http://schemas.microsoft.com/office/drawing/2014/main" id="{DFFC19FB-A35E-4293-B8F9-A3B3E927519D}"/>
              </a:ext>
            </a:extLst>
          </p:cNvPr>
          <p:cNvSpPr/>
          <p:nvPr/>
        </p:nvSpPr>
        <p:spPr>
          <a:xfrm rot="20536982">
            <a:off x="101084" y="602623"/>
            <a:ext cx="4450702" cy="3145100"/>
          </a:xfrm>
          <a:prstGeom prst="cloudCallout">
            <a:avLst>
              <a:gd name="adj1" fmla="val 44093"/>
              <a:gd name="adj2" fmla="val 89136"/>
            </a:avLst>
          </a:prstGeom>
          <a:solidFill>
            <a:srgbClr val="2F42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1A9607F-C618-475A-815A-3EDCC1C3F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8666" y="4350349"/>
            <a:ext cx="5074297" cy="13255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Hvor kan du som forælder gøre en forskel?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Hvor og hvornår oplever du, at du bedst taler med dit barn?</a:t>
            </a:r>
            <a:endParaRPr lang="da-DK" i="1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273D2B-44B3-493A-A056-06171E8F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666" y="3024785"/>
            <a:ext cx="10515600" cy="1325563"/>
          </a:xfrm>
        </p:spPr>
        <p:txBody>
          <a:bodyPr/>
          <a:lstStyle/>
          <a:p>
            <a:r>
              <a:rPr lang="da-DK" dirty="0"/>
              <a:t>EKSTRA SPØRGSMÅL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E5AD856-C923-4BF2-AD09-2581B0B05FB1}"/>
              </a:ext>
            </a:extLst>
          </p:cNvPr>
          <p:cNvSpPr txBox="1"/>
          <p:nvPr/>
        </p:nvSpPr>
        <p:spPr>
          <a:xfrm>
            <a:off x="1595534" y="590123"/>
            <a:ext cx="24912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266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, indendørs, kvinde, mand&#10;&#10;Automatisk genereret beskrivelse">
            <a:extLst>
              <a:ext uri="{FF2B5EF4-FFF2-40B4-BE49-F238E27FC236}">
                <a16:creationId xmlns:a16="http://schemas.microsoft.com/office/drawing/2014/main" id="{DE5AA10C-4B07-44C5-9CA9-173208D4C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950" r="4083" b="9034"/>
          <a:stretch/>
        </p:blipFill>
        <p:spPr>
          <a:xfrm>
            <a:off x="-1" y="-373224"/>
            <a:ext cx="12855509" cy="7231224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B1AB810-4544-4400-A35D-AAE37C221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571" y="3216080"/>
            <a:ext cx="4582886" cy="3073402"/>
          </a:xfrm>
        </p:spPr>
        <p:txBody>
          <a:bodyPr/>
          <a:lstStyle/>
          <a:p>
            <a:r>
              <a:rPr lang="da-DK" dirty="0"/>
              <a:t>Forældrenes rolle er stadig meget vigtig, så hvilke aftaler vil du lave med dit barn efter sommerferien?</a:t>
            </a:r>
          </a:p>
          <a:p>
            <a:br>
              <a:rPr lang="da-DK" dirty="0"/>
            </a:br>
            <a:r>
              <a:rPr lang="da-DK" dirty="0"/>
              <a:t>Hvorfor er det en god ide at holde kontakt til de andre forældre efter folkeskolen? </a:t>
            </a:r>
          </a:p>
          <a:p>
            <a:endParaRPr lang="da-DK" dirty="0"/>
          </a:p>
          <a:p>
            <a:r>
              <a:rPr lang="da-DK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Opfordring til aftaler blandt forældrene fra nu og frem til sidste skoledag </a:t>
            </a:r>
            <a:r>
              <a:rPr lang="da-DK" b="1" i="1" dirty="0"/>
              <a:t>. 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6AB4F5-7E6E-4DA0-8078-A7BFFB26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25" y="1907330"/>
            <a:ext cx="10515600" cy="1325563"/>
          </a:xfrm>
        </p:spPr>
        <p:txBody>
          <a:bodyPr/>
          <a:lstStyle/>
          <a:p>
            <a:r>
              <a:rPr lang="da-DK" dirty="0"/>
              <a:t>FORÆLDREAFTALE?</a:t>
            </a:r>
          </a:p>
        </p:txBody>
      </p:sp>
    </p:spTree>
    <p:extLst>
      <p:ext uri="{BB962C8B-B14F-4D97-AF65-F5344CB8AC3E}">
        <p14:creationId xmlns:p14="http://schemas.microsoft.com/office/powerpoint/2010/main" val="23529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713C26D-E937-4989-9668-058471C89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Rusmidler er en fælles betegnelse for stoffer, man kan indtage for at ændre, sløve eller stimulere sin psykiske tilstand. </a:t>
            </a:r>
          </a:p>
          <a:p>
            <a:endParaRPr lang="da-DK" dirty="0"/>
          </a:p>
          <a:p>
            <a:r>
              <a:rPr lang="da-DK" dirty="0"/>
              <a:t>Lovlige rusmidler er for eksempel tobak, alkohol, koffein (kaffe, cola, energidrik). </a:t>
            </a:r>
          </a:p>
          <a:p>
            <a:endParaRPr lang="da-DK" dirty="0"/>
          </a:p>
          <a:p>
            <a:r>
              <a:rPr lang="da-DK" dirty="0"/>
              <a:t>Ulovlige rusmidler er for eksempel hash, heroin, kokain. </a:t>
            </a:r>
          </a:p>
          <a:p>
            <a:endParaRPr lang="da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1F1A669-D37D-4AC8-B308-DE21169E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DEFINITION AF RUSMIDLER</a:t>
            </a:r>
          </a:p>
        </p:txBody>
      </p:sp>
      <p:pic>
        <p:nvPicPr>
          <p:cNvPr id="8" name="Billede 7" descr="Et billede, der indeholder flaske, mad, kande&#10;&#10;Automatisk genereret beskrivelse">
            <a:extLst>
              <a:ext uri="{FF2B5EF4-FFF2-40B4-BE49-F238E27FC236}">
                <a16:creationId xmlns:a16="http://schemas.microsoft.com/office/drawing/2014/main" id="{AF39188F-3E82-4D3F-933A-12B1F5E93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69" y="2001658"/>
            <a:ext cx="2544068" cy="2147591"/>
          </a:xfrm>
          <a:prstGeom prst="rect">
            <a:avLst/>
          </a:prstGeom>
        </p:spPr>
      </p:pic>
      <p:pic>
        <p:nvPicPr>
          <p:cNvPr id="9" name="Billede 8" descr="Et billede, der indeholder mørk, tv, skærm, ekstern&#10;&#10;Automatisk genereret beskrivelse">
            <a:extLst>
              <a:ext uri="{FF2B5EF4-FFF2-40B4-BE49-F238E27FC236}">
                <a16:creationId xmlns:a16="http://schemas.microsoft.com/office/drawing/2014/main" id="{B3E7CC60-FAC4-44E6-9DD1-FDD6B253E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31" y="4149249"/>
            <a:ext cx="2886056" cy="24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75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4273D2B-44B3-493A-A056-06171E8F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6" y="603557"/>
            <a:ext cx="7515617" cy="1864070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Opfordring til at læse forældrepjecen</a:t>
            </a:r>
            <a:br>
              <a:rPr lang="da-DK" dirty="0"/>
            </a:br>
            <a:br>
              <a:rPr lang="da-DK" dirty="0"/>
            </a:br>
            <a:r>
              <a:rPr lang="da-DK" dirty="0">
                <a:solidFill>
                  <a:srgbClr val="002060"/>
                </a:solidFill>
                <a:latin typeface="+mn-lt"/>
              </a:rPr>
              <a:t>”RUNDT OM RUSMIDLER</a:t>
            </a:r>
            <a:br>
              <a:rPr lang="da-DK" dirty="0">
                <a:solidFill>
                  <a:srgbClr val="002060"/>
                </a:solidFill>
                <a:latin typeface="+mn-lt"/>
              </a:rPr>
            </a:br>
            <a:r>
              <a:rPr lang="da-DK" dirty="0" err="1">
                <a:solidFill>
                  <a:srgbClr val="002060"/>
                </a:solidFill>
                <a:latin typeface="+mn-lt"/>
              </a:rPr>
              <a:t>-en</a:t>
            </a:r>
            <a:r>
              <a:rPr lang="da-DK" dirty="0">
                <a:solidFill>
                  <a:srgbClr val="002060"/>
                </a:solidFill>
                <a:latin typeface="+mn-lt"/>
              </a:rPr>
              <a:t> forældrevejledning”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2102" b="514"/>
          <a:stretch>
            <a:fillRect/>
          </a:stretch>
        </p:blipFill>
        <p:spPr bwMode="auto">
          <a:xfrm rot="766599">
            <a:off x="7552653" y="1974705"/>
            <a:ext cx="4110816" cy="31561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266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0A5C47E-5D80-4C1F-B270-CC1B174B7B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" r="25637" b="24728"/>
          <a:stretch/>
        </p:blipFill>
        <p:spPr>
          <a:xfrm flipH="1">
            <a:off x="-1" y="0"/>
            <a:ext cx="12191993" cy="6858000"/>
          </a:xfrm>
          <a:prstGeom prst="rect">
            <a:avLst/>
          </a:prstGeom>
        </p:spPr>
      </p:pic>
      <p:sp>
        <p:nvSpPr>
          <p:cNvPr id="6" name="Pladsholder til tekst 1">
            <a:extLst>
              <a:ext uri="{FF2B5EF4-FFF2-40B4-BE49-F238E27FC236}">
                <a16:creationId xmlns:a16="http://schemas.microsoft.com/office/drawing/2014/main" id="{C1D6E99C-61AE-4D2F-895D-353F5150940B}"/>
              </a:ext>
            </a:extLst>
          </p:cNvPr>
          <p:cNvSpPr txBox="1">
            <a:spLocks/>
          </p:cNvSpPr>
          <p:nvPr/>
        </p:nvSpPr>
        <p:spPr>
          <a:xfrm>
            <a:off x="1524000" y="1623526"/>
            <a:ext cx="9144000" cy="390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7200" b="1" dirty="0">
                <a:solidFill>
                  <a:schemeClr val="bg1"/>
                </a:solidFill>
                <a:latin typeface="Montserrat" panose="00000500000000000000" pitchFamily="50" charset="0"/>
              </a:rPr>
              <a:t>Tak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7200" b="1" dirty="0">
                <a:solidFill>
                  <a:schemeClr val="bg1"/>
                </a:solidFill>
                <a:latin typeface="Montserrat" panose="00000500000000000000" pitchFamily="50" charset="0"/>
              </a:rPr>
              <a:t>for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7200" b="1" dirty="0">
                <a:solidFill>
                  <a:schemeClr val="bg1"/>
                </a:solidFill>
                <a:latin typeface="Montserrat" panose="00000500000000000000" pitchFamily="50" charset="0"/>
              </a:rPr>
              <a:t>i aften </a:t>
            </a:r>
            <a:endParaRPr lang="da-DK" sz="7200" dirty="0"/>
          </a:p>
        </p:txBody>
      </p:sp>
    </p:spTree>
    <p:extLst>
      <p:ext uri="{BB962C8B-B14F-4D97-AF65-F5344CB8AC3E}">
        <p14:creationId xmlns:p14="http://schemas.microsoft.com/office/powerpoint/2010/main" val="2871664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4273D2B-44B3-493A-A056-06171E8F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6" y="603557"/>
            <a:ext cx="7515617" cy="1864070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922215" y="1055077"/>
            <a:ext cx="87141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/>
          </a:p>
          <a:p>
            <a:r>
              <a:rPr lang="da-DK" b="1" dirty="0"/>
              <a:t>Forældrevejledning om rusmidler </a:t>
            </a:r>
          </a:p>
          <a:p>
            <a:r>
              <a:rPr lang="da-DK" dirty="0"/>
              <a:t>Hjemmeside: </a:t>
            </a:r>
            <a:r>
              <a:rPr lang="da-DK" dirty="0" err="1">
                <a:hlinkClick r:id="rId3"/>
              </a:rPr>
              <a:t>detvigoer.aarhus.dk/rusmidler</a:t>
            </a:r>
            <a:r>
              <a:rPr lang="da-DK" dirty="0"/>
              <a:t> 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Pædagogik, Undervisning og Fritid, Børn og Unge,</a:t>
            </a:r>
          </a:p>
          <a:p>
            <a:r>
              <a:rPr lang="da-DK" dirty="0"/>
              <a:t>Aarhus Kommune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1150" t="5946" r="22473" b="4969"/>
          <a:stretch>
            <a:fillRect/>
          </a:stretch>
        </p:blipFill>
        <p:spPr bwMode="auto">
          <a:xfrm>
            <a:off x="992552" y="2305540"/>
            <a:ext cx="1664677" cy="178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26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B6782EA6-4A6C-481A-A9E8-7CD5AB0F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QUIZ</a:t>
            </a:r>
          </a:p>
        </p:txBody>
      </p:sp>
      <p:sp>
        <p:nvSpPr>
          <p:cNvPr id="4" name="Pladsholder til tekst 1">
            <a:extLst>
              <a:ext uri="{FF2B5EF4-FFF2-40B4-BE49-F238E27FC236}">
                <a16:creationId xmlns:a16="http://schemas.microsoft.com/office/drawing/2014/main" id="{DDA699D9-302F-44F9-BF4C-39C7C15C89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4374" y="2111799"/>
            <a:ext cx="8616705" cy="3727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Du skal nu tage stilling til en række </a:t>
            </a:r>
            <a:r>
              <a:rPr lang="da-DK" sz="2400" dirty="0" err="1"/>
              <a:t>faktaspørgsmål</a:t>
            </a:r>
            <a:r>
              <a:rPr lang="da-DK" sz="2400" dirty="0"/>
              <a:t>. Du vil blive præsenteret for tre svarmuligheder: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Du skal stille dig ved den svarmulighed, du mener er rigtig.</a:t>
            </a:r>
          </a:p>
          <a:p>
            <a:pPr marL="0" indent="0">
              <a:buNone/>
            </a:pPr>
            <a:endParaRPr lang="da-DK" sz="48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F4EDA410-8296-4B1C-BD13-65DEBA999E81}"/>
              </a:ext>
            </a:extLst>
          </p:cNvPr>
          <p:cNvSpPr/>
          <p:nvPr/>
        </p:nvSpPr>
        <p:spPr>
          <a:xfrm>
            <a:off x="1488348" y="3145582"/>
            <a:ext cx="2271691" cy="1548880"/>
          </a:xfrm>
          <a:prstGeom prst="roundRect">
            <a:avLst>
              <a:gd name="adj" fmla="val 8040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E6E94A35-AFD2-44FD-8D47-5C41B865666C}"/>
              </a:ext>
            </a:extLst>
          </p:cNvPr>
          <p:cNvSpPr/>
          <p:nvPr/>
        </p:nvSpPr>
        <p:spPr>
          <a:xfrm>
            <a:off x="4913904" y="3145582"/>
            <a:ext cx="2271691" cy="1548880"/>
          </a:xfrm>
          <a:prstGeom prst="roundRect">
            <a:avLst>
              <a:gd name="adj" fmla="val 8040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9D97CBE6-4577-4718-AFF0-99175B364C37}"/>
              </a:ext>
            </a:extLst>
          </p:cNvPr>
          <p:cNvSpPr/>
          <p:nvPr/>
        </p:nvSpPr>
        <p:spPr>
          <a:xfrm>
            <a:off x="8339461" y="3145582"/>
            <a:ext cx="2271691" cy="1548880"/>
          </a:xfrm>
          <a:prstGeom prst="roundRect">
            <a:avLst>
              <a:gd name="adj" fmla="val 8040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77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6CF98D7-8B34-4D3F-8528-220781B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1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D4C3B7CA-DF25-437C-8DDB-9CE351654F5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Hvor mange unge i 9.klasse ryger cigaretter dagligt?</a:t>
            </a: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7CC72A9-7D53-484A-B46E-930F054F9F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7,4%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E09741AD-2324-4CEA-9FF1-6683B3EDA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11,9%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61BD76B-4180-4BCB-BAE7-BB14C2F20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1,5%</a:t>
            </a:r>
          </a:p>
        </p:txBody>
      </p:sp>
    </p:spTree>
    <p:extLst>
      <p:ext uri="{BB962C8B-B14F-4D97-AF65-F5344CB8AC3E}">
        <p14:creationId xmlns:p14="http://schemas.microsoft.com/office/powerpoint/2010/main" val="107872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6CF98D7-8B34-4D3F-8528-220781B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1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D4C3B7CA-DF25-437C-8DDB-9CE351654F5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Hvor mange unge i 9.klasse ryger cigaretter dagligt?</a:t>
            </a: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7CC72A9-7D53-484A-B46E-930F054F9F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7,4%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E09741AD-2324-4CEA-9FF1-6683B3EDA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11,9%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61BD76B-4180-4BCB-BAE7-BB14C2F20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1,5%</a:t>
            </a:r>
          </a:p>
        </p:txBody>
      </p:sp>
      <p:sp>
        <p:nvSpPr>
          <p:cNvPr id="8" name="Ellipse 7"/>
          <p:cNvSpPr/>
          <p:nvPr/>
        </p:nvSpPr>
        <p:spPr>
          <a:xfrm>
            <a:off x="667910" y="4126727"/>
            <a:ext cx="3244132" cy="19719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433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79496196-F6A5-453B-9C53-65CFF962262D}"/>
              </a:ext>
            </a:extLst>
          </p:cNvPr>
          <p:cNvGrpSpPr/>
          <p:nvPr/>
        </p:nvGrpSpPr>
        <p:grpSpPr>
          <a:xfrm>
            <a:off x="432219" y="457199"/>
            <a:ext cx="11604271" cy="6279502"/>
            <a:chOff x="432219" y="457199"/>
            <a:chExt cx="11604271" cy="6279502"/>
          </a:xfrm>
        </p:grpSpPr>
        <p:sp>
          <p:nvSpPr>
            <p:cNvPr id="3" name="Rektangel: afrundede hjørner 2">
              <a:extLst>
                <a:ext uri="{FF2B5EF4-FFF2-40B4-BE49-F238E27FC236}">
                  <a16:creationId xmlns:a16="http://schemas.microsoft.com/office/drawing/2014/main" id="{D17B26EE-9A22-4388-99E7-DB1615C7CBE3}"/>
                </a:ext>
              </a:extLst>
            </p:cNvPr>
            <p:cNvSpPr/>
            <p:nvPr/>
          </p:nvSpPr>
          <p:spPr>
            <a:xfrm>
              <a:off x="432219" y="457199"/>
              <a:ext cx="11327562" cy="5896947"/>
            </a:xfrm>
            <a:prstGeom prst="roundRect">
              <a:avLst>
                <a:gd name="adj" fmla="val 4205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33FC158-326F-451C-83D9-2EB8F5638898}"/>
                </a:ext>
              </a:extLst>
            </p:cNvPr>
            <p:cNvSpPr/>
            <p:nvPr/>
          </p:nvSpPr>
          <p:spPr>
            <a:xfrm>
              <a:off x="10683551" y="5682342"/>
              <a:ext cx="1352939" cy="1054359"/>
            </a:xfrm>
            <a:prstGeom prst="rect">
              <a:avLst/>
            </a:prstGeom>
            <a:solidFill>
              <a:srgbClr val="FFF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B6782EA6-4A6C-481A-A9E8-7CD5AB0F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SPØRGSMÅL 2</a:t>
            </a:r>
          </a:p>
        </p:txBody>
      </p:sp>
      <p:sp>
        <p:nvSpPr>
          <p:cNvPr id="4" name="Pladsholder til tekst 1">
            <a:extLst>
              <a:ext uri="{FF2B5EF4-FFF2-40B4-BE49-F238E27FC236}">
                <a16:creationId xmlns:a16="http://schemas.microsoft.com/office/drawing/2014/main" id="{DDA699D9-302F-44F9-BF4C-39C7C15C89A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Hvad er den gennemsnitlige debutalder for alkohol?</a:t>
            </a:r>
          </a:p>
          <a:p>
            <a:endParaRPr lang="da-DK" sz="2400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04342C9-03B5-48A7-B5DB-055DF59268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15 år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3C153802-9FB7-4458-9756-EF66CD1AEE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16 år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9AAE6F4-2349-41B8-B550-F952FA075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13 år</a:t>
            </a:r>
          </a:p>
        </p:txBody>
      </p:sp>
      <p:pic>
        <p:nvPicPr>
          <p:cNvPr id="9" name="Billede 8" descr="Et billede, der indeholder skilt&#10;&#10;Automatisk genereret beskrivelse">
            <a:extLst>
              <a:ext uri="{FF2B5EF4-FFF2-40B4-BE49-F238E27FC236}">
                <a16:creationId xmlns:a16="http://schemas.microsoft.com/office/drawing/2014/main" id="{EB591080-1650-4FF9-BA82-B0203C3F8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38" y="5854468"/>
            <a:ext cx="1046523" cy="797417"/>
          </a:xfrm>
          <a:prstGeom prst="rect">
            <a:avLst/>
          </a:prstGeom>
        </p:spPr>
      </p:pic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CE106C3F-B9EC-45BE-8EC5-FC7BDDB3A6BC}"/>
              </a:ext>
            </a:extLst>
          </p:cNvPr>
          <p:cNvSpPr/>
          <p:nvPr/>
        </p:nvSpPr>
        <p:spPr>
          <a:xfrm>
            <a:off x="1087136" y="4797390"/>
            <a:ext cx="1012256" cy="690174"/>
          </a:xfrm>
          <a:prstGeom prst="roundRect">
            <a:avLst>
              <a:gd name="adj" fmla="val 8040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26BFE2BB-F938-4B94-8F41-303960BCCEB7}"/>
              </a:ext>
            </a:extLst>
          </p:cNvPr>
          <p:cNvSpPr/>
          <p:nvPr/>
        </p:nvSpPr>
        <p:spPr>
          <a:xfrm>
            <a:off x="4828708" y="4797390"/>
            <a:ext cx="1012256" cy="690174"/>
          </a:xfrm>
          <a:prstGeom prst="roundRect">
            <a:avLst>
              <a:gd name="adj" fmla="val 8040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8408EA92-C27F-492A-8496-9BB7839AE515}"/>
              </a:ext>
            </a:extLst>
          </p:cNvPr>
          <p:cNvSpPr/>
          <p:nvPr/>
        </p:nvSpPr>
        <p:spPr>
          <a:xfrm>
            <a:off x="8422216" y="4797390"/>
            <a:ext cx="1012256" cy="690174"/>
          </a:xfrm>
          <a:prstGeom prst="roundRect">
            <a:avLst>
              <a:gd name="adj" fmla="val 8040"/>
            </a:avLst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251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79496196-F6A5-453B-9C53-65CFF962262D}"/>
              </a:ext>
            </a:extLst>
          </p:cNvPr>
          <p:cNvGrpSpPr/>
          <p:nvPr/>
        </p:nvGrpSpPr>
        <p:grpSpPr>
          <a:xfrm>
            <a:off x="432219" y="457199"/>
            <a:ext cx="11604271" cy="6279502"/>
            <a:chOff x="432219" y="457199"/>
            <a:chExt cx="11604271" cy="6279502"/>
          </a:xfrm>
        </p:grpSpPr>
        <p:sp>
          <p:nvSpPr>
            <p:cNvPr id="3" name="Rektangel: afrundede hjørner 2">
              <a:extLst>
                <a:ext uri="{FF2B5EF4-FFF2-40B4-BE49-F238E27FC236}">
                  <a16:creationId xmlns:a16="http://schemas.microsoft.com/office/drawing/2014/main" id="{D17B26EE-9A22-4388-99E7-DB1615C7CBE3}"/>
                </a:ext>
              </a:extLst>
            </p:cNvPr>
            <p:cNvSpPr/>
            <p:nvPr/>
          </p:nvSpPr>
          <p:spPr>
            <a:xfrm>
              <a:off x="432219" y="457199"/>
              <a:ext cx="11327562" cy="5896947"/>
            </a:xfrm>
            <a:prstGeom prst="roundRect">
              <a:avLst>
                <a:gd name="adj" fmla="val 4205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33FC158-326F-451C-83D9-2EB8F5638898}"/>
                </a:ext>
              </a:extLst>
            </p:cNvPr>
            <p:cNvSpPr/>
            <p:nvPr/>
          </p:nvSpPr>
          <p:spPr>
            <a:xfrm>
              <a:off x="10683551" y="5682342"/>
              <a:ext cx="1352939" cy="1054359"/>
            </a:xfrm>
            <a:prstGeom prst="rect">
              <a:avLst/>
            </a:prstGeom>
            <a:solidFill>
              <a:srgbClr val="FFF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B6782EA6-4A6C-481A-A9E8-7CD5AB0F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SPØRGSMÅL 2</a:t>
            </a:r>
          </a:p>
        </p:txBody>
      </p:sp>
      <p:sp>
        <p:nvSpPr>
          <p:cNvPr id="4" name="Pladsholder til tekst 1">
            <a:extLst>
              <a:ext uri="{FF2B5EF4-FFF2-40B4-BE49-F238E27FC236}">
                <a16:creationId xmlns:a16="http://schemas.microsoft.com/office/drawing/2014/main" id="{DDA699D9-302F-44F9-BF4C-39C7C15C89A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Hvad er den gennemsnitlige debutalder for alkohol?</a:t>
            </a:r>
          </a:p>
          <a:p>
            <a:endParaRPr lang="da-DK" sz="2400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04342C9-03B5-48A7-B5DB-055DF59268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15 år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3C153802-9FB7-4458-9756-EF66CD1AEE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16 år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9AAE6F4-2349-41B8-B550-F952FA075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13 år</a:t>
            </a:r>
          </a:p>
        </p:txBody>
      </p:sp>
      <p:pic>
        <p:nvPicPr>
          <p:cNvPr id="9" name="Billede 8" descr="Et billede, der indeholder skilt&#10;&#10;Automatisk genereret beskrivelse">
            <a:extLst>
              <a:ext uri="{FF2B5EF4-FFF2-40B4-BE49-F238E27FC236}">
                <a16:creationId xmlns:a16="http://schemas.microsoft.com/office/drawing/2014/main" id="{EB591080-1650-4FF9-BA82-B0203C3F8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38" y="5854468"/>
            <a:ext cx="1046523" cy="797417"/>
          </a:xfrm>
          <a:prstGeom prst="rect">
            <a:avLst/>
          </a:prstGeom>
        </p:spPr>
      </p:pic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CE106C3F-B9EC-45BE-8EC5-FC7BDDB3A6BC}"/>
              </a:ext>
            </a:extLst>
          </p:cNvPr>
          <p:cNvSpPr/>
          <p:nvPr/>
        </p:nvSpPr>
        <p:spPr>
          <a:xfrm>
            <a:off x="1087136" y="4797390"/>
            <a:ext cx="1012256" cy="690174"/>
          </a:xfrm>
          <a:prstGeom prst="roundRect">
            <a:avLst>
              <a:gd name="adj" fmla="val 8040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26BFE2BB-F938-4B94-8F41-303960BCCEB7}"/>
              </a:ext>
            </a:extLst>
          </p:cNvPr>
          <p:cNvSpPr/>
          <p:nvPr/>
        </p:nvSpPr>
        <p:spPr>
          <a:xfrm>
            <a:off x="4828708" y="4797390"/>
            <a:ext cx="1012256" cy="690174"/>
          </a:xfrm>
          <a:prstGeom prst="roundRect">
            <a:avLst>
              <a:gd name="adj" fmla="val 8040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8408EA92-C27F-492A-8496-9BB7839AE515}"/>
              </a:ext>
            </a:extLst>
          </p:cNvPr>
          <p:cNvSpPr/>
          <p:nvPr/>
        </p:nvSpPr>
        <p:spPr>
          <a:xfrm>
            <a:off x="8422216" y="4797390"/>
            <a:ext cx="1012256" cy="690174"/>
          </a:xfrm>
          <a:prstGeom prst="roundRect">
            <a:avLst>
              <a:gd name="adj" fmla="val 8040"/>
            </a:avLst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14" name="Ellipse 13"/>
          <p:cNvSpPr/>
          <p:nvPr/>
        </p:nvSpPr>
        <p:spPr>
          <a:xfrm>
            <a:off x="4269851" y="4134678"/>
            <a:ext cx="3244132" cy="19719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36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8DAB4-9EEF-478F-A4FE-A28C21D6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CB5B53-1E07-438B-9473-55911E0C1D4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Hvor mange unge i 9.klasse har prøvet at ryge hash?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7AE261-6D72-4187-9F7D-85C3D3988E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7%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B9E3D2-2E79-431A-85A1-28D4A5D7E2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15%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48F55D7-E3E4-4B37-BB6B-0669D4E1A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91687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03AAEA9C1E92419AA9F51EB21E9B88" ma:contentTypeVersion="13" ma:contentTypeDescription="Opret et nyt dokument." ma:contentTypeScope="" ma:versionID="9ae70cb5c4027043394295c431aa2582">
  <xsd:schema xmlns:xsd="http://www.w3.org/2001/XMLSchema" xmlns:xs="http://www.w3.org/2001/XMLSchema" xmlns:p="http://schemas.microsoft.com/office/2006/metadata/properties" xmlns:ns2="929f8d7c-42db-4dd1-b52e-ea2e840aa518" xmlns:ns3="89238168-827d-4ca9-b122-e9901ce1bbb4" targetNamespace="http://schemas.microsoft.com/office/2006/metadata/properties" ma:root="true" ma:fieldsID="cdd0a7447e0a3901370f3cd9d8f03307" ns2:_="" ns3:_="">
    <xsd:import namespace="929f8d7c-42db-4dd1-b52e-ea2e840aa518"/>
    <xsd:import namespace="89238168-827d-4ca9-b122-e9901ce1b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f8d7c-42db-4dd1-b52e-ea2e840aa5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38168-827d-4ca9-b122-e9901ce1bb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6968F7-7072-445E-B989-636EC82C31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0AF50F-DF76-4522-B16C-35DA753B6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9f8d7c-42db-4dd1-b52e-ea2e840aa518"/>
    <ds:schemaRef ds:uri="89238168-827d-4ca9-b122-e9901ce1b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1313</Words>
  <Application>Microsoft Office PowerPoint</Application>
  <PresentationFormat>Widescreen</PresentationFormat>
  <Paragraphs>238</Paragraphs>
  <Slides>32</Slides>
  <Notes>32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6" baseType="lpstr">
      <vt:lpstr>Arial</vt:lpstr>
      <vt:lpstr>Calibri</vt:lpstr>
      <vt:lpstr>Montserrat</vt:lpstr>
      <vt:lpstr>Office-tema</vt:lpstr>
      <vt:lpstr>PowerPoint-præsentation</vt:lpstr>
      <vt:lpstr>TEMAFORÆLDREMØDERNES FORMÅL</vt:lpstr>
      <vt:lpstr>DEFINITION AF RUSMIDLER</vt:lpstr>
      <vt:lpstr>QUIZ</vt:lpstr>
      <vt:lpstr>SPØRGSMÅL 1</vt:lpstr>
      <vt:lpstr>SPØRGSMÅL 1</vt:lpstr>
      <vt:lpstr>SPØRGSMÅL 2</vt:lpstr>
      <vt:lpstr>SPØRGSMÅL 2</vt:lpstr>
      <vt:lpstr>SPØRGSMÅL 3</vt:lpstr>
      <vt:lpstr>SPØRGSMÅL 3</vt:lpstr>
      <vt:lpstr>SPØRGSMÅL 4</vt:lpstr>
      <vt:lpstr>SPØRGSMÅL 4</vt:lpstr>
      <vt:lpstr>SPØRGSMÅL 5</vt:lpstr>
      <vt:lpstr>SPØRGSMÅL 5</vt:lpstr>
      <vt:lpstr>PowerPoint-præsentation</vt:lpstr>
      <vt:lpstr>PowerPoint-præsentation</vt:lpstr>
      <vt:lpstr>UNGES DEBUT MED RUSMIDLER AFHÆNGER AF</vt:lpstr>
      <vt:lpstr>UNGES DEBUT MED RUSMIDLER AFHÆNGER AF</vt:lpstr>
      <vt:lpstr>PowerPoint-præsentation</vt:lpstr>
      <vt:lpstr>KORT SNAK VED BORDENE</vt:lpstr>
      <vt:lpstr>PowerPoint-præsentation</vt:lpstr>
      <vt:lpstr>PowerPoint-præsentation</vt:lpstr>
      <vt:lpstr>DIALOGKORT</vt:lpstr>
      <vt:lpstr>OPSAMLING</vt:lpstr>
      <vt:lpstr>PowerPoint-præsentation</vt:lpstr>
      <vt:lpstr>PowerPoint-præsentation</vt:lpstr>
      <vt:lpstr>HUSK DERFOR AT..</vt:lpstr>
      <vt:lpstr>EKSTRA SPØRGSMÅL</vt:lpstr>
      <vt:lpstr>FORÆLDREAFTALE?</vt:lpstr>
      <vt:lpstr>       Opfordring til at læse forældrepjecen  ”RUNDT OM RUSMIDLER -en forældrevejledning”  </vt:lpstr>
      <vt:lpstr>PowerPoint-præsentation</vt:lpstr>
      <vt:lpstr>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Sanne Jørgensen</dc:creator>
  <cp:lastModifiedBy>Ani Hagopian Larsen</cp:lastModifiedBy>
  <cp:revision>120</cp:revision>
  <dcterms:created xsi:type="dcterms:W3CDTF">2020-02-17T05:05:35Z</dcterms:created>
  <dcterms:modified xsi:type="dcterms:W3CDTF">2021-08-20T18:22:41Z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0x0101005B03AAEA9C1E92419AA9F51EB21E9B88</vt:lpwstr>
  </property>
  <property fmtid="{D5CDD505-2E9C-101B-9397-08002B2CF9AE}" pid="3" name="BackOfficeType">
    <vt:lpwstr>growBusiness Solutions</vt:lpwstr>
  </property>
  <property fmtid="{D5CDD505-2E9C-101B-9397-08002B2CF9AE}" pid="4" name="Server">
    <vt:lpwstr>edoc:8080</vt:lpwstr>
  </property>
  <property fmtid="{D5CDD505-2E9C-101B-9397-08002B2CF9AE}" pid="5" name="Protocol">
    <vt:lpwstr>off</vt:lpwstr>
  </property>
  <property fmtid="{D5CDD505-2E9C-101B-9397-08002B2CF9AE}" pid="6" name="Site">
    <vt:lpwstr>/locator.aspx</vt:lpwstr>
  </property>
  <property fmtid="{D5CDD505-2E9C-101B-9397-08002B2CF9AE}" pid="7" name="FileID">
    <vt:lpwstr>11201952</vt:lpwstr>
  </property>
  <property fmtid="{D5CDD505-2E9C-101B-9397-08002B2CF9AE}" pid="8" name="VerID">
    <vt:lpwstr>0</vt:lpwstr>
  </property>
  <property fmtid="{D5CDD505-2E9C-101B-9397-08002B2CF9AE}" pid="9" name="FilePath">
    <vt:lpwstr>\\SrvEdocPFi01\eDocUsers\work\adm\az44000</vt:lpwstr>
  </property>
  <property fmtid="{D5CDD505-2E9C-101B-9397-08002B2CF9AE}" pid="10" name="FileName">
    <vt:lpwstr>20-073658-16 Power point til temaforældremøde om rusmidler - forældre- 2020 11201952_6441097_0.PPTX</vt:lpwstr>
  </property>
  <property fmtid="{D5CDD505-2E9C-101B-9397-08002B2CF9AE}" pid="11" name="FullFileName">
    <vt:lpwstr>\\SrvEdocPFi01\eDocUsers\work\adm\az44000\20-073658-16 Power point til temaforældremøde om rusmidler - forældre- 2020 11201952_6441097_0.PPTX</vt:lpwstr>
  </property>
</Properties>
</file>