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6" r:id="rId5"/>
    <p:sldId id="257" r:id="rId6"/>
    <p:sldId id="264" r:id="rId7"/>
    <p:sldId id="258" r:id="rId8"/>
    <p:sldId id="261" r:id="rId9"/>
    <p:sldId id="265" r:id="rId10"/>
    <p:sldId id="267" r:id="rId11"/>
    <p:sldId id="259" r:id="rId12"/>
    <p:sldId id="268" r:id="rId13"/>
    <p:sldId id="266" r:id="rId14"/>
    <p:sldId id="263" r:id="rId15"/>
    <p:sldId id="262" r:id="rId16"/>
    <p:sldId id="269" r:id="rId17"/>
    <p:sldId id="270" r:id="rId18"/>
    <p:sldId id="272" r:id="rId19"/>
    <p:sldId id="277" r:id="rId20"/>
    <p:sldId id="278" r:id="rId21"/>
    <p:sldId id="273" r:id="rId22"/>
    <p:sldId id="275" r:id="rId23"/>
    <p:sldId id="274" r:id="rId24"/>
    <p:sldId id="260" r:id="rId25"/>
    <p:sldId id="271" r:id="rId2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3A7752-86FA-4DFD-8440-0B06B3783A01}" v="38" dt="2020-03-20T13:58:09.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35"/>
    <p:restoredTop sz="68932"/>
  </p:normalViewPr>
  <p:slideViewPr>
    <p:cSldViewPr snapToGrid="0" snapToObjects="1">
      <p:cViewPr varScale="1">
        <p:scale>
          <a:sx n="87" d="100"/>
          <a:sy n="87" d="100"/>
        </p:scale>
        <p:origin x="1986" y="7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55797E-CD95-844B-BEBB-4E503B80EC9C}"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en-GB"/>
        </a:p>
      </dgm:t>
    </dgm:pt>
    <dgm:pt modelId="{CF36398E-EB24-404A-9EC9-8553545466B1}">
      <dgm:prSet/>
      <dgm:spPr>
        <a:solidFill>
          <a:schemeClr val="tx1"/>
        </a:solidFill>
      </dgm:spPr>
      <dgm:t>
        <a:bodyPr/>
        <a:lstStyle/>
        <a:p>
          <a:r>
            <a:rPr lang="en-GB" dirty="0" err="1"/>
            <a:t>Stor</a:t>
          </a:r>
          <a:r>
            <a:rPr lang="en-GB" dirty="0"/>
            <a:t> </a:t>
          </a:r>
          <a:r>
            <a:rPr lang="en-GB" dirty="0" err="1"/>
            <a:t>træningsmængde</a:t>
          </a:r>
          <a:endParaRPr lang="en-GB" dirty="0"/>
        </a:p>
      </dgm:t>
    </dgm:pt>
    <dgm:pt modelId="{78BD564F-3F18-1943-8816-FCD9FCEEB576}" type="parTrans" cxnId="{50149A67-0309-B74F-8364-409B8B65C7D7}">
      <dgm:prSet/>
      <dgm:spPr/>
      <dgm:t>
        <a:bodyPr/>
        <a:lstStyle/>
        <a:p>
          <a:endParaRPr lang="en-GB"/>
        </a:p>
      </dgm:t>
    </dgm:pt>
    <dgm:pt modelId="{B4D0045B-E75A-474A-A81C-BDBBE0C03929}" type="sibTrans" cxnId="{50149A67-0309-B74F-8364-409B8B65C7D7}">
      <dgm:prSet/>
      <dgm:spPr/>
      <dgm:t>
        <a:bodyPr/>
        <a:lstStyle/>
        <a:p>
          <a:endParaRPr lang="en-GB"/>
        </a:p>
      </dgm:t>
    </dgm:pt>
    <dgm:pt modelId="{B0FF3B03-6034-4F4B-8A3C-E4FC7E185660}">
      <dgm:prSet phldrT="[Text]" phldr="1"/>
      <dgm:spPr/>
      <dgm:t>
        <a:bodyPr/>
        <a:lstStyle/>
        <a:p>
          <a:endParaRPr lang="en-GB" dirty="0"/>
        </a:p>
      </dgm:t>
    </dgm:pt>
    <dgm:pt modelId="{39A4D88B-BD94-E84E-92B3-13A79A0310B0}" type="parTrans" cxnId="{7ED71947-FB3B-B441-AE0A-9A2242BB4912}">
      <dgm:prSet/>
      <dgm:spPr/>
      <dgm:t>
        <a:bodyPr/>
        <a:lstStyle/>
        <a:p>
          <a:endParaRPr lang="en-GB"/>
        </a:p>
      </dgm:t>
    </dgm:pt>
    <dgm:pt modelId="{32C4FC81-F599-CB48-801E-4C1E71FB32FA}" type="sibTrans" cxnId="{7ED71947-FB3B-B441-AE0A-9A2242BB4912}">
      <dgm:prSet/>
      <dgm:spPr/>
      <dgm:t>
        <a:bodyPr/>
        <a:lstStyle/>
        <a:p>
          <a:endParaRPr lang="en-GB"/>
        </a:p>
      </dgm:t>
    </dgm:pt>
    <dgm:pt modelId="{F801900B-C76E-674F-B0B7-6ADFA3B24439}">
      <dgm:prSet phldrT="[Text]" phldr="1"/>
      <dgm:spPr/>
      <dgm:t>
        <a:bodyPr/>
        <a:lstStyle/>
        <a:p>
          <a:endParaRPr lang="en-GB" dirty="0"/>
        </a:p>
      </dgm:t>
    </dgm:pt>
    <dgm:pt modelId="{0FACDCF6-94A6-2442-B9AA-68879C03A6E5}" type="parTrans" cxnId="{4E7FE8CB-89BD-C74D-975F-F8806FC910B9}">
      <dgm:prSet/>
      <dgm:spPr/>
      <dgm:t>
        <a:bodyPr/>
        <a:lstStyle/>
        <a:p>
          <a:endParaRPr lang="en-GB"/>
        </a:p>
      </dgm:t>
    </dgm:pt>
    <dgm:pt modelId="{F7280EBC-43E3-804F-B116-2B26CFB16FA1}" type="sibTrans" cxnId="{4E7FE8CB-89BD-C74D-975F-F8806FC910B9}">
      <dgm:prSet/>
      <dgm:spPr/>
      <dgm:t>
        <a:bodyPr/>
        <a:lstStyle/>
        <a:p>
          <a:endParaRPr lang="en-GB"/>
        </a:p>
      </dgm:t>
    </dgm:pt>
    <dgm:pt modelId="{3FC1E552-C940-9243-A75C-AA87EDD49BB4}">
      <dgm:prSet phldrT="[Text]" phldr="1"/>
      <dgm:spPr/>
      <dgm:t>
        <a:bodyPr/>
        <a:lstStyle/>
        <a:p>
          <a:endParaRPr lang="en-GB"/>
        </a:p>
      </dgm:t>
    </dgm:pt>
    <dgm:pt modelId="{08B74F19-D016-F840-A134-6BBD2BBD533F}" type="parTrans" cxnId="{B21ABACE-E449-CA4F-BF39-F7D0C2A5F68F}">
      <dgm:prSet/>
      <dgm:spPr/>
      <dgm:t>
        <a:bodyPr/>
        <a:lstStyle/>
        <a:p>
          <a:endParaRPr lang="en-GB"/>
        </a:p>
      </dgm:t>
    </dgm:pt>
    <dgm:pt modelId="{E2D0A1E4-17A7-5A48-AFF3-B0E685DC1861}" type="sibTrans" cxnId="{B21ABACE-E449-CA4F-BF39-F7D0C2A5F68F}">
      <dgm:prSet/>
      <dgm:spPr/>
      <dgm:t>
        <a:bodyPr/>
        <a:lstStyle/>
        <a:p>
          <a:endParaRPr lang="en-GB"/>
        </a:p>
      </dgm:t>
    </dgm:pt>
    <dgm:pt modelId="{B4A38F41-821C-7149-814E-AE69FC91F4C1}">
      <dgm:prSet/>
      <dgm:spPr>
        <a:solidFill>
          <a:schemeClr val="tx1"/>
        </a:solidFill>
      </dgm:spPr>
      <dgm:t>
        <a:bodyPr/>
        <a:lstStyle/>
        <a:p>
          <a:r>
            <a:rPr lang="en-GB" dirty="0" err="1"/>
            <a:t>Stor</a:t>
          </a:r>
          <a:r>
            <a:rPr lang="en-GB" dirty="0"/>
            <a:t> </a:t>
          </a:r>
          <a:r>
            <a:rPr lang="en-GB" dirty="0" err="1"/>
            <a:t>muskelmasse</a:t>
          </a:r>
          <a:endParaRPr lang="en-GB" dirty="0"/>
        </a:p>
      </dgm:t>
    </dgm:pt>
    <dgm:pt modelId="{4A3C864B-97A9-224B-87CC-E815AB5FF9A4}" type="parTrans" cxnId="{FD7B2B1C-BDD6-FD48-87FF-B1D7074C36FE}">
      <dgm:prSet/>
      <dgm:spPr>
        <a:ln>
          <a:solidFill>
            <a:schemeClr val="tx1"/>
          </a:solidFill>
        </a:ln>
      </dgm:spPr>
      <dgm:t>
        <a:bodyPr/>
        <a:lstStyle/>
        <a:p>
          <a:endParaRPr lang="en-GB"/>
        </a:p>
      </dgm:t>
    </dgm:pt>
    <dgm:pt modelId="{27E0A147-EFF8-8147-B737-164F933344CD}" type="sibTrans" cxnId="{FD7B2B1C-BDD6-FD48-87FF-B1D7074C36FE}">
      <dgm:prSet/>
      <dgm:spPr/>
      <dgm:t>
        <a:bodyPr/>
        <a:lstStyle/>
        <a:p>
          <a:endParaRPr lang="en-GB"/>
        </a:p>
      </dgm:t>
    </dgm:pt>
    <dgm:pt modelId="{C30415D1-9978-7741-B43F-F876A58F913E}">
      <dgm:prSet/>
      <dgm:spPr>
        <a:solidFill>
          <a:schemeClr val="tx1"/>
        </a:solidFill>
      </dgm:spPr>
      <dgm:t>
        <a:bodyPr/>
        <a:lstStyle/>
        <a:p>
          <a:r>
            <a:rPr lang="en-GB" dirty="0" err="1"/>
            <a:t>Stærk</a:t>
          </a:r>
          <a:r>
            <a:rPr lang="en-GB" dirty="0"/>
            <a:t> </a:t>
          </a:r>
          <a:r>
            <a:rPr lang="en-GB" dirty="0" err="1"/>
            <a:t>kontakt</a:t>
          </a:r>
          <a:r>
            <a:rPr lang="en-GB" dirty="0"/>
            <a:t> </a:t>
          </a:r>
          <a:r>
            <a:rPr lang="en-GB" dirty="0" err="1"/>
            <a:t>mellem</a:t>
          </a:r>
          <a:r>
            <a:rPr lang="en-GB" dirty="0"/>
            <a:t> </a:t>
          </a:r>
          <a:r>
            <a:rPr lang="en-GB" dirty="0" err="1"/>
            <a:t>nervesystem</a:t>
          </a:r>
          <a:r>
            <a:rPr lang="en-GB" dirty="0"/>
            <a:t> </a:t>
          </a:r>
          <a:r>
            <a:rPr lang="en-GB" dirty="0" err="1"/>
            <a:t>og</a:t>
          </a:r>
          <a:r>
            <a:rPr lang="en-GB" dirty="0"/>
            <a:t> </a:t>
          </a:r>
          <a:r>
            <a:rPr lang="en-GB" dirty="0" err="1"/>
            <a:t>muskel</a:t>
          </a:r>
          <a:endParaRPr lang="en-GB" dirty="0"/>
        </a:p>
      </dgm:t>
    </dgm:pt>
    <dgm:pt modelId="{F84DC8E5-E4AD-604B-BA62-2C6B726ED4C3}" type="parTrans" cxnId="{10CFF335-CD82-9B47-81D9-C8B13E5C6A8D}">
      <dgm:prSet/>
      <dgm:spPr>
        <a:ln>
          <a:solidFill>
            <a:schemeClr val="tx1"/>
          </a:solidFill>
        </a:ln>
      </dgm:spPr>
      <dgm:t>
        <a:bodyPr/>
        <a:lstStyle/>
        <a:p>
          <a:endParaRPr lang="en-GB"/>
        </a:p>
      </dgm:t>
    </dgm:pt>
    <dgm:pt modelId="{AE4966A6-40A4-E948-9806-9010EF69F04A}" type="sibTrans" cxnId="{10CFF335-CD82-9B47-81D9-C8B13E5C6A8D}">
      <dgm:prSet/>
      <dgm:spPr/>
      <dgm:t>
        <a:bodyPr/>
        <a:lstStyle/>
        <a:p>
          <a:endParaRPr lang="en-GB"/>
        </a:p>
      </dgm:t>
    </dgm:pt>
    <dgm:pt modelId="{41788B8F-32F1-9B43-BAF4-5B799766EB5C}">
      <dgm:prSet/>
      <dgm:spPr>
        <a:solidFill>
          <a:schemeClr val="tx1"/>
        </a:solidFill>
      </dgm:spPr>
      <dgm:t>
        <a:bodyPr/>
        <a:lstStyle/>
        <a:p>
          <a:r>
            <a:rPr lang="en-GB" dirty="0" err="1"/>
            <a:t>Specifik</a:t>
          </a:r>
          <a:r>
            <a:rPr lang="en-GB" dirty="0"/>
            <a:t> </a:t>
          </a:r>
          <a:r>
            <a:rPr lang="en-GB" dirty="0" err="1"/>
            <a:t>muskelfibertype</a:t>
          </a:r>
          <a:endParaRPr lang="en-GB" dirty="0"/>
        </a:p>
      </dgm:t>
    </dgm:pt>
    <dgm:pt modelId="{EA12CC0B-AEFA-534D-A408-E32565637AFE}" type="parTrans" cxnId="{C65C2567-546A-0349-AAED-3951A457211C}">
      <dgm:prSet/>
      <dgm:spPr>
        <a:ln>
          <a:solidFill>
            <a:schemeClr val="tx1"/>
          </a:solidFill>
        </a:ln>
      </dgm:spPr>
      <dgm:t>
        <a:bodyPr/>
        <a:lstStyle/>
        <a:p>
          <a:endParaRPr lang="en-GB"/>
        </a:p>
      </dgm:t>
    </dgm:pt>
    <dgm:pt modelId="{A49C0926-FFF9-2342-BCF6-7B77CFDAE318}" type="sibTrans" cxnId="{C65C2567-546A-0349-AAED-3951A457211C}">
      <dgm:prSet/>
      <dgm:spPr/>
      <dgm:t>
        <a:bodyPr/>
        <a:lstStyle/>
        <a:p>
          <a:endParaRPr lang="en-GB"/>
        </a:p>
      </dgm:t>
    </dgm:pt>
    <dgm:pt modelId="{6A4E9AE1-5A6B-124E-869B-466842D11619}" type="pres">
      <dgm:prSet presAssocID="{0855797E-CD95-844B-BEBB-4E503B80EC9C}" presName="Name0" presStyleCnt="0">
        <dgm:presLayoutVars>
          <dgm:chMax val="1"/>
          <dgm:chPref val="1"/>
          <dgm:dir/>
          <dgm:animOne val="branch"/>
          <dgm:animLvl val="lvl"/>
        </dgm:presLayoutVars>
      </dgm:prSet>
      <dgm:spPr/>
    </dgm:pt>
    <dgm:pt modelId="{060458BA-BD88-1F46-B0EF-1DCD1A3E1291}" type="pres">
      <dgm:prSet presAssocID="{CF36398E-EB24-404A-9EC9-8553545466B1}" presName="singleCycle" presStyleCnt="0"/>
      <dgm:spPr/>
    </dgm:pt>
    <dgm:pt modelId="{F8E8120A-090F-FC4C-8C2C-E53B6C5F4D20}" type="pres">
      <dgm:prSet presAssocID="{CF36398E-EB24-404A-9EC9-8553545466B1}" presName="singleCenter" presStyleLbl="node1" presStyleIdx="0" presStyleCnt="4">
        <dgm:presLayoutVars>
          <dgm:chMax val="7"/>
          <dgm:chPref val="7"/>
        </dgm:presLayoutVars>
      </dgm:prSet>
      <dgm:spPr/>
    </dgm:pt>
    <dgm:pt modelId="{0E5F0BD2-B2F0-334D-A85F-45FE6A5B17A8}" type="pres">
      <dgm:prSet presAssocID="{4A3C864B-97A9-224B-87CC-E815AB5FF9A4}" presName="Name56" presStyleLbl="parChTrans1D2" presStyleIdx="0" presStyleCnt="3"/>
      <dgm:spPr/>
    </dgm:pt>
    <dgm:pt modelId="{E34609D8-12AA-D949-A15C-14DB074BBD9C}" type="pres">
      <dgm:prSet presAssocID="{B4A38F41-821C-7149-814E-AE69FC91F4C1}" presName="text0" presStyleLbl="node1" presStyleIdx="1" presStyleCnt="4" custRadScaleRad="76379" custRadScaleInc="517">
        <dgm:presLayoutVars>
          <dgm:bulletEnabled val="1"/>
        </dgm:presLayoutVars>
      </dgm:prSet>
      <dgm:spPr/>
    </dgm:pt>
    <dgm:pt modelId="{48122D87-D7EB-CD47-9D49-6BF905DDDB44}" type="pres">
      <dgm:prSet presAssocID="{F84DC8E5-E4AD-604B-BA62-2C6B726ED4C3}" presName="Name56" presStyleLbl="parChTrans1D2" presStyleIdx="1" presStyleCnt="3"/>
      <dgm:spPr/>
    </dgm:pt>
    <dgm:pt modelId="{AFC718F7-779E-1B44-BF21-36281B27BE94}" type="pres">
      <dgm:prSet presAssocID="{C30415D1-9978-7741-B43F-F876A58F913E}" presName="text0" presStyleLbl="node1" presStyleIdx="2" presStyleCnt="4" custRadScaleRad="81587" custRadScaleInc="12589">
        <dgm:presLayoutVars>
          <dgm:bulletEnabled val="1"/>
        </dgm:presLayoutVars>
      </dgm:prSet>
      <dgm:spPr/>
    </dgm:pt>
    <dgm:pt modelId="{43E81C09-DB55-C74A-AD7B-654B66E7CD9F}" type="pres">
      <dgm:prSet presAssocID="{EA12CC0B-AEFA-534D-A408-E32565637AFE}" presName="Name56" presStyleLbl="parChTrans1D2" presStyleIdx="2" presStyleCnt="3"/>
      <dgm:spPr/>
    </dgm:pt>
    <dgm:pt modelId="{3E1348B7-4CA3-7448-9FDC-CAF8675766EC}" type="pres">
      <dgm:prSet presAssocID="{41788B8F-32F1-9B43-BAF4-5B799766EB5C}" presName="text0" presStyleLbl="node1" presStyleIdx="3" presStyleCnt="4" custRadScaleRad="82081" custRadScaleInc="-12548">
        <dgm:presLayoutVars>
          <dgm:bulletEnabled val="1"/>
        </dgm:presLayoutVars>
      </dgm:prSet>
      <dgm:spPr/>
    </dgm:pt>
  </dgm:ptLst>
  <dgm:cxnLst>
    <dgm:cxn modelId="{FD7B2B1C-BDD6-FD48-87FF-B1D7074C36FE}" srcId="{CF36398E-EB24-404A-9EC9-8553545466B1}" destId="{B4A38F41-821C-7149-814E-AE69FC91F4C1}" srcOrd="0" destOrd="0" parTransId="{4A3C864B-97A9-224B-87CC-E815AB5FF9A4}" sibTransId="{27E0A147-EFF8-8147-B737-164F933344CD}"/>
    <dgm:cxn modelId="{10CFF335-CD82-9B47-81D9-C8B13E5C6A8D}" srcId="{CF36398E-EB24-404A-9EC9-8553545466B1}" destId="{C30415D1-9978-7741-B43F-F876A58F913E}" srcOrd="1" destOrd="0" parTransId="{F84DC8E5-E4AD-604B-BA62-2C6B726ED4C3}" sibTransId="{AE4966A6-40A4-E948-9806-9010EF69F04A}"/>
    <dgm:cxn modelId="{509BF661-0A3C-944B-AEBE-EE8CE0251CBF}" type="presOf" srcId="{B4A38F41-821C-7149-814E-AE69FC91F4C1}" destId="{E34609D8-12AA-D949-A15C-14DB074BBD9C}" srcOrd="0" destOrd="0" presId="urn:microsoft.com/office/officeart/2008/layout/RadialCluster"/>
    <dgm:cxn modelId="{7ED71947-FB3B-B441-AE0A-9A2242BB4912}" srcId="{0855797E-CD95-844B-BEBB-4E503B80EC9C}" destId="{B0FF3B03-6034-4F4B-8A3C-E4FC7E185660}" srcOrd="1" destOrd="0" parTransId="{39A4D88B-BD94-E84E-92B3-13A79A0310B0}" sibTransId="{32C4FC81-F599-CB48-801E-4C1E71FB32FA}"/>
    <dgm:cxn modelId="{C65C2567-546A-0349-AAED-3951A457211C}" srcId="{CF36398E-EB24-404A-9EC9-8553545466B1}" destId="{41788B8F-32F1-9B43-BAF4-5B799766EB5C}" srcOrd="2" destOrd="0" parTransId="{EA12CC0B-AEFA-534D-A408-E32565637AFE}" sibTransId="{A49C0926-FFF9-2342-BCF6-7B77CFDAE318}"/>
    <dgm:cxn modelId="{50149A67-0309-B74F-8364-409B8B65C7D7}" srcId="{0855797E-CD95-844B-BEBB-4E503B80EC9C}" destId="{CF36398E-EB24-404A-9EC9-8553545466B1}" srcOrd="0" destOrd="0" parTransId="{78BD564F-3F18-1943-8816-FCD9FCEEB576}" sibTransId="{B4D0045B-E75A-474A-A81C-BDBBE0C03929}"/>
    <dgm:cxn modelId="{22071176-1A91-7742-9575-58BAC982D933}" type="presOf" srcId="{F84DC8E5-E4AD-604B-BA62-2C6B726ED4C3}" destId="{48122D87-D7EB-CD47-9D49-6BF905DDDB44}" srcOrd="0" destOrd="0" presId="urn:microsoft.com/office/officeart/2008/layout/RadialCluster"/>
    <dgm:cxn modelId="{3BB1C289-D159-B74A-963B-69D9AB2D45F9}" type="presOf" srcId="{0855797E-CD95-844B-BEBB-4E503B80EC9C}" destId="{6A4E9AE1-5A6B-124E-869B-466842D11619}" srcOrd="0" destOrd="0" presId="urn:microsoft.com/office/officeart/2008/layout/RadialCluster"/>
    <dgm:cxn modelId="{50C6CD90-3947-DB46-BCAD-C245D156CC82}" type="presOf" srcId="{C30415D1-9978-7741-B43F-F876A58F913E}" destId="{AFC718F7-779E-1B44-BF21-36281B27BE94}" srcOrd="0" destOrd="0" presId="urn:microsoft.com/office/officeart/2008/layout/RadialCluster"/>
    <dgm:cxn modelId="{74609898-4F30-964D-9898-6FDC1803C9D5}" type="presOf" srcId="{41788B8F-32F1-9B43-BAF4-5B799766EB5C}" destId="{3E1348B7-4CA3-7448-9FDC-CAF8675766EC}" srcOrd="0" destOrd="0" presId="urn:microsoft.com/office/officeart/2008/layout/RadialCluster"/>
    <dgm:cxn modelId="{A07D67C9-57D9-F945-9B8D-8AEBBDE7DC29}" type="presOf" srcId="{4A3C864B-97A9-224B-87CC-E815AB5FF9A4}" destId="{0E5F0BD2-B2F0-334D-A85F-45FE6A5B17A8}" srcOrd="0" destOrd="0" presId="urn:microsoft.com/office/officeart/2008/layout/RadialCluster"/>
    <dgm:cxn modelId="{4E7FE8CB-89BD-C74D-975F-F8806FC910B9}" srcId="{0855797E-CD95-844B-BEBB-4E503B80EC9C}" destId="{F801900B-C76E-674F-B0B7-6ADFA3B24439}" srcOrd="2" destOrd="0" parTransId="{0FACDCF6-94A6-2442-B9AA-68879C03A6E5}" sibTransId="{F7280EBC-43E3-804F-B116-2B26CFB16FA1}"/>
    <dgm:cxn modelId="{B21ABACE-E449-CA4F-BF39-F7D0C2A5F68F}" srcId="{0855797E-CD95-844B-BEBB-4E503B80EC9C}" destId="{3FC1E552-C940-9243-A75C-AA87EDD49BB4}" srcOrd="3" destOrd="0" parTransId="{08B74F19-D016-F840-A134-6BBD2BBD533F}" sibTransId="{E2D0A1E4-17A7-5A48-AFF3-B0E685DC1861}"/>
    <dgm:cxn modelId="{8B0D4BDB-14F8-0447-B4B9-BAB9050E786C}" type="presOf" srcId="{EA12CC0B-AEFA-534D-A408-E32565637AFE}" destId="{43E81C09-DB55-C74A-AD7B-654B66E7CD9F}" srcOrd="0" destOrd="0" presId="urn:microsoft.com/office/officeart/2008/layout/RadialCluster"/>
    <dgm:cxn modelId="{C45282FA-A3CD-9A4F-8BD0-65F5B4D42542}" type="presOf" srcId="{CF36398E-EB24-404A-9EC9-8553545466B1}" destId="{F8E8120A-090F-FC4C-8C2C-E53B6C5F4D20}" srcOrd="0" destOrd="0" presId="urn:microsoft.com/office/officeart/2008/layout/RadialCluster"/>
    <dgm:cxn modelId="{D0EBC381-A7DE-C948-AA56-9619E6B064B1}" type="presParOf" srcId="{6A4E9AE1-5A6B-124E-869B-466842D11619}" destId="{060458BA-BD88-1F46-B0EF-1DCD1A3E1291}" srcOrd="0" destOrd="0" presId="urn:microsoft.com/office/officeart/2008/layout/RadialCluster"/>
    <dgm:cxn modelId="{78017B31-1B52-5049-B6CB-2EE020FB5B32}" type="presParOf" srcId="{060458BA-BD88-1F46-B0EF-1DCD1A3E1291}" destId="{F8E8120A-090F-FC4C-8C2C-E53B6C5F4D20}" srcOrd="0" destOrd="0" presId="urn:microsoft.com/office/officeart/2008/layout/RadialCluster"/>
    <dgm:cxn modelId="{655ADDCE-6CA8-384B-B572-0C507E2E518B}" type="presParOf" srcId="{060458BA-BD88-1F46-B0EF-1DCD1A3E1291}" destId="{0E5F0BD2-B2F0-334D-A85F-45FE6A5B17A8}" srcOrd="1" destOrd="0" presId="urn:microsoft.com/office/officeart/2008/layout/RadialCluster"/>
    <dgm:cxn modelId="{E034073B-F270-BF40-B5E1-0623F0DF95D0}" type="presParOf" srcId="{060458BA-BD88-1F46-B0EF-1DCD1A3E1291}" destId="{E34609D8-12AA-D949-A15C-14DB074BBD9C}" srcOrd="2" destOrd="0" presId="urn:microsoft.com/office/officeart/2008/layout/RadialCluster"/>
    <dgm:cxn modelId="{FDB2B028-0186-E143-B8B9-D6F7EE842987}" type="presParOf" srcId="{060458BA-BD88-1F46-B0EF-1DCD1A3E1291}" destId="{48122D87-D7EB-CD47-9D49-6BF905DDDB44}" srcOrd="3" destOrd="0" presId="urn:microsoft.com/office/officeart/2008/layout/RadialCluster"/>
    <dgm:cxn modelId="{4344496F-4F99-0344-8CB0-0CF5E3514D8C}" type="presParOf" srcId="{060458BA-BD88-1F46-B0EF-1DCD1A3E1291}" destId="{AFC718F7-779E-1B44-BF21-36281B27BE94}" srcOrd="4" destOrd="0" presId="urn:microsoft.com/office/officeart/2008/layout/RadialCluster"/>
    <dgm:cxn modelId="{198A4967-85CC-C74D-A480-0AA935487B2E}" type="presParOf" srcId="{060458BA-BD88-1F46-B0EF-1DCD1A3E1291}" destId="{43E81C09-DB55-C74A-AD7B-654B66E7CD9F}" srcOrd="5" destOrd="0" presId="urn:microsoft.com/office/officeart/2008/layout/RadialCluster"/>
    <dgm:cxn modelId="{2DA6040B-C8B8-6F4D-8F50-EC664F6627DC}" type="presParOf" srcId="{060458BA-BD88-1F46-B0EF-1DCD1A3E1291}" destId="{3E1348B7-4CA3-7448-9FDC-CAF8675766EC}"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C18F2E-7D38-4699-B7E8-0188E206B38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3D0B91D-9E76-4491-A93C-65304CDDCD26}">
      <dgm:prSet/>
      <dgm:spPr/>
      <dgm:t>
        <a:bodyPr/>
        <a:lstStyle/>
        <a:p>
          <a:r>
            <a:rPr lang="da-DK" u="none" dirty="0"/>
            <a:t>Musklerne og nervesystemet har en utrolig evne til at forandre sig til de typer aktivitet, de udsættes for.</a:t>
          </a:r>
          <a:endParaRPr lang="en-US" u="none" dirty="0"/>
        </a:p>
      </dgm:t>
    </dgm:pt>
    <dgm:pt modelId="{210DB044-EC5B-42B1-8592-567440B73605}" type="parTrans" cxnId="{61852BDB-B797-4EA8-90A0-E0AF5D9297F2}">
      <dgm:prSet/>
      <dgm:spPr/>
      <dgm:t>
        <a:bodyPr/>
        <a:lstStyle/>
        <a:p>
          <a:endParaRPr lang="en-US"/>
        </a:p>
      </dgm:t>
    </dgm:pt>
    <dgm:pt modelId="{12C331F0-3C4B-4281-9704-1946678CD569}" type="sibTrans" cxnId="{61852BDB-B797-4EA8-90A0-E0AF5D9297F2}">
      <dgm:prSet/>
      <dgm:spPr/>
      <dgm:t>
        <a:bodyPr/>
        <a:lstStyle/>
        <a:p>
          <a:endParaRPr lang="en-US"/>
        </a:p>
      </dgm:t>
    </dgm:pt>
    <dgm:pt modelId="{527ED22D-90C6-4D78-9E1F-F927018BD895}">
      <dgm:prSet/>
      <dgm:spPr/>
      <dgm:t>
        <a:bodyPr/>
        <a:lstStyle/>
        <a:p>
          <a:r>
            <a:rPr lang="da-DK" dirty="0"/>
            <a:t>Vores muskler bliver stærkere, når vi udsætter dem for belastning, de ikke er vant til.</a:t>
          </a:r>
          <a:endParaRPr lang="en-US" dirty="0"/>
        </a:p>
      </dgm:t>
    </dgm:pt>
    <dgm:pt modelId="{D1D54155-E1DE-4AF9-92AE-BD59E16AF667}" type="parTrans" cxnId="{EA94CD7A-2743-4BFF-A614-DA82E3547EC2}">
      <dgm:prSet/>
      <dgm:spPr/>
      <dgm:t>
        <a:bodyPr/>
        <a:lstStyle/>
        <a:p>
          <a:endParaRPr lang="en-US"/>
        </a:p>
      </dgm:t>
    </dgm:pt>
    <dgm:pt modelId="{D9A4A12F-5951-4242-9BA4-3D44F8783A4F}" type="sibTrans" cxnId="{EA94CD7A-2743-4BFF-A614-DA82E3547EC2}">
      <dgm:prSet/>
      <dgm:spPr/>
      <dgm:t>
        <a:bodyPr/>
        <a:lstStyle/>
        <a:p>
          <a:endParaRPr lang="en-US"/>
        </a:p>
      </dgm:t>
    </dgm:pt>
    <dgm:pt modelId="{EBE95887-655A-4099-BA68-688C65395F24}">
      <dgm:prSet/>
      <dgm:spPr/>
      <dgm:t>
        <a:bodyPr/>
        <a:lstStyle/>
        <a:p>
          <a:r>
            <a:rPr lang="da-DK" dirty="0"/>
            <a:t>I disse situationer presser du din krop, og når du presser din krop, tvinger du den til at blive stærkere .</a:t>
          </a:r>
          <a:endParaRPr lang="en-US" dirty="0"/>
        </a:p>
      </dgm:t>
    </dgm:pt>
    <dgm:pt modelId="{7858EAC9-C2DC-466D-893D-7FDCB9BE2187}" type="parTrans" cxnId="{A27F2D8E-7DBF-49D6-8BFB-42622E69F036}">
      <dgm:prSet/>
      <dgm:spPr/>
      <dgm:t>
        <a:bodyPr/>
        <a:lstStyle/>
        <a:p>
          <a:endParaRPr lang="en-US"/>
        </a:p>
      </dgm:t>
    </dgm:pt>
    <dgm:pt modelId="{40EBDB43-AE95-4AB6-AA7B-BFBE55D04DEA}" type="sibTrans" cxnId="{A27F2D8E-7DBF-49D6-8BFB-42622E69F036}">
      <dgm:prSet/>
      <dgm:spPr/>
      <dgm:t>
        <a:bodyPr/>
        <a:lstStyle/>
        <a:p>
          <a:endParaRPr lang="en-US"/>
        </a:p>
      </dgm:t>
    </dgm:pt>
    <dgm:pt modelId="{C2CE53A9-D8F1-418E-8D9B-5822D1893F77}">
      <dgm:prSet/>
      <dgm:spPr/>
      <dgm:t>
        <a:bodyPr/>
        <a:lstStyle/>
        <a:p>
          <a:r>
            <a:rPr lang="da-DK" dirty="0"/>
            <a:t>Kroppen vil i respons til dette øge muskelmassen og forbedre kontakten mellem nervesystemet og musklen. </a:t>
          </a:r>
          <a:endParaRPr lang="en-US" dirty="0"/>
        </a:p>
      </dgm:t>
    </dgm:pt>
    <dgm:pt modelId="{080DF9C5-3321-4B8A-B3B2-7639F64CFB9A}" type="parTrans" cxnId="{ACF7FC23-8236-45B2-8806-3E1DD93D0044}">
      <dgm:prSet/>
      <dgm:spPr/>
      <dgm:t>
        <a:bodyPr/>
        <a:lstStyle/>
        <a:p>
          <a:endParaRPr lang="en-US"/>
        </a:p>
      </dgm:t>
    </dgm:pt>
    <dgm:pt modelId="{AA1E7BE7-977A-4E4E-96DC-AA716EBFA080}" type="sibTrans" cxnId="{ACF7FC23-8236-45B2-8806-3E1DD93D0044}">
      <dgm:prSet/>
      <dgm:spPr/>
      <dgm:t>
        <a:bodyPr/>
        <a:lstStyle/>
        <a:p>
          <a:endParaRPr lang="en-US"/>
        </a:p>
      </dgm:t>
    </dgm:pt>
    <dgm:pt modelId="{5147293C-9F27-4508-A30D-3458AC4AFE16}" type="pres">
      <dgm:prSet presAssocID="{ACC18F2E-7D38-4699-B7E8-0188E206B38B}" presName="root" presStyleCnt="0">
        <dgm:presLayoutVars>
          <dgm:dir/>
          <dgm:resizeHandles val="exact"/>
        </dgm:presLayoutVars>
      </dgm:prSet>
      <dgm:spPr/>
    </dgm:pt>
    <dgm:pt modelId="{0696427A-D944-4FB8-95D7-4888C6E4CB27}" type="pres">
      <dgm:prSet presAssocID="{03D0B91D-9E76-4491-A93C-65304CDDCD26}" presName="compNode" presStyleCnt="0"/>
      <dgm:spPr/>
    </dgm:pt>
    <dgm:pt modelId="{517D3BC5-ECFB-4D97-AC67-7E8AA0702710}" type="pres">
      <dgm:prSet presAssocID="{03D0B91D-9E76-4491-A93C-65304CDDCD26}" presName="bgRect" presStyleLbl="bgShp" presStyleIdx="0" presStyleCnt="4"/>
      <dgm:spPr/>
    </dgm:pt>
    <dgm:pt modelId="{CB38472F-8B34-4C52-A4A1-92F1CFF05E5C}" type="pres">
      <dgm:prSet presAssocID="{03D0B91D-9E76-4491-A93C-65304CDDCD2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umbbell"/>
        </a:ext>
      </dgm:extLst>
    </dgm:pt>
    <dgm:pt modelId="{D9CCA71C-D09A-4921-87C2-053DFF71370D}" type="pres">
      <dgm:prSet presAssocID="{03D0B91D-9E76-4491-A93C-65304CDDCD26}" presName="spaceRect" presStyleCnt="0"/>
      <dgm:spPr/>
    </dgm:pt>
    <dgm:pt modelId="{B7D7A31C-BD9A-49E2-A2BF-162CDBBB155F}" type="pres">
      <dgm:prSet presAssocID="{03D0B91D-9E76-4491-A93C-65304CDDCD26}" presName="parTx" presStyleLbl="revTx" presStyleIdx="0" presStyleCnt="4">
        <dgm:presLayoutVars>
          <dgm:chMax val="0"/>
          <dgm:chPref val="0"/>
        </dgm:presLayoutVars>
      </dgm:prSet>
      <dgm:spPr/>
    </dgm:pt>
    <dgm:pt modelId="{4EDAD666-29EE-4177-86C8-A12EFE74611B}" type="pres">
      <dgm:prSet presAssocID="{12C331F0-3C4B-4281-9704-1946678CD569}" presName="sibTrans" presStyleCnt="0"/>
      <dgm:spPr/>
    </dgm:pt>
    <dgm:pt modelId="{1CB6A218-6854-4D4B-AE63-1BBF499E6F91}" type="pres">
      <dgm:prSet presAssocID="{527ED22D-90C6-4D78-9E1F-F927018BD895}" presName="compNode" presStyleCnt="0"/>
      <dgm:spPr/>
    </dgm:pt>
    <dgm:pt modelId="{90EF0E44-2380-4429-859F-F490DBD41DBE}" type="pres">
      <dgm:prSet presAssocID="{527ED22D-90C6-4D78-9E1F-F927018BD895}" presName="bgRect" presStyleLbl="bgShp" presStyleIdx="1" presStyleCnt="4"/>
      <dgm:spPr/>
    </dgm:pt>
    <dgm:pt modelId="{38DDCA62-7D52-4870-89D4-22B55EF2F4FB}" type="pres">
      <dgm:prSet presAssocID="{527ED22D-90C6-4D78-9E1F-F927018BD89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6000FEFA-BC4C-452B-8C34-1F4CDEBC0BF3}" type="pres">
      <dgm:prSet presAssocID="{527ED22D-90C6-4D78-9E1F-F927018BD895}" presName="spaceRect" presStyleCnt="0"/>
      <dgm:spPr/>
    </dgm:pt>
    <dgm:pt modelId="{73DE8C57-FFF3-40D3-8488-3E676975DA86}" type="pres">
      <dgm:prSet presAssocID="{527ED22D-90C6-4D78-9E1F-F927018BD895}" presName="parTx" presStyleLbl="revTx" presStyleIdx="1" presStyleCnt="4">
        <dgm:presLayoutVars>
          <dgm:chMax val="0"/>
          <dgm:chPref val="0"/>
        </dgm:presLayoutVars>
      </dgm:prSet>
      <dgm:spPr/>
    </dgm:pt>
    <dgm:pt modelId="{D457ACDC-C54B-4D45-ADE6-06BB0BD8852E}" type="pres">
      <dgm:prSet presAssocID="{D9A4A12F-5951-4242-9BA4-3D44F8783A4F}" presName="sibTrans" presStyleCnt="0"/>
      <dgm:spPr/>
    </dgm:pt>
    <dgm:pt modelId="{7F26E56E-5B04-4174-821E-DA5222141BC0}" type="pres">
      <dgm:prSet presAssocID="{EBE95887-655A-4099-BA68-688C65395F24}" presName="compNode" presStyleCnt="0"/>
      <dgm:spPr/>
    </dgm:pt>
    <dgm:pt modelId="{2DD751AF-B120-4962-9F77-AE8F2FC7BBE2}" type="pres">
      <dgm:prSet presAssocID="{EBE95887-655A-4099-BA68-688C65395F24}" presName="bgRect" presStyleLbl="bgShp" presStyleIdx="2" presStyleCnt="4"/>
      <dgm:spPr/>
    </dgm:pt>
    <dgm:pt modelId="{787D4A1C-A1F8-411D-8724-C65D10E4270A}" type="pres">
      <dgm:prSet presAssocID="{EBE95887-655A-4099-BA68-688C65395F2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9F65EFAC-5687-476E-9E77-DF7FB8A955A9}" type="pres">
      <dgm:prSet presAssocID="{EBE95887-655A-4099-BA68-688C65395F24}" presName="spaceRect" presStyleCnt="0"/>
      <dgm:spPr/>
    </dgm:pt>
    <dgm:pt modelId="{45BEAB66-7FB4-49FF-9CF7-24CB2FF76B91}" type="pres">
      <dgm:prSet presAssocID="{EBE95887-655A-4099-BA68-688C65395F24}" presName="parTx" presStyleLbl="revTx" presStyleIdx="2" presStyleCnt="4">
        <dgm:presLayoutVars>
          <dgm:chMax val="0"/>
          <dgm:chPref val="0"/>
        </dgm:presLayoutVars>
      </dgm:prSet>
      <dgm:spPr/>
    </dgm:pt>
    <dgm:pt modelId="{062332C5-4EF5-4D2F-B5BB-CE09FA9152EE}" type="pres">
      <dgm:prSet presAssocID="{40EBDB43-AE95-4AB6-AA7B-BFBE55D04DEA}" presName="sibTrans" presStyleCnt="0"/>
      <dgm:spPr/>
    </dgm:pt>
    <dgm:pt modelId="{9607FD74-2586-4520-9C01-FE4115BE9F45}" type="pres">
      <dgm:prSet presAssocID="{C2CE53A9-D8F1-418E-8D9B-5822D1893F77}" presName="compNode" presStyleCnt="0"/>
      <dgm:spPr/>
    </dgm:pt>
    <dgm:pt modelId="{9A09E410-B29A-4F34-BF99-71DFEE32B6C7}" type="pres">
      <dgm:prSet presAssocID="{C2CE53A9-D8F1-418E-8D9B-5822D1893F77}" presName="bgRect" presStyleLbl="bgShp" presStyleIdx="3" presStyleCnt="4"/>
      <dgm:spPr/>
    </dgm:pt>
    <dgm:pt modelId="{082D97FF-6F99-41D2-9E61-94E88DCDC6CA}" type="pres">
      <dgm:prSet presAssocID="{C2CE53A9-D8F1-418E-8D9B-5822D1893F7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uscle Arm"/>
        </a:ext>
      </dgm:extLst>
    </dgm:pt>
    <dgm:pt modelId="{7E2F917F-B24B-4298-A9E5-36C1BAED7300}" type="pres">
      <dgm:prSet presAssocID="{C2CE53A9-D8F1-418E-8D9B-5822D1893F77}" presName="spaceRect" presStyleCnt="0"/>
      <dgm:spPr/>
    </dgm:pt>
    <dgm:pt modelId="{A62E6094-7C8A-4047-BE7A-A575F0B40D18}" type="pres">
      <dgm:prSet presAssocID="{C2CE53A9-D8F1-418E-8D9B-5822D1893F77}" presName="parTx" presStyleLbl="revTx" presStyleIdx="3" presStyleCnt="4">
        <dgm:presLayoutVars>
          <dgm:chMax val="0"/>
          <dgm:chPref val="0"/>
        </dgm:presLayoutVars>
      </dgm:prSet>
      <dgm:spPr/>
    </dgm:pt>
  </dgm:ptLst>
  <dgm:cxnLst>
    <dgm:cxn modelId="{ACF7FC23-8236-45B2-8806-3E1DD93D0044}" srcId="{ACC18F2E-7D38-4699-B7E8-0188E206B38B}" destId="{C2CE53A9-D8F1-418E-8D9B-5822D1893F77}" srcOrd="3" destOrd="0" parTransId="{080DF9C5-3321-4B8A-B3B2-7639F64CFB9A}" sibTransId="{AA1E7BE7-977A-4E4E-96DC-AA716EBFA080}"/>
    <dgm:cxn modelId="{07E9383C-0880-4148-8EFE-B7AAF96B92EA}" type="presOf" srcId="{527ED22D-90C6-4D78-9E1F-F927018BD895}" destId="{73DE8C57-FFF3-40D3-8488-3E676975DA86}" srcOrd="0" destOrd="0" presId="urn:microsoft.com/office/officeart/2018/2/layout/IconVerticalSolidList"/>
    <dgm:cxn modelId="{F0EF2358-4E0C-4137-BF89-DCB5A4651ADA}" type="presOf" srcId="{C2CE53A9-D8F1-418E-8D9B-5822D1893F77}" destId="{A62E6094-7C8A-4047-BE7A-A575F0B40D18}" srcOrd="0" destOrd="0" presId="urn:microsoft.com/office/officeart/2018/2/layout/IconVerticalSolidList"/>
    <dgm:cxn modelId="{EA94CD7A-2743-4BFF-A614-DA82E3547EC2}" srcId="{ACC18F2E-7D38-4699-B7E8-0188E206B38B}" destId="{527ED22D-90C6-4D78-9E1F-F927018BD895}" srcOrd="1" destOrd="0" parTransId="{D1D54155-E1DE-4AF9-92AE-BD59E16AF667}" sibTransId="{D9A4A12F-5951-4242-9BA4-3D44F8783A4F}"/>
    <dgm:cxn modelId="{A27F2D8E-7DBF-49D6-8BFB-42622E69F036}" srcId="{ACC18F2E-7D38-4699-B7E8-0188E206B38B}" destId="{EBE95887-655A-4099-BA68-688C65395F24}" srcOrd="2" destOrd="0" parTransId="{7858EAC9-C2DC-466D-893D-7FDCB9BE2187}" sibTransId="{40EBDB43-AE95-4AB6-AA7B-BFBE55D04DEA}"/>
    <dgm:cxn modelId="{8BC0A2C4-FEA3-42A2-A4B8-3C56561AC18F}" type="presOf" srcId="{ACC18F2E-7D38-4699-B7E8-0188E206B38B}" destId="{5147293C-9F27-4508-A30D-3458AC4AFE16}" srcOrd="0" destOrd="0" presId="urn:microsoft.com/office/officeart/2018/2/layout/IconVerticalSolidList"/>
    <dgm:cxn modelId="{711257D1-67A5-47A2-8BE2-9D1CD428ECB7}" type="presOf" srcId="{03D0B91D-9E76-4491-A93C-65304CDDCD26}" destId="{B7D7A31C-BD9A-49E2-A2BF-162CDBBB155F}" srcOrd="0" destOrd="0" presId="urn:microsoft.com/office/officeart/2018/2/layout/IconVerticalSolidList"/>
    <dgm:cxn modelId="{F21A61D9-F003-4D81-BC50-F6ED3D9120F7}" type="presOf" srcId="{EBE95887-655A-4099-BA68-688C65395F24}" destId="{45BEAB66-7FB4-49FF-9CF7-24CB2FF76B91}" srcOrd="0" destOrd="0" presId="urn:microsoft.com/office/officeart/2018/2/layout/IconVerticalSolidList"/>
    <dgm:cxn modelId="{61852BDB-B797-4EA8-90A0-E0AF5D9297F2}" srcId="{ACC18F2E-7D38-4699-B7E8-0188E206B38B}" destId="{03D0B91D-9E76-4491-A93C-65304CDDCD26}" srcOrd="0" destOrd="0" parTransId="{210DB044-EC5B-42B1-8592-567440B73605}" sibTransId="{12C331F0-3C4B-4281-9704-1946678CD569}"/>
    <dgm:cxn modelId="{1BF3D793-B346-4842-80C4-B11CB9009A73}" type="presParOf" srcId="{5147293C-9F27-4508-A30D-3458AC4AFE16}" destId="{0696427A-D944-4FB8-95D7-4888C6E4CB27}" srcOrd="0" destOrd="0" presId="urn:microsoft.com/office/officeart/2018/2/layout/IconVerticalSolidList"/>
    <dgm:cxn modelId="{FD50FF4E-07E9-4B57-B966-680CA6C5CF46}" type="presParOf" srcId="{0696427A-D944-4FB8-95D7-4888C6E4CB27}" destId="{517D3BC5-ECFB-4D97-AC67-7E8AA0702710}" srcOrd="0" destOrd="0" presId="urn:microsoft.com/office/officeart/2018/2/layout/IconVerticalSolidList"/>
    <dgm:cxn modelId="{7D450787-6D6E-470A-B560-14A5F8F2FEDD}" type="presParOf" srcId="{0696427A-D944-4FB8-95D7-4888C6E4CB27}" destId="{CB38472F-8B34-4C52-A4A1-92F1CFF05E5C}" srcOrd="1" destOrd="0" presId="urn:microsoft.com/office/officeart/2018/2/layout/IconVerticalSolidList"/>
    <dgm:cxn modelId="{9B2EC32F-19A7-423E-BB0A-E672B5929DB1}" type="presParOf" srcId="{0696427A-D944-4FB8-95D7-4888C6E4CB27}" destId="{D9CCA71C-D09A-4921-87C2-053DFF71370D}" srcOrd="2" destOrd="0" presId="urn:microsoft.com/office/officeart/2018/2/layout/IconVerticalSolidList"/>
    <dgm:cxn modelId="{4790EAB8-6D08-49B9-9F25-B2438CDCFD68}" type="presParOf" srcId="{0696427A-D944-4FB8-95D7-4888C6E4CB27}" destId="{B7D7A31C-BD9A-49E2-A2BF-162CDBBB155F}" srcOrd="3" destOrd="0" presId="urn:microsoft.com/office/officeart/2018/2/layout/IconVerticalSolidList"/>
    <dgm:cxn modelId="{DB033E55-F94E-414D-9FB1-A8FDBC98FF01}" type="presParOf" srcId="{5147293C-9F27-4508-A30D-3458AC4AFE16}" destId="{4EDAD666-29EE-4177-86C8-A12EFE74611B}" srcOrd="1" destOrd="0" presId="urn:microsoft.com/office/officeart/2018/2/layout/IconVerticalSolidList"/>
    <dgm:cxn modelId="{DE2CF97E-9400-400A-8E25-27B5FD02785D}" type="presParOf" srcId="{5147293C-9F27-4508-A30D-3458AC4AFE16}" destId="{1CB6A218-6854-4D4B-AE63-1BBF499E6F91}" srcOrd="2" destOrd="0" presId="urn:microsoft.com/office/officeart/2018/2/layout/IconVerticalSolidList"/>
    <dgm:cxn modelId="{32B0DE42-17AB-40E0-9113-01EE97A4EE6F}" type="presParOf" srcId="{1CB6A218-6854-4D4B-AE63-1BBF499E6F91}" destId="{90EF0E44-2380-4429-859F-F490DBD41DBE}" srcOrd="0" destOrd="0" presId="urn:microsoft.com/office/officeart/2018/2/layout/IconVerticalSolidList"/>
    <dgm:cxn modelId="{8131A093-D6B6-417B-B72E-118B7BEA99E2}" type="presParOf" srcId="{1CB6A218-6854-4D4B-AE63-1BBF499E6F91}" destId="{38DDCA62-7D52-4870-89D4-22B55EF2F4FB}" srcOrd="1" destOrd="0" presId="urn:microsoft.com/office/officeart/2018/2/layout/IconVerticalSolidList"/>
    <dgm:cxn modelId="{38B29C8A-F61F-421E-B61A-E55AB3253708}" type="presParOf" srcId="{1CB6A218-6854-4D4B-AE63-1BBF499E6F91}" destId="{6000FEFA-BC4C-452B-8C34-1F4CDEBC0BF3}" srcOrd="2" destOrd="0" presId="urn:microsoft.com/office/officeart/2018/2/layout/IconVerticalSolidList"/>
    <dgm:cxn modelId="{F5C5CA3B-B7FD-4ACF-950F-20F6419C662F}" type="presParOf" srcId="{1CB6A218-6854-4D4B-AE63-1BBF499E6F91}" destId="{73DE8C57-FFF3-40D3-8488-3E676975DA86}" srcOrd="3" destOrd="0" presId="urn:microsoft.com/office/officeart/2018/2/layout/IconVerticalSolidList"/>
    <dgm:cxn modelId="{E49F65F2-3C85-4DB5-8EF6-C1D7A5CDF42E}" type="presParOf" srcId="{5147293C-9F27-4508-A30D-3458AC4AFE16}" destId="{D457ACDC-C54B-4D45-ADE6-06BB0BD8852E}" srcOrd="3" destOrd="0" presId="urn:microsoft.com/office/officeart/2018/2/layout/IconVerticalSolidList"/>
    <dgm:cxn modelId="{5296580A-2ECC-4B5C-BDF9-F3508B1C7A6A}" type="presParOf" srcId="{5147293C-9F27-4508-A30D-3458AC4AFE16}" destId="{7F26E56E-5B04-4174-821E-DA5222141BC0}" srcOrd="4" destOrd="0" presId="urn:microsoft.com/office/officeart/2018/2/layout/IconVerticalSolidList"/>
    <dgm:cxn modelId="{8F502E34-A454-421E-A6ED-FE43FDAFB2E0}" type="presParOf" srcId="{7F26E56E-5B04-4174-821E-DA5222141BC0}" destId="{2DD751AF-B120-4962-9F77-AE8F2FC7BBE2}" srcOrd="0" destOrd="0" presId="urn:microsoft.com/office/officeart/2018/2/layout/IconVerticalSolidList"/>
    <dgm:cxn modelId="{428BEF5D-BCF8-4985-8648-9663D1946C4B}" type="presParOf" srcId="{7F26E56E-5B04-4174-821E-DA5222141BC0}" destId="{787D4A1C-A1F8-411D-8724-C65D10E4270A}" srcOrd="1" destOrd="0" presId="urn:microsoft.com/office/officeart/2018/2/layout/IconVerticalSolidList"/>
    <dgm:cxn modelId="{9512613F-C74E-4521-B2A6-C8EF64B3CDB1}" type="presParOf" srcId="{7F26E56E-5B04-4174-821E-DA5222141BC0}" destId="{9F65EFAC-5687-476E-9E77-DF7FB8A955A9}" srcOrd="2" destOrd="0" presId="urn:microsoft.com/office/officeart/2018/2/layout/IconVerticalSolidList"/>
    <dgm:cxn modelId="{7096E1F8-07A9-4CEF-A4FC-3E1D30BA3DEA}" type="presParOf" srcId="{7F26E56E-5B04-4174-821E-DA5222141BC0}" destId="{45BEAB66-7FB4-49FF-9CF7-24CB2FF76B91}" srcOrd="3" destOrd="0" presId="urn:microsoft.com/office/officeart/2018/2/layout/IconVerticalSolidList"/>
    <dgm:cxn modelId="{A96276A5-EF0F-4D75-AB41-A61809CB6E3E}" type="presParOf" srcId="{5147293C-9F27-4508-A30D-3458AC4AFE16}" destId="{062332C5-4EF5-4D2F-B5BB-CE09FA9152EE}" srcOrd="5" destOrd="0" presId="urn:microsoft.com/office/officeart/2018/2/layout/IconVerticalSolidList"/>
    <dgm:cxn modelId="{D6D9DFA7-9B63-4F2D-B119-A526186F0DBB}" type="presParOf" srcId="{5147293C-9F27-4508-A30D-3458AC4AFE16}" destId="{9607FD74-2586-4520-9C01-FE4115BE9F45}" srcOrd="6" destOrd="0" presId="urn:microsoft.com/office/officeart/2018/2/layout/IconVerticalSolidList"/>
    <dgm:cxn modelId="{1F41CA42-CE01-43B9-A335-3C5203C53D95}" type="presParOf" srcId="{9607FD74-2586-4520-9C01-FE4115BE9F45}" destId="{9A09E410-B29A-4F34-BF99-71DFEE32B6C7}" srcOrd="0" destOrd="0" presId="urn:microsoft.com/office/officeart/2018/2/layout/IconVerticalSolidList"/>
    <dgm:cxn modelId="{8CC7E5BD-F24C-43D5-83BB-83BAD1272E76}" type="presParOf" srcId="{9607FD74-2586-4520-9C01-FE4115BE9F45}" destId="{082D97FF-6F99-41D2-9E61-94E88DCDC6CA}" srcOrd="1" destOrd="0" presId="urn:microsoft.com/office/officeart/2018/2/layout/IconVerticalSolidList"/>
    <dgm:cxn modelId="{56DE89AE-1A39-4D22-90F6-EB77E33484FB}" type="presParOf" srcId="{9607FD74-2586-4520-9C01-FE4115BE9F45}" destId="{7E2F917F-B24B-4298-A9E5-36C1BAED7300}" srcOrd="2" destOrd="0" presId="urn:microsoft.com/office/officeart/2018/2/layout/IconVerticalSolidList"/>
    <dgm:cxn modelId="{B036E4AD-0CFD-44E6-952A-EC6793DBC7F1}" type="presParOf" srcId="{9607FD74-2586-4520-9C01-FE4115BE9F45}" destId="{A62E6094-7C8A-4047-BE7A-A575F0B40D1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8120A-090F-FC4C-8C2C-E53B6C5F4D20}">
      <dsp:nvSpPr>
        <dsp:cNvPr id="0" name=""/>
        <dsp:cNvSpPr/>
      </dsp:nvSpPr>
      <dsp:spPr>
        <a:xfrm>
          <a:off x="5041587" y="3020709"/>
          <a:ext cx="1947862" cy="1947862"/>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1800" kern="1200" dirty="0" err="1"/>
            <a:t>Stor</a:t>
          </a:r>
          <a:r>
            <a:rPr lang="en-GB" sz="1800" kern="1200" dirty="0"/>
            <a:t> </a:t>
          </a:r>
          <a:r>
            <a:rPr lang="en-GB" sz="1800" kern="1200" dirty="0" err="1"/>
            <a:t>træningsmængde</a:t>
          </a:r>
          <a:endParaRPr lang="en-GB" sz="1800" kern="1200" dirty="0"/>
        </a:p>
      </dsp:txBody>
      <dsp:txXfrm>
        <a:off x="5136674" y="3115796"/>
        <a:ext cx="1757688" cy="1757688"/>
      </dsp:txXfrm>
    </dsp:sp>
    <dsp:sp modelId="{0E5F0BD2-B2F0-334D-A85F-45FE6A5B17A8}">
      <dsp:nvSpPr>
        <dsp:cNvPr id="0" name=""/>
        <dsp:cNvSpPr/>
      </dsp:nvSpPr>
      <dsp:spPr>
        <a:xfrm rot="16218612">
          <a:off x="5692882" y="2691019"/>
          <a:ext cx="659389" cy="0"/>
        </a:xfrm>
        <a:custGeom>
          <a:avLst/>
          <a:gdLst/>
          <a:ahLst/>
          <a:cxnLst/>
          <a:rect l="0" t="0" r="0" b="0"/>
          <a:pathLst>
            <a:path>
              <a:moveTo>
                <a:pt x="0" y="0"/>
              </a:moveTo>
              <a:lnTo>
                <a:pt x="659389"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34609D8-12AA-D949-A15C-14DB074BBD9C}">
      <dsp:nvSpPr>
        <dsp:cNvPr id="0" name=""/>
        <dsp:cNvSpPr/>
      </dsp:nvSpPr>
      <dsp:spPr>
        <a:xfrm>
          <a:off x="5375360" y="1056261"/>
          <a:ext cx="1305068" cy="1305068"/>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GB" sz="1500" kern="1200" dirty="0" err="1"/>
            <a:t>Stor</a:t>
          </a:r>
          <a:r>
            <a:rPr lang="en-GB" sz="1500" kern="1200" dirty="0"/>
            <a:t> </a:t>
          </a:r>
          <a:r>
            <a:rPr lang="en-GB" sz="1500" kern="1200" dirty="0" err="1"/>
            <a:t>muskelmasse</a:t>
          </a:r>
          <a:endParaRPr lang="en-GB" sz="1500" kern="1200" dirty="0"/>
        </a:p>
      </dsp:txBody>
      <dsp:txXfrm>
        <a:off x="5439068" y="1119969"/>
        <a:ext cx="1177652" cy="1177652"/>
      </dsp:txXfrm>
    </dsp:sp>
    <dsp:sp modelId="{48122D87-D7EB-CD47-9D49-6BF905DDDB44}">
      <dsp:nvSpPr>
        <dsp:cNvPr id="0" name=""/>
        <dsp:cNvSpPr/>
      </dsp:nvSpPr>
      <dsp:spPr>
        <a:xfrm rot="2253204">
          <a:off x="6949026" y="4862309"/>
          <a:ext cx="390161" cy="0"/>
        </a:xfrm>
        <a:custGeom>
          <a:avLst/>
          <a:gdLst/>
          <a:ahLst/>
          <a:cxnLst/>
          <a:rect l="0" t="0" r="0" b="0"/>
          <a:pathLst>
            <a:path>
              <a:moveTo>
                <a:pt x="0" y="0"/>
              </a:moveTo>
              <a:lnTo>
                <a:pt x="390161"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FC718F7-779E-1B44-BF21-36281B27BE94}">
      <dsp:nvSpPr>
        <dsp:cNvPr id="0" name=""/>
        <dsp:cNvSpPr/>
      </dsp:nvSpPr>
      <dsp:spPr>
        <a:xfrm>
          <a:off x="7298764" y="4830350"/>
          <a:ext cx="1305068" cy="1305068"/>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GB" sz="1500" kern="1200" dirty="0" err="1"/>
            <a:t>Stærk</a:t>
          </a:r>
          <a:r>
            <a:rPr lang="en-GB" sz="1500" kern="1200" dirty="0"/>
            <a:t> </a:t>
          </a:r>
          <a:r>
            <a:rPr lang="en-GB" sz="1500" kern="1200" dirty="0" err="1"/>
            <a:t>kontakt</a:t>
          </a:r>
          <a:r>
            <a:rPr lang="en-GB" sz="1500" kern="1200" dirty="0"/>
            <a:t> </a:t>
          </a:r>
          <a:r>
            <a:rPr lang="en-GB" sz="1500" kern="1200" dirty="0" err="1"/>
            <a:t>mellem</a:t>
          </a:r>
          <a:r>
            <a:rPr lang="en-GB" sz="1500" kern="1200" dirty="0"/>
            <a:t> </a:t>
          </a:r>
          <a:r>
            <a:rPr lang="en-GB" sz="1500" kern="1200" dirty="0" err="1"/>
            <a:t>nervesystem</a:t>
          </a:r>
          <a:r>
            <a:rPr lang="en-GB" sz="1500" kern="1200" dirty="0"/>
            <a:t> </a:t>
          </a:r>
          <a:r>
            <a:rPr lang="en-GB" sz="1500" kern="1200" dirty="0" err="1"/>
            <a:t>og</a:t>
          </a:r>
          <a:r>
            <a:rPr lang="en-GB" sz="1500" kern="1200" dirty="0"/>
            <a:t> </a:t>
          </a:r>
          <a:r>
            <a:rPr lang="en-GB" sz="1500" kern="1200" dirty="0" err="1"/>
            <a:t>muskel</a:t>
          </a:r>
          <a:endParaRPr lang="en-GB" sz="1500" kern="1200" dirty="0"/>
        </a:p>
      </dsp:txBody>
      <dsp:txXfrm>
        <a:off x="7362472" y="4894058"/>
        <a:ext cx="1177652" cy="1177652"/>
      </dsp:txXfrm>
    </dsp:sp>
    <dsp:sp modelId="{43E81C09-DB55-C74A-AD7B-654B66E7CD9F}">
      <dsp:nvSpPr>
        <dsp:cNvPr id="0" name=""/>
        <dsp:cNvSpPr/>
      </dsp:nvSpPr>
      <dsp:spPr>
        <a:xfrm rot="8548272">
          <a:off x="4677937" y="4866286"/>
          <a:ext cx="405622" cy="0"/>
        </a:xfrm>
        <a:custGeom>
          <a:avLst/>
          <a:gdLst/>
          <a:ahLst/>
          <a:cxnLst/>
          <a:rect l="0" t="0" r="0" b="0"/>
          <a:pathLst>
            <a:path>
              <a:moveTo>
                <a:pt x="0" y="0"/>
              </a:moveTo>
              <a:lnTo>
                <a:pt x="405622"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E1348B7-4CA3-7448-9FDC-CAF8675766EC}">
      <dsp:nvSpPr>
        <dsp:cNvPr id="0" name=""/>
        <dsp:cNvSpPr/>
      </dsp:nvSpPr>
      <dsp:spPr>
        <a:xfrm>
          <a:off x="3414841" y="4838525"/>
          <a:ext cx="1305068" cy="1305068"/>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en-GB" sz="1300" kern="1200" dirty="0" err="1"/>
            <a:t>Specifik</a:t>
          </a:r>
          <a:r>
            <a:rPr lang="en-GB" sz="1300" kern="1200" dirty="0"/>
            <a:t> </a:t>
          </a:r>
          <a:r>
            <a:rPr lang="en-GB" sz="1300" kern="1200" dirty="0" err="1"/>
            <a:t>muskelfibertype</a:t>
          </a:r>
          <a:endParaRPr lang="en-GB" sz="1300" kern="1200" dirty="0"/>
        </a:p>
      </dsp:txBody>
      <dsp:txXfrm>
        <a:off x="3478549" y="4902233"/>
        <a:ext cx="1177652" cy="11776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D3BC5-ECFB-4D97-AC67-7E8AA0702710}">
      <dsp:nvSpPr>
        <dsp:cNvPr id="0" name=""/>
        <dsp:cNvSpPr/>
      </dsp:nvSpPr>
      <dsp:spPr>
        <a:xfrm>
          <a:off x="0" y="1805"/>
          <a:ext cx="11407487"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38472F-8B34-4C52-A4A1-92F1CFF05E5C}">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D7A31C-BD9A-49E2-A2BF-162CDBBB155F}">
      <dsp:nvSpPr>
        <dsp:cNvPr id="0" name=""/>
        <dsp:cNvSpPr/>
      </dsp:nvSpPr>
      <dsp:spPr>
        <a:xfrm>
          <a:off x="1057183" y="1805"/>
          <a:ext cx="10350303"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da-DK" sz="2200" u="none" kern="1200" dirty="0"/>
            <a:t>Musklerne og nervesystemet har en utrolig evne til at forandre sig til de typer aktivitet, de udsættes for.</a:t>
          </a:r>
          <a:endParaRPr lang="en-US" sz="2200" u="none" kern="1200" dirty="0"/>
        </a:p>
      </dsp:txBody>
      <dsp:txXfrm>
        <a:off x="1057183" y="1805"/>
        <a:ext cx="10350303" cy="915310"/>
      </dsp:txXfrm>
    </dsp:sp>
    <dsp:sp modelId="{90EF0E44-2380-4429-859F-F490DBD41DBE}">
      <dsp:nvSpPr>
        <dsp:cNvPr id="0" name=""/>
        <dsp:cNvSpPr/>
      </dsp:nvSpPr>
      <dsp:spPr>
        <a:xfrm>
          <a:off x="0" y="1145944"/>
          <a:ext cx="11407487"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DDCA62-7D52-4870-89D4-22B55EF2F4FB}">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DE8C57-FFF3-40D3-8488-3E676975DA86}">
      <dsp:nvSpPr>
        <dsp:cNvPr id="0" name=""/>
        <dsp:cNvSpPr/>
      </dsp:nvSpPr>
      <dsp:spPr>
        <a:xfrm>
          <a:off x="1057183" y="1145944"/>
          <a:ext cx="10350303"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da-DK" sz="2200" kern="1200" dirty="0"/>
            <a:t>Vores muskler bliver stærkere, når vi udsætter dem for belastning, de ikke er vant til.</a:t>
          </a:r>
          <a:endParaRPr lang="en-US" sz="2200" kern="1200" dirty="0"/>
        </a:p>
      </dsp:txBody>
      <dsp:txXfrm>
        <a:off x="1057183" y="1145944"/>
        <a:ext cx="10350303" cy="915310"/>
      </dsp:txXfrm>
    </dsp:sp>
    <dsp:sp modelId="{2DD751AF-B120-4962-9F77-AE8F2FC7BBE2}">
      <dsp:nvSpPr>
        <dsp:cNvPr id="0" name=""/>
        <dsp:cNvSpPr/>
      </dsp:nvSpPr>
      <dsp:spPr>
        <a:xfrm>
          <a:off x="0" y="2290082"/>
          <a:ext cx="11407487"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7D4A1C-A1F8-411D-8724-C65D10E4270A}">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BEAB66-7FB4-49FF-9CF7-24CB2FF76B91}">
      <dsp:nvSpPr>
        <dsp:cNvPr id="0" name=""/>
        <dsp:cNvSpPr/>
      </dsp:nvSpPr>
      <dsp:spPr>
        <a:xfrm>
          <a:off x="1057183" y="2290082"/>
          <a:ext cx="10350303"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da-DK" sz="2200" kern="1200" dirty="0"/>
            <a:t>I disse situationer presser du din krop, og når du presser din krop, tvinger du den til at blive stærkere .</a:t>
          </a:r>
          <a:endParaRPr lang="en-US" sz="2200" kern="1200" dirty="0"/>
        </a:p>
      </dsp:txBody>
      <dsp:txXfrm>
        <a:off x="1057183" y="2290082"/>
        <a:ext cx="10350303" cy="915310"/>
      </dsp:txXfrm>
    </dsp:sp>
    <dsp:sp modelId="{9A09E410-B29A-4F34-BF99-71DFEE32B6C7}">
      <dsp:nvSpPr>
        <dsp:cNvPr id="0" name=""/>
        <dsp:cNvSpPr/>
      </dsp:nvSpPr>
      <dsp:spPr>
        <a:xfrm>
          <a:off x="0" y="3434221"/>
          <a:ext cx="11407487"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2D97FF-6F99-41D2-9E61-94E88DCDC6C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2E6094-7C8A-4047-BE7A-A575F0B40D18}">
      <dsp:nvSpPr>
        <dsp:cNvPr id="0" name=""/>
        <dsp:cNvSpPr/>
      </dsp:nvSpPr>
      <dsp:spPr>
        <a:xfrm>
          <a:off x="1057183" y="3434221"/>
          <a:ext cx="10350303"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da-DK" sz="2200" kern="1200" dirty="0"/>
            <a:t>Kroppen vil i respons til dette øge muskelmassen og forbedre kontakten mellem nervesystemet og musklen. </a:t>
          </a:r>
          <a:endParaRPr lang="en-US" sz="2200" kern="1200" dirty="0"/>
        </a:p>
      </dsp:txBody>
      <dsp:txXfrm>
        <a:off x="1057183" y="3434221"/>
        <a:ext cx="10350303" cy="915310"/>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6EC69F-B30E-6A4D-A101-FBD5413AA37E}" type="datetimeFigureOut">
              <a:rPr lang="da-DK" smtClean="0"/>
              <a:t>05-07-2024</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FC6BA-E15A-3B45-98CD-223E5D8C0F8B}" type="slidenum">
              <a:rPr lang="da-DK" smtClean="0"/>
              <a:t>‹nr.›</a:t>
            </a:fld>
            <a:endParaRPr lang="da-DK"/>
          </a:p>
        </p:txBody>
      </p:sp>
    </p:spTree>
    <p:extLst>
      <p:ext uri="{BB962C8B-B14F-4D97-AF65-F5344CB8AC3E}">
        <p14:creationId xmlns:p14="http://schemas.microsoft.com/office/powerpoint/2010/main" val="2499091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powerlifting.ipf/videos/world-record-deadlift-with-1760-kg-by-heather-connor-usa-in-47-kg-class/241531477185202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fheoJSEX_9k&amp;feature=youtu.b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0DZbKRRE93o&amp;feature=emb_titl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Det første trin til at lære, hvordan vores muskler fungerer, er at forstå vores nervesystem. Vores nervesystem og muskler taler nemlig sammen konstant, og uden nervesystemet vil vores muskler ikke kunne bevæge sig. Det centrale nervesystem ligger i hjernen og rygmarven, men nervesystemet deler sig også ud til alle andre dele af kroppen (kaldt det perifere nervesystem). Nervesystemet består af nerveceller. Den enkleste måde at beskrive en nervecelle på, er ved at forestille sig en cellekrop med en række ”udløb” (se billede). Nervecellen kan modtage og videregive information utrolig hurtigt og præcist. I den ene ende sidder korte udløb, som modtager information. I den anden ende et langt udløb, som leder information videre til andre nerveceller. </a:t>
            </a:r>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2</a:t>
            </a:fld>
            <a:endParaRPr lang="da-DK"/>
          </a:p>
        </p:txBody>
      </p:sp>
    </p:spTree>
    <p:extLst>
      <p:ext uri="{BB962C8B-B14F-4D97-AF65-F5344CB8AC3E}">
        <p14:creationId xmlns:p14="http://schemas.microsoft.com/office/powerpoint/2010/main" val="1429024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Heather er et godt eksempel på en atlet, hvis muskelstørrelse ikke er særlig stor sammenlignet med antallet af kilo, hun faktisk løfter. Vi må derfor forvente, at hendes imponerende muskelstyrke kan tilskrives en stærk kontakt mellem nervesystemet og musklerne.</a:t>
            </a:r>
          </a:p>
          <a:p>
            <a:endParaRPr lang="da-DK" dirty="0"/>
          </a:p>
          <a:p>
            <a:r>
              <a:rPr lang="da-DK" dirty="0"/>
              <a:t>Link:</a:t>
            </a:r>
            <a:r>
              <a:rPr lang="en-US" dirty="0">
                <a:hlinkClick r:id="rId3"/>
              </a:rPr>
              <a:t>World Record Deadlift with 176.0 kg by Heather Connor USA in 47 kg class | World Record Deadlift of 176.0 kg by Heather Connor USA in 47 kg class | By International Powerlifting Federation - </a:t>
            </a:r>
            <a:r>
              <a:rPr lang="en-US" dirty="0" err="1">
                <a:hlinkClick r:id="rId3"/>
              </a:rPr>
              <a:t>IPFFacebook</a:t>
            </a:r>
            <a:r>
              <a:rPr lang="en-US" dirty="0">
                <a:hlinkClick r:id="rId3"/>
              </a:rPr>
              <a:t> | Facebook</a:t>
            </a:r>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11</a:t>
            </a:fld>
            <a:endParaRPr lang="da-DK"/>
          </a:p>
        </p:txBody>
      </p:sp>
    </p:spTree>
    <p:extLst>
      <p:ext uri="{BB962C8B-B14F-4D97-AF65-F5344CB8AC3E}">
        <p14:creationId xmlns:p14="http://schemas.microsoft.com/office/powerpoint/2010/main" val="279609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Hvordan får vi store og stærke muskler?</a:t>
            </a:r>
          </a:p>
          <a:p>
            <a:r>
              <a:rPr lang="da-DK" dirty="0"/>
              <a:t>Det første vi skal forstå er, at vores muskler og nervesystem har en utrolig evne til at forandre sig i respons til det, vi udsætter dem/det for.</a:t>
            </a:r>
          </a:p>
          <a:p>
            <a:endParaRPr lang="da-DK" dirty="0"/>
          </a:p>
          <a:p>
            <a:r>
              <a:rPr lang="da-DK" dirty="0"/>
              <a:t>Eksempler:</a:t>
            </a:r>
          </a:p>
          <a:p>
            <a:pPr marL="171450" indent="-171450">
              <a:buFont typeface="Arial" panose="020B0604020202020204" pitchFamily="34" charset="0"/>
              <a:buChar char="•"/>
            </a:pPr>
            <a:r>
              <a:rPr lang="da-DK" dirty="0"/>
              <a:t>Det tager kun 1 uge at lære og børste tænder med den modsatte hånd</a:t>
            </a:r>
          </a:p>
          <a:p>
            <a:pPr marL="171450" indent="-171450">
              <a:buFont typeface="Arial" panose="020B0604020202020204" pitchFamily="34" charset="0"/>
              <a:buChar char="•"/>
            </a:pPr>
            <a:r>
              <a:rPr lang="da-DK" dirty="0"/>
              <a:t>Efter 10 ugers styrketræning kan du forøge din muskelmasse med 10% og muskelstyrke med over 100%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2 ugers immobilisering kan medføre et tab af din muskelmasse på 5-10% og muskelstyrke 10-20%</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12</a:t>
            </a:fld>
            <a:endParaRPr lang="da-DK"/>
          </a:p>
        </p:txBody>
      </p:sp>
    </p:spTree>
    <p:extLst>
      <p:ext uri="{BB962C8B-B14F-4D97-AF65-F5344CB8AC3E}">
        <p14:creationId xmlns:p14="http://schemas.microsoft.com/office/powerpoint/2010/main" val="36955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13</a:t>
            </a:fld>
            <a:endParaRPr lang="da-DK"/>
          </a:p>
        </p:txBody>
      </p:sp>
    </p:spTree>
    <p:extLst>
      <p:ext uri="{BB962C8B-B14F-4D97-AF65-F5344CB8AC3E}">
        <p14:creationId xmlns:p14="http://schemas.microsoft.com/office/powerpoint/2010/main" val="23716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Det første man skal forstå er, at vores muskler hovedsageligt består af protein. Protein, som er blevet behandlet i kroppen, således de kan bruges som muskelprotein. Forestil dig en muskel som en stor mur, der er bygget af mursten, hvor hver mursten repræsenterer noget muskelprotein. </a:t>
            </a:r>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14</a:t>
            </a:fld>
            <a:endParaRPr lang="da-DK"/>
          </a:p>
        </p:txBody>
      </p:sp>
    </p:spTree>
    <p:extLst>
      <p:ext uri="{BB962C8B-B14F-4D97-AF65-F5344CB8AC3E}">
        <p14:creationId xmlns:p14="http://schemas.microsoft.com/office/powerpoint/2010/main" val="259389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Når vores muskel vokser, så skyldes det, at kroppen er i stand til at tilføje byggesten til musklen og placere endnu flere mursten på muren.</a:t>
            </a:r>
            <a:r>
              <a:rPr lang="da-DK" dirty="0">
                <a:effectLst/>
              </a:rPr>
              <a:t> </a:t>
            </a:r>
          </a:p>
          <a:p>
            <a:endParaRPr lang="da-DK" dirty="0">
              <a:effectLst/>
            </a:endParaRPr>
          </a:p>
          <a:p>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15</a:t>
            </a:fld>
            <a:endParaRPr lang="da-DK"/>
          </a:p>
        </p:txBody>
      </p:sp>
    </p:spTree>
    <p:extLst>
      <p:ext uri="{BB962C8B-B14F-4D97-AF65-F5344CB8AC3E}">
        <p14:creationId xmlns:p14="http://schemas.microsoft.com/office/powerpoint/2010/main" val="208983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0" u="sng" dirty="0"/>
              <a:t>På figuren ses:</a:t>
            </a:r>
          </a:p>
          <a:p>
            <a:pPr marL="171450" indent="-171450">
              <a:buFont typeface="Arial" panose="020B0604020202020204" pitchFamily="34" charset="0"/>
              <a:buChar char="•"/>
            </a:pPr>
            <a:r>
              <a:rPr lang="da-DK" i="0" u="none" dirty="0"/>
              <a:t>Muskelproteinsyntesen og muskelproteinnedbrydningen henover en hel dag. </a:t>
            </a:r>
          </a:p>
          <a:p>
            <a:pPr marL="171450" indent="-171450">
              <a:buFont typeface="Arial" panose="020B0604020202020204" pitchFamily="34" charset="0"/>
              <a:buChar char="•"/>
            </a:pPr>
            <a:r>
              <a:rPr lang="da-DK" i="0" u="none" dirty="0"/>
              <a:t>Indtagelsen af et måltid stimulerer akut proteinsyntesen (grøn kurve) i en begrænset tidsperiode. </a:t>
            </a:r>
          </a:p>
          <a:p>
            <a:pPr marL="171450" indent="-171450">
              <a:buFont typeface="Arial" panose="020B0604020202020204" pitchFamily="34" charset="0"/>
              <a:buChar char="•"/>
            </a:pPr>
            <a:r>
              <a:rPr lang="da-DK" i="0" u="none" dirty="0"/>
              <a:t>For en person som spiser efter sit energibehov, vil proteinsyntesen og -nedbrydningen totalt blive 0 (kurverne udligner hinanden). Dette betyder, at muskelvævet vedligeholdes.</a:t>
            </a:r>
          </a:p>
          <a:p>
            <a:endParaRPr lang="da-DK" i="0" u="none" dirty="0"/>
          </a:p>
          <a:p>
            <a:r>
              <a:rPr lang="da-DK" i="0" u="none" dirty="0"/>
              <a:t>Men hvad sker der, hvis vi tilføjer træning og proteinrige måltider til denne ligning? (se næste slide)</a:t>
            </a:r>
          </a:p>
          <a:p>
            <a:endParaRPr lang="da-DK" i="0" u="none" dirty="0"/>
          </a:p>
          <a:p>
            <a:endParaRPr lang="da-DK" i="0" u="none" dirty="0"/>
          </a:p>
          <a:p>
            <a:endParaRPr lang="da-DK" i="0" u="sng" dirty="0"/>
          </a:p>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77226-FAFD-4166-833E-30B647D7FC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7328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u="sng" dirty="0"/>
              <a:t>Tilføjet til figuren:</a:t>
            </a:r>
            <a:r>
              <a:rPr lang="da-DK" u="none" dirty="0"/>
              <a:t> 1. Træning 2. Måltiderne er nu proteinrige.</a:t>
            </a:r>
          </a:p>
          <a:p>
            <a:endParaRPr lang="da-DK" u="none" dirty="0"/>
          </a:p>
          <a:p>
            <a:r>
              <a:rPr lang="da-DK" dirty="0"/>
              <a:t>Både protein og træning stimulerer akut proteinsyntesen og reducerer proteinnedbrydningen i en begrænset tidsperiode.</a:t>
            </a:r>
          </a:p>
          <a:p>
            <a:r>
              <a:rPr lang="da-DK" dirty="0"/>
              <a:t>Særligt træningen sætter gang i proteinsyntesen i op til 48 timer efter endt træningspas.</a:t>
            </a:r>
          </a:p>
          <a:p>
            <a:r>
              <a:rPr lang="da-DK" dirty="0"/>
              <a:t>Igennem træning og indtagelsen af højkvalitets protein henover sine måltider, kan man øge proteinsyntesen henover 24 timer, hvilket potentielt har gunstige effekter for musklerne.</a:t>
            </a:r>
          </a:p>
          <a:p>
            <a:endParaRPr lang="da-DK" dirty="0"/>
          </a:p>
          <a:p>
            <a:r>
              <a:rPr lang="da-DK" u="sng" dirty="0"/>
              <a:t>Hvor meget protein bør indtages i et måltid for at stimulere proteinsyntesen maksimalt?</a:t>
            </a:r>
          </a:p>
          <a:p>
            <a:r>
              <a:rPr lang="da-DK" u="none" dirty="0"/>
              <a:t>For at stimulere proteinsyntesen maksimalt i et måltid, anbefales det at indtage 20-25 gram højkvalitets protein.</a:t>
            </a:r>
          </a:p>
          <a:p>
            <a:endParaRPr lang="da-DK" u="none" dirty="0"/>
          </a:p>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77226-FAFD-4166-833E-30B647D7FC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545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Hvor meget protein er nok?</a:t>
            </a:r>
          </a:p>
          <a:p>
            <a:r>
              <a:rPr lang="da-DK" dirty="0"/>
              <a:t>Gennemgå sliden med eleverne. Nævn nedenstående, hvis du finder det relevant.</a:t>
            </a:r>
          </a:p>
          <a:p>
            <a:endParaRPr lang="da-DK" dirty="0"/>
          </a:p>
          <a:p>
            <a:r>
              <a:rPr lang="da-DK" dirty="0"/>
              <a:t>Første prioritet:</a:t>
            </a:r>
          </a:p>
          <a:p>
            <a:r>
              <a:rPr lang="da-DK" dirty="0"/>
              <a:t>Indtag nok protein. Brug oversigten ovenfor til at justere dit indtag.</a:t>
            </a:r>
          </a:p>
          <a:p>
            <a:endParaRPr lang="da-DK" dirty="0"/>
          </a:p>
          <a:p>
            <a:r>
              <a:rPr lang="da-DK" dirty="0"/>
              <a:t>Anden prioritet:</a:t>
            </a:r>
          </a:p>
          <a:p>
            <a:r>
              <a:rPr lang="da-DK" dirty="0"/>
              <a:t>Indtag dit protein henover </a:t>
            </a:r>
            <a:r>
              <a:rPr lang="da-DK" u="sng" dirty="0"/>
              <a:t>hele</a:t>
            </a:r>
            <a:r>
              <a:rPr lang="da-DK" u="none" dirty="0"/>
              <a:t> dagen og ikke blot i ét stort måltid</a:t>
            </a:r>
          </a:p>
          <a:p>
            <a:endParaRPr lang="da-DK" u="none" dirty="0"/>
          </a:p>
          <a:p>
            <a:r>
              <a:rPr lang="da-DK" u="none" dirty="0"/>
              <a:t>Tredje prioritet (for den ambitiøse atlet):</a:t>
            </a:r>
          </a:p>
          <a:p>
            <a:r>
              <a:rPr lang="da-DK" u="none" dirty="0"/>
              <a:t>Indtag høj kvalitetsprotein (20-25g) hver 4.time, også umiddelbart før sengetid.</a:t>
            </a:r>
            <a:endParaRPr lang="da-DK" dirty="0"/>
          </a:p>
          <a:p>
            <a:endParaRPr lang="da-DK" dirty="0"/>
          </a:p>
          <a:p>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18</a:t>
            </a:fld>
            <a:endParaRPr lang="da-DK"/>
          </a:p>
        </p:txBody>
      </p:sp>
    </p:spTree>
    <p:extLst>
      <p:ext uri="{BB962C8B-B14F-4D97-AF65-F5344CB8AC3E}">
        <p14:creationId xmlns:p14="http://schemas.microsoft.com/office/powerpoint/2010/main" val="316583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Med en varieret kost kommer du langt…</a:t>
            </a:r>
          </a:p>
        </p:txBody>
      </p:sp>
      <p:sp>
        <p:nvSpPr>
          <p:cNvPr id="4" name="Slide Number Placeholder 3"/>
          <p:cNvSpPr>
            <a:spLocks noGrp="1"/>
          </p:cNvSpPr>
          <p:nvPr>
            <p:ph type="sldNum" sz="quarter" idx="5"/>
          </p:nvPr>
        </p:nvSpPr>
        <p:spPr/>
        <p:txBody>
          <a:bodyPr/>
          <a:lstStyle/>
          <a:p>
            <a:fld id="{25EFC6BA-E15A-3B45-98CD-223E5D8C0F8B}" type="slidenum">
              <a:rPr lang="da-DK" smtClean="0"/>
              <a:t>19</a:t>
            </a:fld>
            <a:endParaRPr lang="da-DK"/>
          </a:p>
        </p:txBody>
      </p:sp>
    </p:spTree>
    <p:extLst>
      <p:ext uri="{BB962C8B-B14F-4D97-AF65-F5344CB8AC3E}">
        <p14:creationId xmlns:p14="http://schemas.microsoft.com/office/powerpoint/2010/main" val="571949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20</a:t>
            </a:fld>
            <a:endParaRPr lang="da-DK"/>
          </a:p>
        </p:txBody>
      </p:sp>
    </p:spTree>
    <p:extLst>
      <p:ext uri="{BB962C8B-B14F-4D97-AF65-F5344CB8AC3E}">
        <p14:creationId xmlns:p14="http://schemas.microsoft.com/office/powerpoint/2010/main" val="39416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Hvis vi skal bevæge vores muskel, lad os sige løfte en liter mælk, er det første der sker, at hjernen træffer en beslutning ”Jeg skal løfte en liter mælk, det skal musklerne vide”. I denne beslutningsproces beregner hjernen kraft, retning og hastighed for musklens bevægelse. Herefter sendes et elektrisk signal (kaldt aktions potentiale) ned igennem nervesystemets store netværk af nerveceller, som når hele vejen ud i armen, hvor det elektriske signal vil få musklen til at bevæge sig. Dette mønster gentager sig, hver eneste gang vi bevæger os.</a:t>
            </a:r>
          </a:p>
          <a:p>
            <a:endParaRPr lang="da-DK" dirty="0"/>
          </a:p>
          <a:p>
            <a:r>
              <a:rPr lang="da-DK" dirty="0"/>
              <a:t>Venstre illustration viser, hvordan aktions potentialet ledes til musklen og sætter gang i sammentrækningen og bevægelsen af musklen.</a:t>
            </a:r>
          </a:p>
          <a:p>
            <a:endParaRPr lang="da-DK" dirty="0"/>
          </a:p>
          <a:p>
            <a:r>
              <a:rPr lang="da-DK" dirty="0"/>
              <a:t>Højre illustration viser de nerveceller, som aktiverer musklen. Disse kaldes motorneuroner.</a:t>
            </a:r>
          </a:p>
        </p:txBody>
      </p:sp>
      <p:sp>
        <p:nvSpPr>
          <p:cNvPr id="4" name="Slide Number Placeholder 3"/>
          <p:cNvSpPr>
            <a:spLocks noGrp="1"/>
          </p:cNvSpPr>
          <p:nvPr>
            <p:ph type="sldNum" sz="quarter" idx="5"/>
          </p:nvPr>
        </p:nvSpPr>
        <p:spPr/>
        <p:txBody>
          <a:bodyPr/>
          <a:lstStyle/>
          <a:p>
            <a:fld id="{25EFC6BA-E15A-3B45-98CD-223E5D8C0F8B}" type="slidenum">
              <a:rPr lang="da-DK" smtClean="0"/>
              <a:t>3</a:t>
            </a:fld>
            <a:endParaRPr lang="da-DK"/>
          </a:p>
        </p:txBody>
      </p:sp>
    </p:spTree>
    <p:extLst>
      <p:ext uri="{BB962C8B-B14F-4D97-AF65-F5344CB8AC3E}">
        <p14:creationId xmlns:p14="http://schemas.microsoft.com/office/powerpoint/2010/main" val="429661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kommer en lille bonus slide:</a:t>
            </a:r>
          </a:p>
          <a:p>
            <a:r>
              <a:rPr lang="da-DK" dirty="0"/>
              <a:t>Der findes tusindvis af kosttilskud. Desværre er der ingen dokumenteret effekt for at størstedelen af dem virker…</a:t>
            </a:r>
          </a:p>
          <a:p>
            <a:endParaRPr lang="da-DK" u="none" dirty="0"/>
          </a:p>
          <a:p>
            <a:r>
              <a:rPr lang="da-DK" u="none" dirty="0"/>
              <a:t>Til skal det nævnes at </a:t>
            </a:r>
            <a:r>
              <a:rPr lang="da-DK" sz="1200" b="0" i="0" u="none" strike="noStrike" kern="1200" dirty="0">
                <a:solidFill>
                  <a:schemeClr val="tx1"/>
                </a:solidFill>
                <a:effectLst/>
                <a:latin typeface="+mn-lt"/>
                <a:ea typeface="+mn-ea"/>
                <a:cs typeface="+mn-cs"/>
              </a:rPr>
              <a:t>mange af disse koncentrerede proteinprodukter ”fortynder” kosten mht. </a:t>
            </a:r>
            <a:r>
              <a:rPr lang="da-DK" sz="1200" b="0" i="0" u="none" strike="noStrike" kern="1200" dirty="0" err="1">
                <a:solidFill>
                  <a:schemeClr val="tx1"/>
                </a:solidFill>
                <a:effectLst/>
                <a:latin typeface="+mn-lt"/>
                <a:ea typeface="+mn-ea"/>
                <a:cs typeface="+mn-cs"/>
              </a:rPr>
              <a:t>mikronæringsstoffer</a:t>
            </a:r>
            <a:r>
              <a:rPr lang="da-DK" sz="1200" b="0" i="0" u="none" strike="noStrike" kern="1200" dirty="0">
                <a:solidFill>
                  <a:schemeClr val="tx1"/>
                </a:solidFill>
                <a:effectLst/>
                <a:latin typeface="+mn-lt"/>
                <a:ea typeface="+mn-ea"/>
                <a:cs typeface="+mn-cs"/>
              </a:rPr>
              <a:t> (vitaminer og mineraler) sammenlignet med rigtige proteinrige fødevarer fx fisk, æg og mælkeprodukter. Hvis man indtager mange kosttilskud, risikere man altså ikke at få de vitaminer og mineraler, som OGSÅ er en vigtig del af kosten.</a:t>
            </a:r>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21</a:t>
            </a:fld>
            <a:endParaRPr lang="da-DK"/>
          </a:p>
        </p:txBody>
      </p:sp>
    </p:spTree>
    <p:extLst>
      <p:ext uri="{BB962C8B-B14F-4D97-AF65-F5344CB8AC3E}">
        <p14:creationId xmlns:p14="http://schemas.microsoft.com/office/powerpoint/2010/main" val="2886960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Lav øvelserne i det skriftlige elevmateriale til Tema 4, Mad og Muskler. Du bør afsætte ca. 1 time.</a:t>
            </a:r>
          </a:p>
        </p:txBody>
      </p:sp>
      <p:sp>
        <p:nvSpPr>
          <p:cNvPr id="4" name="Slide Number Placeholder 3"/>
          <p:cNvSpPr>
            <a:spLocks noGrp="1"/>
          </p:cNvSpPr>
          <p:nvPr>
            <p:ph type="sldNum" sz="quarter" idx="5"/>
          </p:nvPr>
        </p:nvSpPr>
        <p:spPr/>
        <p:txBody>
          <a:bodyPr/>
          <a:lstStyle/>
          <a:p>
            <a:fld id="{25EFC6BA-E15A-3B45-98CD-223E5D8C0F8B}" type="slidenum">
              <a:rPr lang="da-DK" smtClean="0"/>
              <a:t>22</a:t>
            </a:fld>
            <a:endParaRPr lang="da-DK"/>
          </a:p>
        </p:txBody>
      </p:sp>
    </p:spTree>
    <p:extLst>
      <p:ext uri="{BB962C8B-B14F-4D97-AF65-F5344CB8AC3E}">
        <p14:creationId xmlns:p14="http://schemas.microsoft.com/office/powerpoint/2010/main" val="239496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Oplæsning fra videoen: </a:t>
            </a:r>
          </a:p>
          <a:p>
            <a:r>
              <a:rPr lang="da-DK" dirty="0"/>
              <a:t>Som vi har fået at se på de tidligere slides, er nøglen til at vores muskel kan bevæge sig, vores central nervesystem. Før vores muskel bevæger sig eller trækker sig sammen, sendes der et elektrisk signal fra hjernen til musklen. Når signalet møder musklen, vil der frigives energi i musklen, og den vil bevæge sig. </a:t>
            </a:r>
          </a:p>
          <a:p>
            <a:r>
              <a:rPr lang="da-DK" dirty="0"/>
              <a:t>Men hvordan ser en muskel egentlig ud, og hvad med når en muskel bevæger sig? På videoen kan I se et glaskammer, som er fyldt med væske, og i midten ses en rottemuskel. Rottemusklen er hængt op i to kroge, og igennem elektrisk stimulation kan vi få musklen til at bevæge sig. Se på videoen engang for at se, hvordan det ser ud, når en muskel trækker sig sammen.</a:t>
            </a:r>
          </a:p>
          <a:p>
            <a:endParaRPr lang="da-DK" dirty="0"/>
          </a:p>
          <a:p>
            <a:r>
              <a:rPr lang="da-DK" dirty="0"/>
              <a:t>Link:</a:t>
            </a:r>
          </a:p>
          <a:p>
            <a:r>
              <a:rPr lang="da-DK" dirty="0">
                <a:hlinkClick r:id="rId3"/>
              </a:rPr>
              <a:t>https://www.youtube.com/watch?v=fheoJSEX_9k&amp;feature=youtu.be</a:t>
            </a:r>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4</a:t>
            </a:fld>
            <a:endParaRPr lang="da-DK"/>
          </a:p>
        </p:txBody>
      </p:sp>
    </p:spTree>
    <p:extLst>
      <p:ext uri="{BB962C8B-B14F-4D97-AF65-F5344CB8AC3E}">
        <p14:creationId xmlns:p14="http://schemas.microsoft.com/office/powerpoint/2010/main" val="312795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 ved nu, hvad der er forudsætningen for, at musklen kan trække sig sammen og bevæge sig. </a:t>
            </a:r>
          </a:p>
          <a:p>
            <a:r>
              <a:rPr lang="da-DK" dirty="0"/>
              <a:t>Der er imidlertid en enorm forskel på, hvor stor kraft og hastighed vi hver især kan trække vores muskler sammen med. Topatleter, som f.eks. set på videoen ovenfor, er kendetegnet ved, at de kan udøve enorm stor kraft under utroligt hurtige hastigheder (Hver gang en topsprinter placerer en fod i jorden, trykkes der op imod 5 gange sprinterens kropsvægt i jorden på omkring 100-200 millisekunder, og dette er vel og mærke kun med et ben! Se dette korte klip, hvis du er nysgerrig:</a:t>
            </a:r>
          </a:p>
          <a:p>
            <a:endParaRPr lang="da-DK" dirty="0"/>
          </a:p>
          <a:p>
            <a:r>
              <a:rPr lang="da-DK" dirty="0"/>
              <a:t>Link: </a:t>
            </a:r>
            <a:r>
              <a:rPr lang="da-DK" dirty="0">
                <a:hlinkClick r:id="rId3"/>
              </a:rPr>
              <a:t>https://www.youtube.com/watch?v=0DZbKRRE93o&amp;feature=emb_title</a:t>
            </a:r>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5</a:t>
            </a:fld>
            <a:endParaRPr lang="da-DK"/>
          </a:p>
        </p:txBody>
      </p:sp>
    </p:spTree>
    <p:extLst>
      <p:ext uri="{BB962C8B-B14F-4D97-AF65-F5344CB8AC3E}">
        <p14:creationId xmlns:p14="http://schemas.microsoft.com/office/powerpoint/2010/main" val="249060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Først skal vi have eleverne i spil</a:t>
            </a:r>
          </a:p>
          <a:p>
            <a:endParaRPr lang="da-DK" dirty="0"/>
          </a:p>
          <a:p>
            <a:r>
              <a:rPr lang="da-DK" dirty="0"/>
              <a:t>Spørg på klassen:</a:t>
            </a:r>
          </a:p>
          <a:p>
            <a:r>
              <a:rPr lang="da-DK" dirty="0"/>
              <a:t>Hvad kendetegner atleter, som set på videoen?</a:t>
            </a:r>
          </a:p>
          <a:p>
            <a:endParaRPr lang="da-DK" dirty="0"/>
          </a:p>
          <a:p>
            <a:r>
              <a:rPr lang="da-DK" dirty="0"/>
              <a:t>Det måske mest kendetegnende er deres store træningsmængde. Næst kommer de adaptationer (forandringer), som træningen har gjort ved deres krop. Særligt 3 ting er kendetegnende: Stor muskelmasse, stærk kontakt mellem nervesystem og muskel samt muskelfibertypen.</a:t>
            </a:r>
          </a:p>
        </p:txBody>
      </p:sp>
      <p:sp>
        <p:nvSpPr>
          <p:cNvPr id="4" name="Slide Number Placeholder 3"/>
          <p:cNvSpPr>
            <a:spLocks noGrp="1"/>
          </p:cNvSpPr>
          <p:nvPr>
            <p:ph type="sldNum" sz="quarter" idx="5"/>
          </p:nvPr>
        </p:nvSpPr>
        <p:spPr/>
        <p:txBody>
          <a:bodyPr/>
          <a:lstStyle/>
          <a:p>
            <a:fld id="{25EFC6BA-E15A-3B45-98CD-223E5D8C0F8B}" type="slidenum">
              <a:rPr lang="da-DK" smtClean="0"/>
              <a:t>6</a:t>
            </a:fld>
            <a:endParaRPr lang="da-DK"/>
          </a:p>
        </p:txBody>
      </p:sp>
    </p:spTree>
    <p:extLst>
      <p:ext uri="{BB962C8B-B14F-4D97-AF65-F5344CB8AC3E}">
        <p14:creationId xmlns:p14="http://schemas.microsoft.com/office/powerpoint/2010/main" val="4281520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Lidt basal muskelfysiologi:</a:t>
            </a:r>
          </a:p>
          <a:p>
            <a:pPr marL="171450" indent="-171450">
              <a:buFont typeface="Arial" panose="020B0604020202020204" pitchFamily="34" charset="0"/>
              <a:buChar char="•"/>
            </a:pPr>
            <a:r>
              <a:rPr lang="da-DK" dirty="0"/>
              <a:t>Vores muskler består af tusindvis af muskelfibre</a:t>
            </a:r>
          </a:p>
          <a:p>
            <a:pPr marL="171450" indent="-171450">
              <a:buFont typeface="Arial" panose="020B0604020202020204" pitchFamily="34" charset="0"/>
              <a:buChar char="•"/>
            </a:pPr>
            <a:r>
              <a:rPr lang="da-DK" dirty="0"/>
              <a:t>Hver muskelfiber indeholder </a:t>
            </a:r>
            <a:r>
              <a:rPr lang="da-DK" dirty="0" err="1"/>
              <a:t>myofibriller</a:t>
            </a:r>
            <a:r>
              <a:rPr lang="da-DK" dirty="0"/>
              <a:t>. </a:t>
            </a:r>
            <a:r>
              <a:rPr lang="da-DK" dirty="0" err="1"/>
              <a:t>Myofibrillerne</a:t>
            </a:r>
            <a:r>
              <a:rPr lang="da-DK" dirty="0"/>
              <a:t> består af mange </a:t>
            </a:r>
            <a:r>
              <a:rPr lang="da-DK" dirty="0" err="1"/>
              <a:t>sacromere</a:t>
            </a:r>
            <a:r>
              <a:rPr lang="da-DK" dirty="0"/>
              <a:t>, som er kontraktile enheder (dvs. en enheder, som kan bevæges ved at trække sig sammen (kontraktion)).</a:t>
            </a:r>
          </a:p>
          <a:p>
            <a:pPr marL="171450" indent="-171450">
              <a:buFont typeface="Arial" panose="020B0604020202020204" pitchFamily="34" charset="0"/>
              <a:buChar char="•"/>
            </a:pPr>
            <a:r>
              <a:rPr lang="da-DK" dirty="0"/>
              <a:t>Når musklen vokser, vokser de enkelte muskelfibre og dermed dannes flere </a:t>
            </a:r>
            <a:r>
              <a:rPr lang="da-DK" dirty="0" err="1"/>
              <a:t>sacromere</a:t>
            </a:r>
            <a:r>
              <a:rPr lang="da-DK" dirty="0"/>
              <a:t>. Altså flere kontraktile enheder. Des flere kontraktile enheder, des flere hjælpere er der om det samlede arbejde.</a:t>
            </a:r>
          </a:p>
          <a:p>
            <a:pPr marL="171450" indent="-171450">
              <a:buFont typeface="Arial" panose="020B0604020202020204" pitchFamily="34" charset="0"/>
              <a:buChar char="•"/>
            </a:pPr>
            <a:r>
              <a:rPr lang="da-DK" dirty="0"/>
              <a:t>En større muskel vil derfor også være en stærkere muskel.</a:t>
            </a:r>
          </a:p>
          <a:p>
            <a:pPr marL="171450" indent="-171450">
              <a:buFont typeface="Arial" panose="020B0604020202020204" pitchFamily="34" charset="0"/>
              <a:buChar char="•"/>
            </a:pPr>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7</a:t>
            </a:fld>
            <a:endParaRPr lang="da-DK"/>
          </a:p>
        </p:txBody>
      </p:sp>
    </p:spTree>
    <p:extLst>
      <p:ext uri="{BB962C8B-B14F-4D97-AF65-F5344CB8AC3E}">
        <p14:creationId xmlns:p14="http://schemas.microsoft.com/office/powerpoint/2010/main" val="72751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Menneskers muskler består af en blanding af forskellige muskelfibertyper. Modsætningsvis ser vi, at mange dyr har muskler, som alene består af én specifik muskelfibertype. Tænk f.eks. på det helt lyse brystkød, men helt mørke </a:t>
            </a:r>
            <a:r>
              <a:rPr lang="da-DK" sz="1200" kern="1200" dirty="0" err="1">
                <a:solidFill>
                  <a:schemeClr val="tx1"/>
                </a:solidFill>
                <a:effectLst/>
                <a:latin typeface="+mn-lt"/>
                <a:ea typeface="+mn-ea"/>
                <a:cs typeface="+mn-cs"/>
              </a:rPr>
              <a:t>lårkød</a:t>
            </a:r>
            <a:r>
              <a:rPr lang="da-DK" sz="1200" kern="1200" dirty="0">
                <a:solidFill>
                  <a:schemeClr val="tx1"/>
                </a:solidFill>
                <a:effectLst/>
                <a:latin typeface="+mn-lt"/>
                <a:ea typeface="+mn-ea"/>
                <a:cs typeface="+mn-cs"/>
              </a:rPr>
              <a:t> i en kylling. Dette er eksempler på muskler, som udelukkende består af én muskelfibertype. Vi mennesker har overordnet 2 forskellige muskelfibertyper. Den ene kalder vi type 1 og den anden type 2. Type 1 muskelfibre er karakteriseret ved deres udholdenhed. Hastigheden og kraften, hvormed type 1 fibrene trækker sig sammen er relativt lav, men indholdet af mitokondrier gør dem utroligt udholdende. Type 2 fibrene er type 1 fibrenes </a:t>
            </a:r>
            <a:r>
              <a:rPr lang="da-DK" sz="1200" kern="1200" dirty="0" err="1">
                <a:solidFill>
                  <a:schemeClr val="tx1"/>
                </a:solidFill>
                <a:effectLst/>
                <a:latin typeface="+mn-lt"/>
                <a:ea typeface="+mn-ea"/>
                <a:cs typeface="+mn-cs"/>
              </a:rPr>
              <a:t>diamentrale</a:t>
            </a:r>
            <a:r>
              <a:rPr lang="da-DK" sz="1200" kern="1200" dirty="0">
                <a:solidFill>
                  <a:schemeClr val="tx1"/>
                </a:solidFill>
                <a:effectLst/>
                <a:latin typeface="+mn-lt"/>
                <a:ea typeface="+mn-ea"/>
                <a:cs typeface="+mn-cs"/>
              </a:rPr>
              <a:t> modsætning. Disse fibre kan udføre kraftfulde sammentrækninger med høj hastighed, men er ikke særligt udholdende. Muskelfibertypernes karakteristika gør, at type 1 fibrene oftest omtales som ”de langsomme fibre” eller de ”aerobe fibre”, og type 2 fibrene som ”de hurtige fibre” eller ”anaerobe fibre”.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På billedet ses et tværsnit af en lårmuskel fra et menneske. Her ses tydeligt fordelingen af forskellige fibre.</a:t>
            </a:r>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8</a:t>
            </a:fld>
            <a:endParaRPr lang="da-DK"/>
          </a:p>
        </p:txBody>
      </p:sp>
    </p:spTree>
    <p:extLst>
      <p:ext uri="{BB962C8B-B14F-4D97-AF65-F5344CB8AC3E}">
        <p14:creationId xmlns:p14="http://schemas.microsoft.com/office/powerpoint/2010/main" val="398414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9</a:t>
            </a:fld>
            <a:endParaRPr lang="da-DK"/>
          </a:p>
        </p:txBody>
      </p:sp>
    </p:spTree>
    <p:extLst>
      <p:ext uri="{BB962C8B-B14F-4D97-AF65-F5344CB8AC3E}">
        <p14:creationId xmlns:p14="http://schemas.microsoft.com/office/powerpoint/2010/main" val="116889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Sidst har koblingen mellem </a:t>
            </a:r>
            <a:r>
              <a:rPr lang="da-DK" sz="1200" u="sng" kern="1200" dirty="0">
                <a:solidFill>
                  <a:schemeClr val="tx1"/>
                </a:solidFill>
                <a:effectLst/>
                <a:latin typeface="+mn-lt"/>
                <a:ea typeface="+mn-ea"/>
                <a:cs typeface="+mn-cs"/>
              </a:rPr>
              <a:t>nervesystemet</a:t>
            </a:r>
            <a:r>
              <a:rPr lang="da-DK" sz="1200" kern="1200" dirty="0">
                <a:solidFill>
                  <a:schemeClr val="tx1"/>
                </a:solidFill>
                <a:effectLst/>
                <a:latin typeface="+mn-lt"/>
                <a:ea typeface="+mn-ea"/>
                <a:cs typeface="+mn-cs"/>
              </a:rPr>
              <a:t> og musklen også stor betydning for musklens evne til at udvikle kraft, eftersom det er nervesystemet, der aktiverer musklen. Des større og flere signaler der sendes til musklen fra nervesystemet, des større aktivering får vi af musklen. Det elektriske signal som sendes fra nervesystemet til musklen, er faktisk ikke spor anderledes end den måde, hvorpå vi får lys i en loftlampe igennem kontakten mellem stikkontakt, ledning og pære. Hvis ledningen ikke er god nok, vil signalet til pæren være dårligt, og vi vil ikke få lys. Hvis vi derimod udskifter ledningen med en ny og kraftfuld ledning, vil det elektriske signal som løber fra stikkontakten til pæren, løbe upåklageligt, og vi vil få et kraftfuldt lys fra pæren. Under samspillet mellem nervesystem og muskel, betyder dette, at des bedre vores krop er til at lede signalet fra nervesystemet til musklen, des stærkere vil vores muskel kunne bevæge sig.</a:t>
            </a:r>
          </a:p>
          <a:p>
            <a:endParaRPr lang="da-DK" dirty="0"/>
          </a:p>
        </p:txBody>
      </p:sp>
      <p:sp>
        <p:nvSpPr>
          <p:cNvPr id="4" name="Slide Number Placeholder 3"/>
          <p:cNvSpPr>
            <a:spLocks noGrp="1"/>
          </p:cNvSpPr>
          <p:nvPr>
            <p:ph type="sldNum" sz="quarter" idx="5"/>
          </p:nvPr>
        </p:nvSpPr>
        <p:spPr/>
        <p:txBody>
          <a:bodyPr/>
          <a:lstStyle/>
          <a:p>
            <a:fld id="{25EFC6BA-E15A-3B45-98CD-223E5D8C0F8B}" type="slidenum">
              <a:rPr lang="da-DK" smtClean="0"/>
              <a:t>10</a:t>
            </a:fld>
            <a:endParaRPr lang="da-DK"/>
          </a:p>
        </p:txBody>
      </p:sp>
    </p:spTree>
    <p:extLst>
      <p:ext uri="{BB962C8B-B14F-4D97-AF65-F5344CB8AC3E}">
        <p14:creationId xmlns:p14="http://schemas.microsoft.com/office/powerpoint/2010/main" val="2774204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5A1A-7092-8346-97FC-C67EC635675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a-DK"/>
          </a:p>
        </p:txBody>
      </p:sp>
      <p:sp>
        <p:nvSpPr>
          <p:cNvPr id="3" name="Subtitle 2">
            <a:extLst>
              <a:ext uri="{FF2B5EF4-FFF2-40B4-BE49-F238E27FC236}">
                <a16:creationId xmlns:a16="http://schemas.microsoft.com/office/drawing/2014/main" id="{FF4AB082-5E45-824C-8EA5-7A36B77AA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a-DK"/>
          </a:p>
        </p:txBody>
      </p:sp>
      <p:sp>
        <p:nvSpPr>
          <p:cNvPr id="4" name="Date Placeholder 3">
            <a:extLst>
              <a:ext uri="{FF2B5EF4-FFF2-40B4-BE49-F238E27FC236}">
                <a16:creationId xmlns:a16="http://schemas.microsoft.com/office/drawing/2014/main" id="{56BD00B2-E8C7-1147-B555-C05A66407BD6}"/>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5" name="Footer Placeholder 4">
            <a:extLst>
              <a:ext uri="{FF2B5EF4-FFF2-40B4-BE49-F238E27FC236}">
                <a16:creationId xmlns:a16="http://schemas.microsoft.com/office/drawing/2014/main" id="{7495498F-E0D2-0E46-870A-ED65FAE17B88}"/>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AB799D7-12DD-F743-BDA6-2C171B07DB32}"/>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1764646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768B-5FE4-9247-A3FA-0A73812F48A1}"/>
              </a:ext>
            </a:extLst>
          </p:cNvPr>
          <p:cNvSpPr>
            <a:spLocks noGrp="1"/>
          </p:cNvSpPr>
          <p:nvPr>
            <p:ph type="title"/>
          </p:nvPr>
        </p:nvSpPr>
        <p:spPr/>
        <p:txBody>
          <a:bodyPr/>
          <a:lstStyle/>
          <a:p>
            <a:r>
              <a:rPr lang="en-GB"/>
              <a:t>Click to edit Master title style</a:t>
            </a:r>
            <a:endParaRPr lang="da-DK"/>
          </a:p>
        </p:txBody>
      </p:sp>
      <p:sp>
        <p:nvSpPr>
          <p:cNvPr id="3" name="Vertical Text Placeholder 2">
            <a:extLst>
              <a:ext uri="{FF2B5EF4-FFF2-40B4-BE49-F238E27FC236}">
                <a16:creationId xmlns:a16="http://schemas.microsoft.com/office/drawing/2014/main" id="{AFA357E7-AC69-AF4A-9FE7-859DFA63FF2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7171AA32-1FFF-324A-81F6-A73A92E57335}"/>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5" name="Footer Placeholder 4">
            <a:extLst>
              <a:ext uri="{FF2B5EF4-FFF2-40B4-BE49-F238E27FC236}">
                <a16:creationId xmlns:a16="http://schemas.microsoft.com/office/drawing/2014/main" id="{967705B3-DF5E-1346-8A99-20A9045014F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6B62EB5E-D8F5-3140-8042-95460170347D}"/>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234556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F99B66-E1A3-8246-B209-AE38FA7387C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a-DK"/>
          </a:p>
        </p:txBody>
      </p:sp>
      <p:sp>
        <p:nvSpPr>
          <p:cNvPr id="3" name="Vertical Text Placeholder 2">
            <a:extLst>
              <a:ext uri="{FF2B5EF4-FFF2-40B4-BE49-F238E27FC236}">
                <a16:creationId xmlns:a16="http://schemas.microsoft.com/office/drawing/2014/main" id="{ABD381A2-698F-6C4B-A938-DC7D0D2440C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9617D093-836A-E443-848D-697B2261BF47}"/>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5" name="Footer Placeholder 4">
            <a:extLst>
              <a:ext uri="{FF2B5EF4-FFF2-40B4-BE49-F238E27FC236}">
                <a16:creationId xmlns:a16="http://schemas.microsoft.com/office/drawing/2014/main" id="{4F3A54EF-3352-6F4D-AF1B-94BEECEF94B2}"/>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4ED33EB-DF60-C243-889D-84FA4F9FD8EA}"/>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400160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99DC-AC95-8749-BDCB-E526F2366DEC}"/>
              </a:ext>
            </a:extLst>
          </p:cNvPr>
          <p:cNvSpPr>
            <a:spLocks noGrp="1"/>
          </p:cNvSpPr>
          <p:nvPr>
            <p:ph type="title"/>
          </p:nvPr>
        </p:nvSpPr>
        <p:spPr/>
        <p:txBody>
          <a:bodyPr/>
          <a:lstStyle/>
          <a:p>
            <a:r>
              <a:rPr lang="en-GB"/>
              <a:t>Click to edit Master title style</a:t>
            </a:r>
            <a:endParaRPr lang="da-DK"/>
          </a:p>
        </p:txBody>
      </p:sp>
      <p:sp>
        <p:nvSpPr>
          <p:cNvPr id="3" name="Content Placeholder 2">
            <a:extLst>
              <a:ext uri="{FF2B5EF4-FFF2-40B4-BE49-F238E27FC236}">
                <a16:creationId xmlns:a16="http://schemas.microsoft.com/office/drawing/2014/main" id="{E226032D-0DC3-7F48-8FBC-861088DAF2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FC89A45F-5355-2541-B5F2-8C41FEF3D648}"/>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5" name="Footer Placeholder 4">
            <a:extLst>
              <a:ext uri="{FF2B5EF4-FFF2-40B4-BE49-F238E27FC236}">
                <a16:creationId xmlns:a16="http://schemas.microsoft.com/office/drawing/2014/main" id="{F79B298D-62BF-2E40-B43F-638A77A57CF9}"/>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DE1C56E7-44E0-FC46-8ED3-8AA24FAD29F3}"/>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207666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FB42-6F55-3B4B-BA2F-7A17881B575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a-DK"/>
          </a:p>
        </p:txBody>
      </p:sp>
      <p:sp>
        <p:nvSpPr>
          <p:cNvPr id="3" name="Text Placeholder 2">
            <a:extLst>
              <a:ext uri="{FF2B5EF4-FFF2-40B4-BE49-F238E27FC236}">
                <a16:creationId xmlns:a16="http://schemas.microsoft.com/office/drawing/2014/main" id="{6F43E971-B578-804C-A56B-E166C17D53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D3C686D-F280-6548-9AF7-F69536EAFC5E}"/>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5" name="Footer Placeholder 4">
            <a:extLst>
              <a:ext uri="{FF2B5EF4-FFF2-40B4-BE49-F238E27FC236}">
                <a16:creationId xmlns:a16="http://schemas.microsoft.com/office/drawing/2014/main" id="{47C1B607-33C7-184C-8FD9-31C9FD853DD2}"/>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BD3B7E55-4ADA-FB4E-83F1-5B1BE4F9BAE6}"/>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377956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E0F81-E55D-0F4C-9050-6957D17E8E2F}"/>
              </a:ext>
            </a:extLst>
          </p:cNvPr>
          <p:cNvSpPr>
            <a:spLocks noGrp="1"/>
          </p:cNvSpPr>
          <p:nvPr>
            <p:ph type="title"/>
          </p:nvPr>
        </p:nvSpPr>
        <p:spPr/>
        <p:txBody>
          <a:bodyPr/>
          <a:lstStyle/>
          <a:p>
            <a:r>
              <a:rPr lang="en-GB"/>
              <a:t>Click to edit Master title style</a:t>
            </a:r>
            <a:endParaRPr lang="da-DK"/>
          </a:p>
        </p:txBody>
      </p:sp>
      <p:sp>
        <p:nvSpPr>
          <p:cNvPr id="3" name="Content Placeholder 2">
            <a:extLst>
              <a:ext uri="{FF2B5EF4-FFF2-40B4-BE49-F238E27FC236}">
                <a16:creationId xmlns:a16="http://schemas.microsoft.com/office/drawing/2014/main" id="{427FE07D-3319-B349-AD2C-9AA91830B0C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Content Placeholder 3">
            <a:extLst>
              <a:ext uri="{FF2B5EF4-FFF2-40B4-BE49-F238E27FC236}">
                <a16:creationId xmlns:a16="http://schemas.microsoft.com/office/drawing/2014/main" id="{D1C3EFD8-4BF1-6E45-90BA-7F156E5BADD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Date Placeholder 4">
            <a:extLst>
              <a:ext uri="{FF2B5EF4-FFF2-40B4-BE49-F238E27FC236}">
                <a16:creationId xmlns:a16="http://schemas.microsoft.com/office/drawing/2014/main" id="{C5F28BAD-E185-1047-8686-F8E6A2236E75}"/>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6" name="Footer Placeholder 5">
            <a:extLst>
              <a:ext uri="{FF2B5EF4-FFF2-40B4-BE49-F238E27FC236}">
                <a16:creationId xmlns:a16="http://schemas.microsoft.com/office/drawing/2014/main" id="{D34EEE13-E40D-8F48-B6B3-269F905BDD9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A06005D9-043E-7640-839F-35A006F7A3AE}"/>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316008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9AE6-D6AA-E844-8F72-3331F7D48378}"/>
              </a:ext>
            </a:extLst>
          </p:cNvPr>
          <p:cNvSpPr>
            <a:spLocks noGrp="1"/>
          </p:cNvSpPr>
          <p:nvPr>
            <p:ph type="title"/>
          </p:nvPr>
        </p:nvSpPr>
        <p:spPr>
          <a:xfrm>
            <a:off x="839788" y="365125"/>
            <a:ext cx="10515600" cy="1325563"/>
          </a:xfrm>
        </p:spPr>
        <p:txBody>
          <a:bodyPr/>
          <a:lstStyle/>
          <a:p>
            <a:r>
              <a:rPr lang="en-GB"/>
              <a:t>Click to edit Master title style</a:t>
            </a:r>
            <a:endParaRPr lang="da-DK"/>
          </a:p>
        </p:txBody>
      </p:sp>
      <p:sp>
        <p:nvSpPr>
          <p:cNvPr id="3" name="Text Placeholder 2">
            <a:extLst>
              <a:ext uri="{FF2B5EF4-FFF2-40B4-BE49-F238E27FC236}">
                <a16:creationId xmlns:a16="http://schemas.microsoft.com/office/drawing/2014/main" id="{5F4C7EC2-79FB-6844-AAA8-BC8A2C859F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8B3B08D-A15D-F04C-A804-6082F8632C5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Text Placeholder 4">
            <a:extLst>
              <a:ext uri="{FF2B5EF4-FFF2-40B4-BE49-F238E27FC236}">
                <a16:creationId xmlns:a16="http://schemas.microsoft.com/office/drawing/2014/main" id="{6A207421-5771-7E4C-9437-BF2352EEC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1ED4EB-4283-2E4D-84A7-8C3920C13FB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7" name="Date Placeholder 6">
            <a:extLst>
              <a:ext uri="{FF2B5EF4-FFF2-40B4-BE49-F238E27FC236}">
                <a16:creationId xmlns:a16="http://schemas.microsoft.com/office/drawing/2014/main" id="{F065E586-E081-384E-AF3A-C43051F58A88}"/>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8" name="Footer Placeholder 7">
            <a:extLst>
              <a:ext uri="{FF2B5EF4-FFF2-40B4-BE49-F238E27FC236}">
                <a16:creationId xmlns:a16="http://schemas.microsoft.com/office/drawing/2014/main" id="{4035B5A5-E832-384D-A518-C17A77464D50}"/>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54E24CA0-568A-BE41-A1D6-C53A880427F9}"/>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15833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DE77-8A95-1C44-B7D7-E508226ABDDC}"/>
              </a:ext>
            </a:extLst>
          </p:cNvPr>
          <p:cNvSpPr>
            <a:spLocks noGrp="1"/>
          </p:cNvSpPr>
          <p:nvPr>
            <p:ph type="title"/>
          </p:nvPr>
        </p:nvSpPr>
        <p:spPr/>
        <p:txBody>
          <a:bodyPr/>
          <a:lstStyle/>
          <a:p>
            <a:r>
              <a:rPr lang="en-GB"/>
              <a:t>Click to edit Master title style</a:t>
            </a:r>
            <a:endParaRPr lang="da-DK"/>
          </a:p>
        </p:txBody>
      </p:sp>
      <p:sp>
        <p:nvSpPr>
          <p:cNvPr id="3" name="Date Placeholder 2">
            <a:extLst>
              <a:ext uri="{FF2B5EF4-FFF2-40B4-BE49-F238E27FC236}">
                <a16:creationId xmlns:a16="http://schemas.microsoft.com/office/drawing/2014/main" id="{71007CC5-0F93-B046-8F75-433B17B69D28}"/>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4" name="Footer Placeholder 3">
            <a:extLst>
              <a:ext uri="{FF2B5EF4-FFF2-40B4-BE49-F238E27FC236}">
                <a16:creationId xmlns:a16="http://schemas.microsoft.com/office/drawing/2014/main" id="{98B2BD90-FB8C-A841-AC03-27DF6178126D}"/>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3BA19D51-AFDC-224B-9293-797ADA79AA29}"/>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247977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6E306-0835-CC46-99BB-A3D5220D1DE0}"/>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3" name="Footer Placeholder 2">
            <a:extLst>
              <a:ext uri="{FF2B5EF4-FFF2-40B4-BE49-F238E27FC236}">
                <a16:creationId xmlns:a16="http://schemas.microsoft.com/office/drawing/2014/main" id="{1E7FAD96-99B2-FB4C-986D-E25A22D8FFB4}"/>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4745BCFD-4EB4-5948-98D2-D48E8D1C5EED}"/>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2366928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0DB12-EDF2-4647-A3AF-378AB41445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a-DK"/>
          </a:p>
        </p:txBody>
      </p:sp>
      <p:sp>
        <p:nvSpPr>
          <p:cNvPr id="3" name="Content Placeholder 2">
            <a:extLst>
              <a:ext uri="{FF2B5EF4-FFF2-40B4-BE49-F238E27FC236}">
                <a16:creationId xmlns:a16="http://schemas.microsoft.com/office/drawing/2014/main" id="{C1153ADD-C001-AE45-8268-AFFA585E3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Text Placeholder 3">
            <a:extLst>
              <a:ext uri="{FF2B5EF4-FFF2-40B4-BE49-F238E27FC236}">
                <a16:creationId xmlns:a16="http://schemas.microsoft.com/office/drawing/2014/main" id="{8FE602F9-8BC2-324D-A8EC-8881EAA37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A6F6C7-14C6-6047-A8C4-D03918492FD2}"/>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6" name="Footer Placeholder 5">
            <a:extLst>
              <a:ext uri="{FF2B5EF4-FFF2-40B4-BE49-F238E27FC236}">
                <a16:creationId xmlns:a16="http://schemas.microsoft.com/office/drawing/2014/main" id="{51CA8316-542D-AA44-851F-48CC65527B91}"/>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B8E163B-0EB8-304F-AC56-90649C941FA5}"/>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2560741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73247-FEDE-4240-BC45-6EA71727E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da-DK"/>
          </a:p>
        </p:txBody>
      </p:sp>
      <p:sp>
        <p:nvSpPr>
          <p:cNvPr id="3" name="Picture Placeholder 2">
            <a:extLst>
              <a:ext uri="{FF2B5EF4-FFF2-40B4-BE49-F238E27FC236}">
                <a16:creationId xmlns:a16="http://schemas.microsoft.com/office/drawing/2014/main" id="{4EF32195-6E76-DC48-889F-1E72C0899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4D4CC9D6-9CB7-5E46-82C8-7CC4318E7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000D844-E2A3-7243-A135-C82BBB3A9FFE}"/>
              </a:ext>
            </a:extLst>
          </p:cNvPr>
          <p:cNvSpPr>
            <a:spLocks noGrp="1"/>
          </p:cNvSpPr>
          <p:nvPr>
            <p:ph type="dt" sz="half" idx="10"/>
          </p:nvPr>
        </p:nvSpPr>
        <p:spPr/>
        <p:txBody>
          <a:bodyPr/>
          <a:lstStyle/>
          <a:p>
            <a:fld id="{15472E84-44B9-9D4D-A96D-5DD8CF3F35EE}" type="datetimeFigureOut">
              <a:rPr lang="da-DK" smtClean="0"/>
              <a:t>05-07-2024</a:t>
            </a:fld>
            <a:endParaRPr lang="da-DK"/>
          </a:p>
        </p:txBody>
      </p:sp>
      <p:sp>
        <p:nvSpPr>
          <p:cNvPr id="6" name="Footer Placeholder 5">
            <a:extLst>
              <a:ext uri="{FF2B5EF4-FFF2-40B4-BE49-F238E27FC236}">
                <a16:creationId xmlns:a16="http://schemas.microsoft.com/office/drawing/2014/main" id="{1606D269-EB37-F941-AFA1-38A31E1E98B9}"/>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B2C25822-C049-B645-8965-5AD8876269B9}"/>
              </a:ext>
            </a:extLst>
          </p:cNvPr>
          <p:cNvSpPr>
            <a:spLocks noGrp="1"/>
          </p:cNvSpPr>
          <p:nvPr>
            <p:ph type="sldNum" sz="quarter" idx="12"/>
          </p:nvPr>
        </p:nvSpPr>
        <p:spPr/>
        <p:txBody>
          <a:bodyPr/>
          <a:lstStyle/>
          <a:p>
            <a:fld id="{737A0FF5-389F-8249-B21C-269CB29F2E35}" type="slidenum">
              <a:rPr lang="da-DK" smtClean="0"/>
              <a:t>‹nr.›</a:t>
            </a:fld>
            <a:endParaRPr lang="da-DK"/>
          </a:p>
        </p:txBody>
      </p:sp>
    </p:spTree>
    <p:extLst>
      <p:ext uri="{BB962C8B-B14F-4D97-AF65-F5344CB8AC3E}">
        <p14:creationId xmlns:p14="http://schemas.microsoft.com/office/powerpoint/2010/main" val="335634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EB62E3-1E6A-EF4F-B1D3-C576D6CCBB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da-DK"/>
          </a:p>
        </p:txBody>
      </p:sp>
      <p:sp>
        <p:nvSpPr>
          <p:cNvPr id="3" name="Text Placeholder 2">
            <a:extLst>
              <a:ext uri="{FF2B5EF4-FFF2-40B4-BE49-F238E27FC236}">
                <a16:creationId xmlns:a16="http://schemas.microsoft.com/office/drawing/2014/main" id="{E4A7722C-67F4-6C4B-8674-D35B373B32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Date Placeholder 3">
            <a:extLst>
              <a:ext uri="{FF2B5EF4-FFF2-40B4-BE49-F238E27FC236}">
                <a16:creationId xmlns:a16="http://schemas.microsoft.com/office/drawing/2014/main" id="{A3364A7A-29A7-CC42-8F20-02044FF805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472E84-44B9-9D4D-A96D-5DD8CF3F35EE}" type="datetimeFigureOut">
              <a:rPr lang="da-DK" smtClean="0"/>
              <a:t>05-07-2024</a:t>
            </a:fld>
            <a:endParaRPr lang="da-DK"/>
          </a:p>
        </p:txBody>
      </p:sp>
      <p:sp>
        <p:nvSpPr>
          <p:cNvPr id="5" name="Footer Placeholder 4">
            <a:extLst>
              <a:ext uri="{FF2B5EF4-FFF2-40B4-BE49-F238E27FC236}">
                <a16:creationId xmlns:a16="http://schemas.microsoft.com/office/drawing/2014/main" id="{2D8838E2-7062-834F-86D5-EA443D5EE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0DACEB64-C195-A440-91A5-71104D167A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A0FF5-389F-8249-B21C-269CB29F2E35}" type="slidenum">
              <a:rPr lang="da-DK" smtClean="0"/>
              <a:t>‹nr.›</a:t>
            </a:fld>
            <a:endParaRPr lang="da-DK"/>
          </a:p>
        </p:txBody>
      </p:sp>
    </p:spTree>
    <p:extLst>
      <p:ext uri="{BB962C8B-B14F-4D97-AF65-F5344CB8AC3E}">
        <p14:creationId xmlns:p14="http://schemas.microsoft.com/office/powerpoint/2010/main" val="354975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9_RONhQcg0M?feature=oembed"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notesSlide" Target="../notesSlides/notesSlide2.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fheoJSEX_9k?feature=oembed" TargetMode="Externa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0DZbKRRE93o?feature=oembed"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82ADE3F-4A01-A645-94AB-23863CEF6E0E}"/>
              </a:ext>
            </a:extLst>
          </p:cNvPr>
          <p:cNvSpPr txBox="1"/>
          <p:nvPr/>
        </p:nvSpPr>
        <p:spPr>
          <a:xfrm>
            <a:off x="1094095" y="851517"/>
            <a:ext cx="5238466" cy="29914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kern="1200" dirty="0">
                <a:solidFill>
                  <a:schemeClr val="tx1"/>
                </a:solidFill>
                <a:latin typeface="+mj-lt"/>
                <a:ea typeface="+mj-ea"/>
                <a:cs typeface="+mj-cs"/>
              </a:rPr>
              <a:t>Mad </a:t>
            </a:r>
            <a:r>
              <a:rPr lang="en-US" sz="6000" kern="1200" dirty="0" err="1">
                <a:solidFill>
                  <a:schemeClr val="tx1"/>
                </a:solidFill>
                <a:latin typeface="+mj-lt"/>
                <a:ea typeface="+mj-ea"/>
                <a:cs typeface="+mj-cs"/>
              </a:rPr>
              <a:t>og</a:t>
            </a:r>
            <a:r>
              <a:rPr lang="en-US" sz="6000" kern="1200" dirty="0">
                <a:solidFill>
                  <a:schemeClr val="tx1"/>
                </a:solidFill>
                <a:latin typeface="+mj-lt"/>
                <a:ea typeface="+mj-ea"/>
                <a:cs typeface="+mj-cs"/>
              </a:rPr>
              <a:t> </a:t>
            </a:r>
            <a:r>
              <a:rPr lang="en-US" sz="6000" kern="1200" dirty="0" err="1">
                <a:solidFill>
                  <a:schemeClr val="tx1"/>
                </a:solidFill>
                <a:latin typeface="+mj-lt"/>
                <a:ea typeface="+mj-ea"/>
                <a:cs typeface="+mj-cs"/>
              </a:rPr>
              <a:t>muskler</a:t>
            </a:r>
            <a:endParaRPr lang="en-US" sz="6000" kern="1200" dirty="0">
              <a:solidFill>
                <a:schemeClr val="tx1"/>
              </a:solidFill>
              <a:latin typeface="+mj-lt"/>
              <a:ea typeface="+mj-ea"/>
              <a:cs typeface="+mj-cs"/>
            </a:endParaRPr>
          </a:p>
        </p:txBody>
      </p:sp>
      <p:sp>
        <p:nvSpPr>
          <p:cNvPr id="18" name="Freeform: Shape 17">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descr="Muscular arm">
            <a:extLst>
              <a:ext uri="{FF2B5EF4-FFF2-40B4-BE49-F238E27FC236}">
                <a16:creationId xmlns:a16="http://schemas.microsoft.com/office/drawing/2014/main" id="{BAFF5B5B-3C90-EE45-9243-BC4E309D44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31503" y="2129307"/>
            <a:ext cx="3217333" cy="3217333"/>
          </a:xfrm>
          <a:prstGeom prst="rect">
            <a:avLst/>
          </a:prstGeom>
        </p:spPr>
      </p:pic>
      <p:sp>
        <p:nvSpPr>
          <p:cNvPr id="2" name="TextBox 1">
            <a:extLst>
              <a:ext uri="{FF2B5EF4-FFF2-40B4-BE49-F238E27FC236}">
                <a16:creationId xmlns:a16="http://schemas.microsoft.com/office/drawing/2014/main" id="{49EEF9B2-0C77-484F-AD75-C45B9865C535}"/>
              </a:ext>
            </a:extLst>
          </p:cNvPr>
          <p:cNvSpPr txBox="1"/>
          <p:nvPr/>
        </p:nvSpPr>
        <p:spPr>
          <a:xfrm>
            <a:off x="2832189" y="3878412"/>
            <a:ext cx="1478931" cy="369332"/>
          </a:xfrm>
          <a:prstGeom prst="rect">
            <a:avLst/>
          </a:prstGeom>
          <a:noFill/>
        </p:spPr>
        <p:txBody>
          <a:bodyPr wrap="none" rtlCol="0">
            <a:spAutoFit/>
          </a:bodyPr>
          <a:lstStyle/>
          <a:p>
            <a:pPr>
              <a:spcAft>
                <a:spcPts val="600"/>
              </a:spcAft>
            </a:pPr>
            <a:r>
              <a:rPr lang="da-DK" dirty="0"/>
              <a:t>Kend din mad</a:t>
            </a:r>
          </a:p>
        </p:txBody>
      </p:sp>
    </p:spTree>
    <p:extLst>
      <p:ext uri="{BB962C8B-B14F-4D97-AF65-F5344CB8AC3E}">
        <p14:creationId xmlns:p14="http://schemas.microsoft.com/office/powerpoint/2010/main" val="955612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0793D-B7C4-9E40-9A73-1BD268A8951C}"/>
              </a:ext>
            </a:extLst>
          </p:cNvPr>
          <p:cNvSpPr>
            <a:spLocks noGrp="1"/>
          </p:cNvSpPr>
          <p:nvPr>
            <p:ph type="title"/>
          </p:nvPr>
        </p:nvSpPr>
        <p:spPr/>
        <p:txBody>
          <a:bodyPr/>
          <a:lstStyle/>
          <a:p>
            <a:pPr algn="ctr"/>
            <a:r>
              <a:rPr lang="da-DK" dirty="0"/>
              <a:t>Med træning forbedres signalet mellem nervesystem og muskel</a:t>
            </a:r>
          </a:p>
        </p:txBody>
      </p:sp>
      <p:pic>
        <p:nvPicPr>
          <p:cNvPr id="6" name="Content Placeholder 5" descr="Brain">
            <a:extLst>
              <a:ext uri="{FF2B5EF4-FFF2-40B4-BE49-F238E27FC236}">
                <a16:creationId xmlns:a16="http://schemas.microsoft.com/office/drawing/2014/main" id="{CE6F1891-25E9-A44C-B7D7-649F5DDBECAA}"/>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197479" y="2288148"/>
            <a:ext cx="1852863" cy="1852863"/>
          </a:xfrm>
        </p:spPr>
      </p:pic>
      <p:pic>
        <p:nvPicPr>
          <p:cNvPr id="7" name="Graphic 6" descr="Muscular arm">
            <a:extLst>
              <a:ext uri="{FF2B5EF4-FFF2-40B4-BE49-F238E27FC236}">
                <a16:creationId xmlns:a16="http://schemas.microsoft.com/office/drawing/2014/main" id="{943F81CB-F667-6441-80A9-2D487F6397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6300" y="4595956"/>
            <a:ext cx="1515979" cy="1515979"/>
          </a:xfrm>
          <a:prstGeom prst="rect">
            <a:avLst/>
          </a:prstGeom>
        </p:spPr>
      </p:pic>
      <p:sp>
        <p:nvSpPr>
          <p:cNvPr id="8" name="Freeform 7">
            <a:extLst>
              <a:ext uri="{FF2B5EF4-FFF2-40B4-BE49-F238E27FC236}">
                <a16:creationId xmlns:a16="http://schemas.microsoft.com/office/drawing/2014/main" id="{E92AB7D8-75F7-6247-B1B6-A4F724B116E4}"/>
              </a:ext>
            </a:extLst>
          </p:cNvPr>
          <p:cNvSpPr/>
          <p:nvPr/>
        </p:nvSpPr>
        <p:spPr>
          <a:xfrm>
            <a:off x="2148626" y="3892193"/>
            <a:ext cx="2131189" cy="1775040"/>
          </a:xfrm>
          <a:custGeom>
            <a:avLst/>
            <a:gdLst>
              <a:gd name="connsiteX0" fmla="*/ 169395 w 2131189"/>
              <a:gd name="connsiteY0" fmla="*/ 0 h 1775040"/>
              <a:gd name="connsiteX1" fmla="*/ 177015 w 2131189"/>
              <a:gd name="connsiteY1" fmla="*/ 1668780 h 1775040"/>
              <a:gd name="connsiteX2" fmla="*/ 1990575 w 2131189"/>
              <a:gd name="connsiteY2" fmla="*/ 1607820 h 1775040"/>
              <a:gd name="connsiteX3" fmla="*/ 2066775 w 2131189"/>
              <a:gd name="connsiteY3" fmla="*/ 1630680 h 1775040"/>
            </a:gdLst>
            <a:ahLst/>
            <a:cxnLst>
              <a:cxn ang="0">
                <a:pos x="connsiteX0" y="connsiteY0"/>
              </a:cxn>
              <a:cxn ang="0">
                <a:pos x="connsiteX1" y="connsiteY1"/>
              </a:cxn>
              <a:cxn ang="0">
                <a:pos x="connsiteX2" y="connsiteY2"/>
              </a:cxn>
              <a:cxn ang="0">
                <a:pos x="connsiteX3" y="connsiteY3"/>
              </a:cxn>
            </a:cxnLst>
            <a:rect l="l" t="t" r="r" b="b"/>
            <a:pathLst>
              <a:path w="2131189" h="1775040">
                <a:moveTo>
                  <a:pt x="169395" y="0"/>
                </a:moveTo>
                <a:cubicBezTo>
                  <a:pt x="21440" y="700405"/>
                  <a:pt x="-126515" y="1400810"/>
                  <a:pt x="177015" y="1668780"/>
                </a:cubicBezTo>
                <a:cubicBezTo>
                  <a:pt x="480545" y="1936750"/>
                  <a:pt x="1675615" y="1614170"/>
                  <a:pt x="1990575" y="1607820"/>
                </a:cubicBezTo>
                <a:cubicBezTo>
                  <a:pt x="2305535" y="1601470"/>
                  <a:pt x="1980415" y="1586230"/>
                  <a:pt x="2066775" y="163068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Sun 8">
            <a:extLst>
              <a:ext uri="{FF2B5EF4-FFF2-40B4-BE49-F238E27FC236}">
                <a16:creationId xmlns:a16="http://schemas.microsoft.com/office/drawing/2014/main" id="{DE2AD856-4F97-1A45-94AB-AE912344869E}"/>
              </a:ext>
            </a:extLst>
          </p:cNvPr>
          <p:cNvSpPr/>
          <p:nvPr/>
        </p:nvSpPr>
        <p:spPr>
          <a:xfrm>
            <a:off x="1948601" y="2726547"/>
            <a:ext cx="400050" cy="41910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xtBox 9">
            <a:extLst>
              <a:ext uri="{FF2B5EF4-FFF2-40B4-BE49-F238E27FC236}">
                <a16:creationId xmlns:a16="http://schemas.microsoft.com/office/drawing/2014/main" id="{B70D12A3-D0CA-3A48-A8B9-DCD0A36394F2}"/>
              </a:ext>
            </a:extLst>
          </p:cNvPr>
          <p:cNvSpPr txBox="1"/>
          <p:nvPr/>
        </p:nvSpPr>
        <p:spPr>
          <a:xfrm>
            <a:off x="350741" y="1944421"/>
            <a:ext cx="6891117" cy="369332"/>
          </a:xfrm>
          <a:prstGeom prst="rect">
            <a:avLst/>
          </a:prstGeom>
          <a:noFill/>
        </p:spPr>
        <p:txBody>
          <a:bodyPr wrap="none" rtlCol="0">
            <a:spAutoFit/>
          </a:bodyPr>
          <a:lstStyle/>
          <a:p>
            <a:r>
              <a:rPr lang="da-DK" dirty="0"/>
              <a:t>Når vi træner forbedres signalet, så aktiveringen af musklen forstærkes!</a:t>
            </a:r>
          </a:p>
        </p:txBody>
      </p:sp>
      <p:pic>
        <p:nvPicPr>
          <p:cNvPr id="11" name="Content Placeholder 5" descr="Brain">
            <a:extLst>
              <a:ext uri="{FF2B5EF4-FFF2-40B4-BE49-F238E27FC236}">
                <a16:creationId xmlns:a16="http://schemas.microsoft.com/office/drawing/2014/main" id="{13FD67F5-A57E-BF44-BDF9-71F7849E0B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9953" y="2313753"/>
            <a:ext cx="1852863" cy="1852863"/>
          </a:xfrm>
          <a:prstGeom prst="rect">
            <a:avLst/>
          </a:prstGeom>
        </p:spPr>
      </p:pic>
      <p:pic>
        <p:nvPicPr>
          <p:cNvPr id="12" name="Graphic 11" descr="Muscular arm">
            <a:extLst>
              <a:ext uri="{FF2B5EF4-FFF2-40B4-BE49-F238E27FC236}">
                <a16:creationId xmlns:a16="http://schemas.microsoft.com/office/drawing/2014/main" id="{B2EC79B6-5452-3644-9F0F-0718F24522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9543" y="4595956"/>
            <a:ext cx="1515979" cy="1515979"/>
          </a:xfrm>
          <a:prstGeom prst="rect">
            <a:avLst/>
          </a:prstGeom>
        </p:spPr>
      </p:pic>
      <p:sp>
        <p:nvSpPr>
          <p:cNvPr id="13" name="Freeform 12">
            <a:extLst>
              <a:ext uri="{FF2B5EF4-FFF2-40B4-BE49-F238E27FC236}">
                <a16:creationId xmlns:a16="http://schemas.microsoft.com/office/drawing/2014/main" id="{5CCB9C3C-2A15-DF45-88E1-6FFD7E6BAE77}"/>
              </a:ext>
            </a:extLst>
          </p:cNvPr>
          <p:cNvSpPr/>
          <p:nvPr/>
        </p:nvSpPr>
        <p:spPr>
          <a:xfrm>
            <a:off x="7911100" y="3917798"/>
            <a:ext cx="2131189" cy="1775040"/>
          </a:xfrm>
          <a:custGeom>
            <a:avLst/>
            <a:gdLst>
              <a:gd name="connsiteX0" fmla="*/ 169395 w 2131189"/>
              <a:gd name="connsiteY0" fmla="*/ 0 h 1775040"/>
              <a:gd name="connsiteX1" fmla="*/ 177015 w 2131189"/>
              <a:gd name="connsiteY1" fmla="*/ 1668780 h 1775040"/>
              <a:gd name="connsiteX2" fmla="*/ 1990575 w 2131189"/>
              <a:gd name="connsiteY2" fmla="*/ 1607820 h 1775040"/>
              <a:gd name="connsiteX3" fmla="*/ 2066775 w 2131189"/>
              <a:gd name="connsiteY3" fmla="*/ 1630680 h 1775040"/>
            </a:gdLst>
            <a:ahLst/>
            <a:cxnLst>
              <a:cxn ang="0">
                <a:pos x="connsiteX0" y="connsiteY0"/>
              </a:cxn>
              <a:cxn ang="0">
                <a:pos x="connsiteX1" y="connsiteY1"/>
              </a:cxn>
              <a:cxn ang="0">
                <a:pos x="connsiteX2" y="connsiteY2"/>
              </a:cxn>
              <a:cxn ang="0">
                <a:pos x="connsiteX3" y="connsiteY3"/>
              </a:cxn>
            </a:cxnLst>
            <a:rect l="l" t="t" r="r" b="b"/>
            <a:pathLst>
              <a:path w="2131189" h="1775040">
                <a:moveTo>
                  <a:pt x="169395" y="0"/>
                </a:moveTo>
                <a:cubicBezTo>
                  <a:pt x="21440" y="700405"/>
                  <a:pt x="-126515" y="1400810"/>
                  <a:pt x="177015" y="1668780"/>
                </a:cubicBezTo>
                <a:cubicBezTo>
                  <a:pt x="480545" y="1936750"/>
                  <a:pt x="1675615" y="1614170"/>
                  <a:pt x="1990575" y="1607820"/>
                </a:cubicBezTo>
                <a:cubicBezTo>
                  <a:pt x="2305535" y="1601470"/>
                  <a:pt x="1980415" y="1586230"/>
                  <a:pt x="2066775" y="163068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Sun 13">
            <a:extLst>
              <a:ext uri="{FF2B5EF4-FFF2-40B4-BE49-F238E27FC236}">
                <a16:creationId xmlns:a16="http://schemas.microsoft.com/office/drawing/2014/main" id="{645F1164-255C-C04C-A45F-EC15D3F9107B}"/>
              </a:ext>
            </a:extLst>
          </p:cNvPr>
          <p:cNvSpPr/>
          <p:nvPr/>
        </p:nvSpPr>
        <p:spPr>
          <a:xfrm>
            <a:off x="7711075" y="2752152"/>
            <a:ext cx="400050" cy="41910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ight Arrow 14">
            <a:extLst>
              <a:ext uri="{FF2B5EF4-FFF2-40B4-BE49-F238E27FC236}">
                <a16:creationId xmlns:a16="http://schemas.microsoft.com/office/drawing/2014/main" id="{B549EC28-814F-F247-842D-B446BB9BEA73}"/>
              </a:ext>
            </a:extLst>
          </p:cNvPr>
          <p:cNvSpPr/>
          <p:nvPr/>
        </p:nvSpPr>
        <p:spPr>
          <a:xfrm>
            <a:off x="5691883" y="4141011"/>
            <a:ext cx="1549975" cy="403237"/>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5">
            <a:extLst>
              <a:ext uri="{FF2B5EF4-FFF2-40B4-BE49-F238E27FC236}">
                <a16:creationId xmlns:a16="http://schemas.microsoft.com/office/drawing/2014/main" id="{5605CA4B-C8A7-A944-B802-9185CE90BC42}"/>
              </a:ext>
            </a:extLst>
          </p:cNvPr>
          <p:cNvSpPr txBox="1"/>
          <p:nvPr/>
        </p:nvSpPr>
        <p:spPr>
          <a:xfrm>
            <a:off x="5927489" y="3816120"/>
            <a:ext cx="941476" cy="369332"/>
          </a:xfrm>
          <a:prstGeom prst="rect">
            <a:avLst/>
          </a:prstGeom>
          <a:noFill/>
        </p:spPr>
        <p:txBody>
          <a:bodyPr wrap="none" rtlCol="0">
            <a:spAutoFit/>
          </a:bodyPr>
          <a:lstStyle/>
          <a:p>
            <a:r>
              <a:rPr lang="da-DK" dirty="0"/>
              <a:t>Træning</a:t>
            </a:r>
          </a:p>
        </p:txBody>
      </p:sp>
      <p:sp>
        <p:nvSpPr>
          <p:cNvPr id="17" name="Sun 16">
            <a:extLst>
              <a:ext uri="{FF2B5EF4-FFF2-40B4-BE49-F238E27FC236}">
                <a16:creationId xmlns:a16="http://schemas.microsoft.com/office/drawing/2014/main" id="{783EECC9-50E0-1A4F-98FB-C11B9585FC10}"/>
              </a:ext>
            </a:extLst>
          </p:cNvPr>
          <p:cNvSpPr/>
          <p:nvPr/>
        </p:nvSpPr>
        <p:spPr>
          <a:xfrm>
            <a:off x="7370306" y="2806785"/>
            <a:ext cx="400050" cy="41910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Sun 17">
            <a:extLst>
              <a:ext uri="{FF2B5EF4-FFF2-40B4-BE49-F238E27FC236}">
                <a16:creationId xmlns:a16="http://schemas.microsoft.com/office/drawing/2014/main" id="{90D68D01-C55A-2B40-A86E-03AED86853B8}"/>
              </a:ext>
            </a:extLst>
          </p:cNvPr>
          <p:cNvSpPr/>
          <p:nvPr/>
        </p:nvSpPr>
        <p:spPr>
          <a:xfrm>
            <a:off x="8032818" y="2799303"/>
            <a:ext cx="400050" cy="41910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2474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0194 0.00741 C 0.00873 0.10972 -0.00195 0.21204 0.00039 0.28171 C 0.00287 0.35093 -1.875E-6 0.40741 0.03399 0.42384 C 0.0681 0.44005 0.16745 0.38102 0.20495 0.37986 " pathEditMode="relative" rAng="0" ptsTypes="AAAA">
                                      <p:cBhvr>
                                        <p:cTn id="6" dur="2000" fill="hold"/>
                                        <p:tgtEl>
                                          <p:spTgt spid="9"/>
                                        </p:tgtEl>
                                        <p:attrNameLst>
                                          <p:attrName>ppt_x</p:attrName>
                                          <p:attrName>ppt_y</p:attrName>
                                        </p:attrNameLst>
                                      </p:cBhvr>
                                      <p:rCtr x="8307" y="20949"/>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1" nodeType="clickEffect">
                                  <p:stCondLst>
                                    <p:cond delay="0"/>
                                  </p:stCondLst>
                                  <p:childTnLst>
                                    <p:animMotion origin="layout" path="M 0.0194 0.00741 C 0.00872 0.10973 -0.00195 0.21204 0.00039 0.28172 C 0.00286 0.35093 1.875E-6 0.40741 0.03398 0.42385 C 0.0681 0.44005 0.16745 0.38102 0.20495 0.37987 " pathEditMode="relative" rAng="0" ptsTypes="AAAA">
                                      <p:cBhvr>
                                        <p:cTn id="38" dur="3000" fill="hold"/>
                                        <p:tgtEl>
                                          <p:spTgt spid="14"/>
                                        </p:tgtEl>
                                        <p:attrNameLst>
                                          <p:attrName>ppt_x</p:attrName>
                                          <p:attrName>ppt_y</p:attrName>
                                        </p:attrNameLst>
                                      </p:cBhvr>
                                      <p:rCtr x="8307" y="20949"/>
                                    </p:animMotion>
                                  </p:childTnLst>
                                </p:cTn>
                              </p:par>
                              <p:par>
                                <p:cTn id="39" presetID="0" presetClass="path" presetSubtype="0" accel="50000" decel="50000" fill="hold" grpId="1" nodeType="withEffect">
                                  <p:stCondLst>
                                    <p:cond delay="200"/>
                                  </p:stCondLst>
                                  <p:childTnLst>
                                    <p:animMotion origin="layout" path="M 0.04675 -0.00601 C 0.03607 0.0963 0.02539 0.19862 0.02774 0.26829 C 0.03021 0.3375 0.02735 0.39399 0.06133 0.41042 C 0.09545 0.42663 0.1948 0.3676 0.2323 0.36644 " pathEditMode="relative" rAng="0" ptsTypes="AAAA">
                                      <p:cBhvr>
                                        <p:cTn id="40" dur="3000" fill="hold"/>
                                        <p:tgtEl>
                                          <p:spTgt spid="17"/>
                                        </p:tgtEl>
                                        <p:attrNameLst>
                                          <p:attrName>ppt_x</p:attrName>
                                          <p:attrName>ppt_y</p:attrName>
                                        </p:attrNameLst>
                                      </p:cBhvr>
                                      <p:rCtr x="8307" y="20949"/>
                                    </p:animMotion>
                                  </p:childTnLst>
                                </p:cTn>
                              </p:par>
                              <p:par>
                                <p:cTn id="41" presetID="0" presetClass="path" presetSubtype="0" accel="50000" decel="50000" fill="hold" grpId="1" nodeType="withEffect">
                                  <p:stCondLst>
                                    <p:cond delay="400"/>
                                  </p:stCondLst>
                                  <p:childTnLst>
                                    <p:animMotion origin="layout" path="M -0.00703 -0.00417 C -0.01771 0.09815 -0.02838 0.20046 -0.02604 0.27014 C -0.02357 0.33935 -0.02643 0.39583 0.00755 0.41227 C 0.04167 0.42847 0.14102 0.36944 0.17852 0.36828 " pathEditMode="relative" rAng="0" ptsTypes="AAAA">
                                      <p:cBhvr>
                                        <p:cTn id="42" dur="3000" fill="hold"/>
                                        <p:tgtEl>
                                          <p:spTgt spid="18"/>
                                        </p:tgtEl>
                                        <p:attrNameLst>
                                          <p:attrName>ppt_x</p:attrName>
                                          <p:attrName>ppt_y</p:attrName>
                                        </p:attrNameLst>
                                      </p:cBhvr>
                                      <p:rCtr x="8307" y="20949"/>
                                    </p:animMotion>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12"/>
                                        </p:tgtEl>
                                        <p:attrNameLst>
                                          <p:attrName>r</p:attrName>
                                        </p:attrNameLst>
                                      </p:cBhvr>
                                    </p:animRot>
                                    <p:animRot by="-240000">
                                      <p:cBhvr>
                                        <p:cTn id="47" dur="200" fill="hold">
                                          <p:stCondLst>
                                            <p:cond delay="200"/>
                                          </p:stCondLst>
                                        </p:cTn>
                                        <p:tgtEl>
                                          <p:spTgt spid="12"/>
                                        </p:tgtEl>
                                        <p:attrNameLst>
                                          <p:attrName>r</p:attrName>
                                        </p:attrNameLst>
                                      </p:cBhvr>
                                    </p:animRot>
                                    <p:animRot by="240000">
                                      <p:cBhvr>
                                        <p:cTn id="48" dur="200" fill="hold">
                                          <p:stCondLst>
                                            <p:cond delay="400"/>
                                          </p:stCondLst>
                                        </p:cTn>
                                        <p:tgtEl>
                                          <p:spTgt spid="12"/>
                                        </p:tgtEl>
                                        <p:attrNameLst>
                                          <p:attrName>r</p:attrName>
                                        </p:attrNameLst>
                                      </p:cBhvr>
                                    </p:animRot>
                                    <p:animRot by="-240000">
                                      <p:cBhvr>
                                        <p:cTn id="49" dur="200" fill="hold">
                                          <p:stCondLst>
                                            <p:cond delay="600"/>
                                          </p:stCondLst>
                                        </p:cTn>
                                        <p:tgtEl>
                                          <p:spTgt spid="12"/>
                                        </p:tgtEl>
                                        <p:attrNameLst>
                                          <p:attrName>r</p:attrName>
                                        </p:attrNameLst>
                                      </p:cBhvr>
                                    </p:animRot>
                                    <p:animRot by="120000">
                                      <p:cBhvr>
                                        <p:cTn id="50" dur="200" fill="hold">
                                          <p:stCondLst>
                                            <p:cond delay="800"/>
                                          </p:stCondLst>
                                        </p:cTn>
                                        <p:tgtEl>
                                          <p:spTgt spid="12"/>
                                        </p:tgtEl>
                                        <p:attrNameLst>
                                          <p:attrName>r</p:attrName>
                                        </p:attrNameLst>
                                      </p:cBhvr>
                                    </p:animRot>
                                  </p:childTnLst>
                                </p:cTn>
                              </p:par>
                              <p:par>
                                <p:cTn id="51" presetID="6" presetClass="emph" presetSubtype="0" fill="hold" nodeType="withEffect">
                                  <p:stCondLst>
                                    <p:cond delay="0"/>
                                  </p:stCondLst>
                                  <p:childTnLst>
                                    <p:animScale>
                                      <p:cBhvr>
                                        <p:cTn id="52"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3" grpId="0" animBg="1"/>
      <p:bldP spid="14" grpId="1" animBg="1"/>
      <p:bldP spid="14" grpId="2" animBg="1"/>
      <p:bldP spid="15" grpId="0" animBg="1"/>
      <p:bldP spid="16" grpId="0"/>
      <p:bldP spid="17" grpId="1" animBg="1"/>
      <p:bldP spid="17" grpId="2" animBg="1"/>
      <p:bldP spid="18" grpId="1" animBg="1"/>
      <p:bldP spid="18"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0FE0-09D1-BB45-BE92-3747495E28AB}"/>
              </a:ext>
            </a:extLst>
          </p:cNvPr>
          <p:cNvSpPr>
            <a:spLocks noGrp="1"/>
          </p:cNvSpPr>
          <p:nvPr>
            <p:ph type="title"/>
          </p:nvPr>
        </p:nvSpPr>
        <p:spPr/>
        <p:txBody>
          <a:bodyPr/>
          <a:lstStyle/>
          <a:p>
            <a:pPr algn="ctr"/>
            <a:r>
              <a:rPr lang="da-DK" dirty="0"/>
              <a:t>Man kan godt være stærk, men lille</a:t>
            </a:r>
            <a:br>
              <a:rPr lang="da-DK" dirty="0"/>
            </a:br>
            <a:r>
              <a:rPr lang="da-DK" dirty="0"/>
              <a:t>Heather vejer 47 kg, men løfter 176 kg</a:t>
            </a:r>
          </a:p>
        </p:txBody>
      </p:sp>
      <p:pic>
        <p:nvPicPr>
          <p:cNvPr id="4" name="Online Media 3" descr="World Record Deadlift with 176.0 kg by Heather Connor USA in 47 kg class">
            <a:hlinkClick r:id="" action="ppaction://media"/>
            <a:extLst>
              <a:ext uri="{FF2B5EF4-FFF2-40B4-BE49-F238E27FC236}">
                <a16:creationId xmlns:a16="http://schemas.microsoft.com/office/drawing/2014/main" id="{0BCEEFA0-5793-8C4F-9A83-236C7B59D96C}"/>
              </a:ext>
            </a:extLst>
          </p:cNvPr>
          <p:cNvPicPr>
            <a:picLocks noGrp="1" noRot="1" noChangeAspect="1"/>
          </p:cNvPicPr>
          <p:nvPr>
            <p:ph idx="1"/>
            <a:videoFile r:link="rId1"/>
          </p:nvPr>
        </p:nvPicPr>
        <p:blipFill>
          <a:blip r:embed="rId4"/>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12179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C348-0867-604E-B5D8-C9723EA186F7}"/>
              </a:ext>
            </a:extLst>
          </p:cNvPr>
          <p:cNvSpPr>
            <a:spLocks noGrp="1"/>
          </p:cNvSpPr>
          <p:nvPr>
            <p:ph type="title"/>
          </p:nvPr>
        </p:nvSpPr>
        <p:spPr>
          <a:xfrm>
            <a:off x="1556424" y="524636"/>
            <a:ext cx="9109363" cy="923348"/>
          </a:xfrm>
        </p:spPr>
        <p:txBody>
          <a:bodyPr/>
          <a:lstStyle/>
          <a:p>
            <a:r>
              <a:rPr lang="da-DK" dirty="0"/>
              <a:t>Hvordan får vi store og stærke muskler?</a:t>
            </a:r>
          </a:p>
        </p:txBody>
      </p:sp>
      <p:sp>
        <p:nvSpPr>
          <p:cNvPr id="5" name="TextBox 4">
            <a:extLst>
              <a:ext uri="{FF2B5EF4-FFF2-40B4-BE49-F238E27FC236}">
                <a16:creationId xmlns:a16="http://schemas.microsoft.com/office/drawing/2014/main" id="{DFC0F6AB-4510-8F41-A43E-6352B9820D50}"/>
              </a:ext>
            </a:extLst>
          </p:cNvPr>
          <p:cNvSpPr txBox="1"/>
          <p:nvPr/>
        </p:nvSpPr>
        <p:spPr>
          <a:xfrm>
            <a:off x="1262465" y="1363775"/>
            <a:ext cx="9843400" cy="369332"/>
          </a:xfrm>
          <a:prstGeom prst="rect">
            <a:avLst/>
          </a:prstGeom>
          <a:noFill/>
        </p:spPr>
        <p:txBody>
          <a:bodyPr wrap="none" rtlCol="0">
            <a:spAutoFit/>
          </a:bodyPr>
          <a:lstStyle/>
          <a:p>
            <a:r>
              <a:rPr lang="da-DK" dirty="0"/>
              <a:t>Musklerne og nervesystemet har en utrolig evne til at forandre sig til de typer aktivitet, de udsættes for</a:t>
            </a:r>
          </a:p>
        </p:txBody>
      </p:sp>
      <p:sp>
        <p:nvSpPr>
          <p:cNvPr id="15" name="Frame 14">
            <a:extLst>
              <a:ext uri="{FF2B5EF4-FFF2-40B4-BE49-F238E27FC236}">
                <a16:creationId xmlns:a16="http://schemas.microsoft.com/office/drawing/2014/main" id="{8FEFBEDC-E257-D44E-94D8-C54DBC22FFE1}"/>
              </a:ext>
            </a:extLst>
          </p:cNvPr>
          <p:cNvSpPr/>
          <p:nvPr/>
        </p:nvSpPr>
        <p:spPr>
          <a:xfrm>
            <a:off x="1015372" y="1300325"/>
            <a:ext cx="10090493" cy="497396"/>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0" name="TextBox 19">
            <a:extLst>
              <a:ext uri="{FF2B5EF4-FFF2-40B4-BE49-F238E27FC236}">
                <a16:creationId xmlns:a16="http://schemas.microsoft.com/office/drawing/2014/main" id="{CE23181F-C220-8D4C-AA35-3441214E035E}"/>
              </a:ext>
            </a:extLst>
          </p:cNvPr>
          <p:cNvSpPr txBox="1"/>
          <p:nvPr/>
        </p:nvSpPr>
        <p:spPr>
          <a:xfrm>
            <a:off x="929847" y="1887483"/>
            <a:ext cx="4976362" cy="369332"/>
          </a:xfrm>
          <a:prstGeom prst="rect">
            <a:avLst/>
          </a:prstGeom>
          <a:noFill/>
        </p:spPr>
        <p:txBody>
          <a:bodyPr wrap="none" rtlCol="0">
            <a:spAutoFit/>
          </a:bodyPr>
          <a:lstStyle/>
          <a:p>
            <a:r>
              <a:rPr lang="da-DK" dirty="0"/>
              <a:t>Prøv at børste tænder med modsatte hånd i en uge</a:t>
            </a:r>
          </a:p>
        </p:txBody>
      </p:sp>
      <p:sp>
        <p:nvSpPr>
          <p:cNvPr id="23" name="TextBox 22">
            <a:extLst>
              <a:ext uri="{FF2B5EF4-FFF2-40B4-BE49-F238E27FC236}">
                <a16:creationId xmlns:a16="http://schemas.microsoft.com/office/drawing/2014/main" id="{D6DD885C-477A-344E-B0FA-807E4F109599}"/>
              </a:ext>
            </a:extLst>
          </p:cNvPr>
          <p:cNvSpPr txBox="1"/>
          <p:nvPr/>
        </p:nvSpPr>
        <p:spPr>
          <a:xfrm>
            <a:off x="3166278" y="4370598"/>
            <a:ext cx="5877891" cy="646331"/>
          </a:xfrm>
          <a:prstGeom prst="rect">
            <a:avLst/>
          </a:prstGeom>
          <a:noFill/>
        </p:spPr>
        <p:txBody>
          <a:bodyPr wrap="none" rtlCol="0">
            <a:spAutoFit/>
          </a:bodyPr>
          <a:lstStyle/>
          <a:p>
            <a:pPr algn="ctr"/>
            <a:r>
              <a:rPr lang="da-DK" dirty="0"/>
              <a:t>Efter 10 ugers styrketræning kan du forøge din muskelmasse </a:t>
            </a:r>
          </a:p>
          <a:p>
            <a:pPr algn="ctr"/>
            <a:r>
              <a:rPr lang="da-DK" dirty="0"/>
              <a:t>Med 10% og muskelstyrke med over 100%</a:t>
            </a:r>
          </a:p>
        </p:txBody>
      </p:sp>
      <p:sp>
        <p:nvSpPr>
          <p:cNvPr id="24" name="TextBox 23">
            <a:extLst>
              <a:ext uri="{FF2B5EF4-FFF2-40B4-BE49-F238E27FC236}">
                <a16:creationId xmlns:a16="http://schemas.microsoft.com/office/drawing/2014/main" id="{BEF8FFC7-37ED-AF41-ACC8-18F834678333}"/>
              </a:ext>
            </a:extLst>
          </p:cNvPr>
          <p:cNvSpPr txBox="1"/>
          <p:nvPr/>
        </p:nvSpPr>
        <p:spPr>
          <a:xfrm>
            <a:off x="6434127" y="1889175"/>
            <a:ext cx="4789388" cy="646331"/>
          </a:xfrm>
          <a:prstGeom prst="rect">
            <a:avLst/>
          </a:prstGeom>
          <a:noFill/>
        </p:spPr>
        <p:txBody>
          <a:bodyPr wrap="square" rtlCol="0">
            <a:spAutoFit/>
          </a:bodyPr>
          <a:lstStyle/>
          <a:p>
            <a:r>
              <a:rPr lang="da-DK" dirty="0"/>
              <a:t>2 ugers immobilisering kan medføre et tab af din </a:t>
            </a:r>
          </a:p>
          <a:p>
            <a:r>
              <a:rPr lang="da-DK" dirty="0"/>
              <a:t>muskelmasse på 5-10% og muskelstyrke 10-20%</a:t>
            </a:r>
          </a:p>
        </p:txBody>
      </p:sp>
      <p:cxnSp>
        <p:nvCxnSpPr>
          <p:cNvPr id="33" name="Straight Connector 32">
            <a:extLst>
              <a:ext uri="{FF2B5EF4-FFF2-40B4-BE49-F238E27FC236}">
                <a16:creationId xmlns:a16="http://schemas.microsoft.com/office/drawing/2014/main" id="{ABD804C0-EE3F-E94D-A4D5-F66BCE8BD4F6}"/>
              </a:ext>
            </a:extLst>
          </p:cNvPr>
          <p:cNvCxnSpPr>
            <a:cxnSpLocks/>
          </p:cNvCxnSpPr>
          <p:nvPr/>
        </p:nvCxnSpPr>
        <p:spPr>
          <a:xfrm flipH="1" flipV="1">
            <a:off x="723568" y="4353599"/>
            <a:ext cx="10972800" cy="339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87F368-477E-6A45-8E75-E78272C44EF9}"/>
              </a:ext>
            </a:extLst>
          </p:cNvPr>
          <p:cNvCxnSpPr>
            <a:cxnSpLocks/>
          </p:cNvCxnSpPr>
          <p:nvPr/>
        </p:nvCxnSpPr>
        <p:spPr>
          <a:xfrm flipH="1" flipV="1">
            <a:off x="6105223" y="1981200"/>
            <a:ext cx="1" cy="23893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Billede 5">
            <a:extLst>
              <a:ext uri="{FF2B5EF4-FFF2-40B4-BE49-F238E27FC236}">
                <a16:creationId xmlns:a16="http://schemas.microsoft.com/office/drawing/2014/main" id="{62FEBC5B-DD33-4978-8DBE-FC95AC5D08E2}"/>
              </a:ext>
            </a:extLst>
          </p:cNvPr>
          <p:cNvPicPr>
            <a:picLocks noChangeAspect="1"/>
          </p:cNvPicPr>
          <p:nvPr/>
        </p:nvPicPr>
        <p:blipFill rotWithShape="1">
          <a:blip r:embed="rId3"/>
          <a:srcRect r="9978"/>
          <a:stretch/>
        </p:blipFill>
        <p:spPr>
          <a:xfrm>
            <a:off x="1829566" y="2474001"/>
            <a:ext cx="2673424" cy="1804975"/>
          </a:xfrm>
          <a:prstGeom prst="rect">
            <a:avLst/>
          </a:prstGeom>
        </p:spPr>
      </p:pic>
      <p:pic>
        <p:nvPicPr>
          <p:cNvPr id="8" name="Billede 7" descr="Et billede, der indeholder indendørs, person, sidder, lever&#10;&#10;Automatisk genereret beskrivelse">
            <a:extLst>
              <a:ext uri="{FF2B5EF4-FFF2-40B4-BE49-F238E27FC236}">
                <a16:creationId xmlns:a16="http://schemas.microsoft.com/office/drawing/2014/main" id="{7F0CD982-7E97-433D-89DC-B3AC85475047}"/>
              </a:ext>
            </a:extLst>
          </p:cNvPr>
          <p:cNvPicPr>
            <a:picLocks noChangeAspect="1"/>
          </p:cNvPicPr>
          <p:nvPr/>
        </p:nvPicPr>
        <p:blipFill rotWithShape="1">
          <a:blip r:embed="rId4"/>
          <a:srcRect t="15463"/>
          <a:stretch/>
        </p:blipFill>
        <p:spPr>
          <a:xfrm>
            <a:off x="8000233" y="2475056"/>
            <a:ext cx="1472897" cy="1865691"/>
          </a:xfrm>
          <a:prstGeom prst="rect">
            <a:avLst/>
          </a:prstGeom>
        </p:spPr>
      </p:pic>
      <p:pic>
        <p:nvPicPr>
          <p:cNvPr id="10" name="Billede 9" descr="Et billede, der indeholder person, sidder, stol, bord&#10;&#10;Automatisk genereret beskrivelse">
            <a:extLst>
              <a:ext uri="{FF2B5EF4-FFF2-40B4-BE49-F238E27FC236}">
                <a16:creationId xmlns:a16="http://schemas.microsoft.com/office/drawing/2014/main" id="{8CBFDD50-CCE7-4077-B3F4-16A6B7A38A03}"/>
              </a:ext>
            </a:extLst>
          </p:cNvPr>
          <p:cNvPicPr>
            <a:picLocks noChangeAspect="1"/>
          </p:cNvPicPr>
          <p:nvPr/>
        </p:nvPicPr>
        <p:blipFill>
          <a:blip r:embed="rId5"/>
          <a:stretch>
            <a:fillRect/>
          </a:stretch>
        </p:blipFill>
        <p:spPr>
          <a:xfrm>
            <a:off x="4560277" y="4976378"/>
            <a:ext cx="2625969" cy="1747355"/>
          </a:xfrm>
          <a:prstGeom prst="rect">
            <a:avLst/>
          </a:prstGeom>
        </p:spPr>
      </p:pic>
    </p:spTree>
    <p:extLst>
      <p:ext uri="{BB962C8B-B14F-4D97-AF65-F5344CB8AC3E}">
        <p14:creationId xmlns:p14="http://schemas.microsoft.com/office/powerpoint/2010/main" val="40033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0C8BF7-C183-1A4F-A010-DD28A745ADDF}"/>
              </a:ext>
            </a:extLst>
          </p:cNvPr>
          <p:cNvSpPr txBox="1">
            <a:spLocks/>
          </p:cNvSpPr>
          <p:nvPr/>
        </p:nvSpPr>
        <p:spPr>
          <a:xfrm>
            <a:off x="391378" y="320675"/>
            <a:ext cx="114074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kern="1200">
                <a:solidFill>
                  <a:schemeClr val="tx1"/>
                </a:solidFill>
                <a:latin typeface="+mj-lt"/>
                <a:ea typeface="+mj-ea"/>
                <a:cs typeface="+mj-cs"/>
              </a:rPr>
              <a:t>Hvordan får vi store og stærke muskler?</a:t>
            </a:r>
          </a:p>
        </p:txBody>
      </p:sp>
      <p:graphicFrame>
        <p:nvGraphicFramePr>
          <p:cNvPr id="7" name="Content Placeholder 4">
            <a:extLst>
              <a:ext uri="{FF2B5EF4-FFF2-40B4-BE49-F238E27FC236}">
                <a16:creationId xmlns:a16="http://schemas.microsoft.com/office/drawing/2014/main" id="{F444224B-B907-46FA-8DF8-496AAAA906A4}"/>
              </a:ext>
            </a:extLst>
          </p:cNvPr>
          <p:cNvGraphicFramePr>
            <a:graphicFrameLocks noGrp="1"/>
          </p:cNvGraphicFramePr>
          <p:nvPr>
            <p:ph idx="1"/>
            <p:extLst>
              <p:ext uri="{D42A27DB-BD31-4B8C-83A1-F6EECF244321}">
                <p14:modId xmlns:p14="http://schemas.microsoft.com/office/powerpoint/2010/main" val="3454920042"/>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504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6D0A-6450-114B-A833-DFE2B9FA3506}"/>
              </a:ext>
            </a:extLst>
          </p:cNvPr>
          <p:cNvSpPr>
            <a:spLocks noGrp="1"/>
          </p:cNvSpPr>
          <p:nvPr>
            <p:ph type="title"/>
          </p:nvPr>
        </p:nvSpPr>
        <p:spPr>
          <a:xfrm>
            <a:off x="2209800" y="488017"/>
            <a:ext cx="7772400" cy="1012806"/>
          </a:xfrm>
          <a:solidFill>
            <a:srgbClr val="FFFFFF">
              <a:alpha val="10000"/>
            </a:srgbClr>
          </a:solidFill>
          <a:ln w="25400" cap="sq">
            <a:solidFill>
              <a:schemeClr val="tx1"/>
            </a:solidFill>
            <a:miter lim="800000"/>
          </a:ln>
        </p:spPr>
        <p:txBody>
          <a:bodyPr>
            <a:normAutofit/>
          </a:bodyPr>
          <a:lstStyle/>
          <a:p>
            <a:pPr algn="ctr"/>
            <a:r>
              <a:rPr lang="da-DK" sz="2800" dirty="0"/>
              <a:t>Den mad vi spiser, har stor betydning for vores evne til at forøge vores muskelmasse</a:t>
            </a:r>
          </a:p>
        </p:txBody>
      </p:sp>
      <p:pic>
        <p:nvPicPr>
          <p:cNvPr id="12" name="Picture 11">
            <a:extLst>
              <a:ext uri="{FF2B5EF4-FFF2-40B4-BE49-F238E27FC236}">
                <a16:creationId xmlns:a16="http://schemas.microsoft.com/office/drawing/2014/main" id="{12E58497-4A7E-D841-9A29-C3EB81CF817C}"/>
              </a:ext>
            </a:extLst>
          </p:cNvPr>
          <p:cNvPicPr>
            <a:picLocks noChangeAspect="1"/>
          </p:cNvPicPr>
          <p:nvPr/>
        </p:nvPicPr>
        <p:blipFill>
          <a:blip r:embed="rId3"/>
          <a:stretch>
            <a:fillRect/>
          </a:stretch>
        </p:blipFill>
        <p:spPr>
          <a:xfrm>
            <a:off x="1985178" y="3216275"/>
            <a:ext cx="2200860" cy="1622743"/>
          </a:xfrm>
          <a:prstGeom prst="rect">
            <a:avLst/>
          </a:prstGeom>
        </p:spPr>
      </p:pic>
      <p:pic>
        <p:nvPicPr>
          <p:cNvPr id="14" name="Graphic 13" descr="Muscular arm">
            <a:extLst>
              <a:ext uri="{FF2B5EF4-FFF2-40B4-BE49-F238E27FC236}">
                <a16:creationId xmlns:a16="http://schemas.microsoft.com/office/drawing/2014/main" id="{22BE4247-8779-F44A-91BA-388AAB193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5654" y="1316157"/>
            <a:ext cx="4677172" cy="4677172"/>
          </a:xfrm>
          <a:prstGeom prst="rect">
            <a:avLst/>
          </a:prstGeom>
        </p:spPr>
      </p:pic>
      <p:sp>
        <p:nvSpPr>
          <p:cNvPr id="15" name="TextBox 14">
            <a:extLst>
              <a:ext uri="{FF2B5EF4-FFF2-40B4-BE49-F238E27FC236}">
                <a16:creationId xmlns:a16="http://schemas.microsoft.com/office/drawing/2014/main" id="{3F44F232-BB3C-6046-81EF-491B3E2A0071}"/>
              </a:ext>
            </a:extLst>
          </p:cNvPr>
          <p:cNvSpPr txBox="1"/>
          <p:nvPr/>
        </p:nvSpPr>
        <p:spPr>
          <a:xfrm>
            <a:off x="6709913" y="5737543"/>
            <a:ext cx="4034053" cy="369332"/>
          </a:xfrm>
          <a:prstGeom prst="rect">
            <a:avLst/>
          </a:prstGeom>
          <a:noFill/>
        </p:spPr>
        <p:txBody>
          <a:bodyPr wrap="none" rtlCol="0">
            <a:spAutoFit/>
          </a:bodyPr>
          <a:lstStyle/>
          <a:p>
            <a:r>
              <a:rPr lang="da-DK" dirty="0"/>
              <a:t>Vores muskler består af muskelproteiner</a:t>
            </a:r>
          </a:p>
        </p:txBody>
      </p:sp>
      <p:pic>
        <p:nvPicPr>
          <p:cNvPr id="6" name="Picture 5">
            <a:extLst>
              <a:ext uri="{FF2B5EF4-FFF2-40B4-BE49-F238E27FC236}">
                <a16:creationId xmlns:a16="http://schemas.microsoft.com/office/drawing/2014/main" id="{442954FA-4637-F245-8EE7-5662F9BB4FA3}"/>
              </a:ext>
            </a:extLst>
          </p:cNvPr>
          <p:cNvPicPr>
            <a:picLocks noChangeAspect="1"/>
          </p:cNvPicPr>
          <p:nvPr/>
        </p:nvPicPr>
        <p:blipFill>
          <a:blip r:embed="rId6"/>
          <a:stretch>
            <a:fillRect/>
          </a:stretch>
        </p:blipFill>
        <p:spPr>
          <a:xfrm>
            <a:off x="8100895" y="4086073"/>
            <a:ext cx="968625" cy="1136558"/>
          </a:xfrm>
          <a:prstGeom prst="rect">
            <a:avLst/>
          </a:prstGeom>
        </p:spPr>
      </p:pic>
      <p:sp>
        <p:nvSpPr>
          <p:cNvPr id="16" name="TextBox 15">
            <a:extLst>
              <a:ext uri="{FF2B5EF4-FFF2-40B4-BE49-F238E27FC236}">
                <a16:creationId xmlns:a16="http://schemas.microsoft.com/office/drawing/2014/main" id="{50235D7B-AF29-AF41-8BBC-7801F1B84524}"/>
              </a:ext>
            </a:extLst>
          </p:cNvPr>
          <p:cNvSpPr txBox="1"/>
          <p:nvPr/>
        </p:nvSpPr>
        <p:spPr>
          <a:xfrm>
            <a:off x="863600" y="4839018"/>
            <a:ext cx="4801314" cy="646331"/>
          </a:xfrm>
          <a:prstGeom prst="rect">
            <a:avLst/>
          </a:prstGeom>
          <a:noFill/>
        </p:spPr>
        <p:txBody>
          <a:bodyPr wrap="none" rtlCol="0">
            <a:spAutoFit/>
          </a:bodyPr>
          <a:lstStyle/>
          <a:p>
            <a:pPr algn="ctr"/>
            <a:r>
              <a:rPr lang="da-DK" dirty="0"/>
              <a:t>Byggestenene til at opbygge nye muskelproteiner</a:t>
            </a:r>
          </a:p>
          <a:p>
            <a:pPr algn="ctr"/>
            <a:r>
              <a:rPr lang="da-DK" dirty="0"/>
              <a:t>findes i proteinholdige fødevarer</a:t>
            </a:r>
          </a:p>
        </p:txBody>
      </p:sp>
    </p:spTree>
    <p:extLst>
      <p:ext uri="{BB962C8B-B14F-4D97-AF65-F5344CB8AC3E}">
        <p14:creationId xmlns:p14="http://schemas.microsoft.com/office/powerpoint/2010/main" val="289705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6D0A-6450-114B-A833-DFE2B9FA3506}"/>
              </a:ext>
            </a:extLst>
          </p:cNvPr>
          <p:cNvSpPr>
            <a:spLocks noGrp="1"/>
          </p:cNvSpPr>
          <p:nvPr>
            <p:ph type="title"/>
          </p:nvPr>
        </p:nvSpPr>
        <p:spPr>
          <a:xfrm>
            <a:off x="1329174" y="488017"/>
            <a:ext cx="9704586" cy="1012806"/>
          </a:xfrm>
          <a:solidFill>
            <a:srgbClr val="FFFFFF">
              <a:alpha val="10000"/>
            </a:srgbClr>
          </a:solidFill>
          <a:ln w="25400" cap="sq">
            <a:solidFill>
              <a:schemeClr val="tx1"/>
            </a:solidFill>
            <a:miter lim="800000"/>
          </a:ln>
        </p:spPr>
        <p:txBody>
          <a:bodyPr>
            <a:normAutofit/>
          </a:bodyPr>
          <a:lstStyle/>
          <a:p>
            <a:pPr algn="ctr"/>
            <a:r>
              <a:rPr lang="da-DK" sz="2800" dirty="0"/>
              <a:t>Når vi indtager højkvalitets protein, stimulerer vi syntesen af nye muskelproteiner, hvilket er afgørende for muskelvækst</a:t>
            </a:r>
          </a:p>
        </p:txBody>
      </p:sp>
      <p:pic>
        <p:nvPicPr>
          <p:cNvPr id="9" name="Picture 8">
            <a:extLst>
              <a:ext uri="{FF2B5EF4-FFF2-40B4-BE49-F238E27FC236}">
                <a16:creationId xmlns:a16="http://schemas.microsoft.com/office/drawing/2014/main" id="{7A2C1C68-7D93-8941-BF6F-E42A1AD28AED}"/>
              </a:ext>
            </a:extLst>
          </p:cNvPr>
          <p:cNvPicPr>
            <a:picLocks noChangeAspect="1"/>
          </p:cNvPicPr>
          <p:nvPr/>
        </p:nvPicPr>
        <p:blipFill>
          <a:blip r:embed="rId3"/>
          <a:stretch>
            <a:fillRect/>
          </a:stretch>
        </p:blipFill>
        <p:spPr>
          <a:xfrm>
            <a:off x="3398603" y="3429000"/>
            <a:ext cx="946374" cy="697783"/>
          </a:xfrm>
          <a:prstGeom prst="rect">
            <a:avLst/>
          </a:prstGeom>
        </p:spPr>
      </p:pic>
      <p:pic>
        <p:nvPicPr>
          <p:cNvPr id="13" name="Picture 12">
            <a:extLst>
              <a:ext uri="{FF2B5EF4-FFF2-40B4-BE49-F238E27FC236}">
                <a16:creationId xmlns:a16="http://schemas.microsoft.com/office/drawing/2014/main" id="{20D7C519-36B0-004A-AA7F-4688F67DEAA1}"/>
              </a:ext>
            </a:extLst>
          </p:cNvPr>
          <p:cNvPicPr>
            <a:picLocks noChangeAspect="1"/>
          </p:cNvPicPr>
          <p:nvPr/>
        </p:nvPicPr>
        <p:blipFill>
          <a:blip r:embed="rId3"/>
          <a:stretch>
            <a:fillRect/>
          </a:stretch>
        </p:blipFill>
        <p:spPr>
          <a:xfrm>
            <a:off x="2452229" y="3662874"/>
            <a:ext cx="946374" cy="697783"/>
          </a:xfrm>
          <a:prstGeom prst="rect">
            <a:avLst/>
          </a:prstGeom>
        </p:spPr>
      </p:pic>
      <p:pic>
        <p:nvPicPr>
          <p:cNvPr id="17" name="Picture 16">
            <a:extLst>
              <a:ext uri="{FF2B5EF4-FFF2-40B4-BE49-F238E27FC236}">
                <a16:creationId xmlns:a16="http://schemas.microsoft.com/office/drawing/2014/main" id="{0C579E1D-729A-374B-816C-02D98F07523E}"/>
              </a:ext>
            </a:extLst>
          </p:cNvPr>
          <p:cNvPicPr>
            <a:picLocks noChangeAspect="1"/>
          </p:cNvPicPr>
          <p:nvPr/>
        </p:nvPicPr>
        <p:blipFill>
          <a:blip r:embed="rId3"/>
          <a:stretch>
            <a:fillRect/>
          </a:stretch>
        </p:blipFill>
        <p:spPr>
          <a:xfrm>
            <a:off x="2313263" y="4349063"/>
            <a:ext cx="946374" cy="697783"/>
          </a:xfrm>
          <a:prstGeom prst="rect">
            <a:avLst/>
          </a:prstGeom>
        </p:spPr>
      </p:pic>
      <p:pic>
        <p:nvPicPr>
          <p:cNvPr id="18" name="Picture 17">
            <a:extLst>
              <a:ext uri="{FF2B5EF4-FFF2-40B4-BE49-F238E27FC236}">
                <a16:creationId xmlns:a16="http://schemas.microsoft.com/office/drawing/2014/main" id="{22670155-B7CA-B74C-BC1C-92B53D963C2B}"/>
              </a:ext>
            </a:extLst>
          </p:cNvPr>
          <p:cNvPicPr>
            <a:picLocks noChangeAspect="1"/>
          </p:cNvPicPr>
          <p:nvPr/>
        </p:nvPicPr>
        <p:blipFill>
          <a:blip r:embed="rId3"/>
          <a:stretch>
            <a:fillRect/>
          </a:stretch>
        </p:blipFill>
        <p:spPr>
          <a:xfrm>
            <a:off x="3398603" y="4126783"/>
            <a:ext cx="946374" cy="697783"/>
          </a:xfrm>
          <a:prstGeom prst="rect">
            <a:avLst/>
          </a:prstGeom>
        </p:spPr>
      </p:pic>
      <p:pic>
        <p:nvPicPr>
          <p:cNvPr id="5" name="Picture 4">
            <a:extLst>
              <a:ext uri="{FF2B5EF4-FFF2-40B4-BE49-F238E27FC236}">
                <a16:creationId xmlns:a16="http://schemas.microsoft.com/office/drawing/2014/main" id="{FA28AE8F-0397-404B-8AF4-B45526094A5E}"/>
              </a:ext>
            </a:extLst>
          </p:cNvPr>
          <p:cNvPicPr>
            <a:picLocks noChangeAspect="1"/>
          </p:cNvPicPr>
          <p:nvPr/>
        </p:nvPicPr>
        <p:blipFill>
          <a:blip r:embed="rId4"/>
          <a:stretch>
            <a:fillRect/>
          </a:stretch>
        </p:blipFill>
        <p:spPr>
          <a:xfrm>
            <a:off x="7384473" y="2514319"/>
            <a:ext cx="3295897" cy="3429001"/>
          </a:xfrm>
          <a:prstGeom prst="rect">
            <a:avLst/>
          </a:prstGeom>
        </p:spPr>
      </p:pic>
    </p:spTree>
    <p:extLst>
      <p:ext uri="{BB962C8B-B14F-4D97-AF65-F5344CB8AC3E}">
        <p14:creationId xmlns:p14="http://schemas.microsoft.com/office/powerpoint/2010/main" val="258064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403 0.02314 L 0.4151 0.18495 " pathEditMode="relative" rAng="0" ptsTypes="AA">
                                      <p:cBhvr>
                                        <p:cTn id="6" dur="2000" fill="hold"/>
                                        <p:tgtEl>
                                          <p:spTgt spid="9"/>
                                        </p:tgtEl>
                                        <p:attrNameLst>
                                          <p:attrName>ppt_x</p:attrName>
                                          <p:attrName>ppt_y</p:attrName>
                                        </p:attrNameLst>
                                      </p:cBhvr>
                                      <p:rCtr x="18047" y="8079"/>
                                    </p:animMotion>
                                  </p:childTnLst>
                                </p:cTn>
                              </p:par>
                              <p:par>
                                <p:cTn id="7" presetID="0" presetClass="path" presetSubtype="0" accel="50000" decel="50000" fill="hold" nodeType="withEffect">
                                  <p:stCondLst>
                                    <p:cond delay="0"/>
                                  </p:stCondLst>
                                  <p:childTnLst>
                                    <p:animMotion origin="layout" path="M 0.05404 0.02315 L 0.49271 0.13959 " pathEditMode="relative" rAng="0" ptsTypes="AA">
                                      <p:cBhvr>
                                        <p:cTn id="8" dur="2500" fill="hold"/>
                                        <p:tgtEl>
                                          <p:spTgt spid="13"/>
                                        </p:tgtEl>
                                        <p:attrNameLst>
                                          <p:attrName>ppt_x</p:attrName>
                                          <p:attrName>ppt_y</p:attrName>
                                        </p:attrNameLst>
                                      </p:cBhvr>
                                      <p:rCtr x="21927" y="5810"/>
                                    </p:animMotion>
                                  </p:childTnLst>
                                </p:cTn>
                              </p:par>
                              <p:par>
                                <p:cTn id="9" presetID="0" presetClass="path" presetSubtype="0" accel="50000" decel="50000" fill="hold" nodeType="withEffect">
                                  <p:stCondLst>
                                    <p:cond delay="0"/>
                                  </p:stCondLst>
                                  <p:childTnLst>
                                    <p:animMotion origin="layout" path="M 0.05403 0.02314 L 0.42161 0.08333 " pathEditMode="relative" rAng="0" ptsTypes="AA">
                                      <p:cBhvr>
                                        <p:cTn id="10" dur="3000" fill="hold"/>
                                        <p:tgtEl>
                                          <p:spTgt spid="18"/>
                                        </p:tgtEl>
                                        <p:attrNameLst>
                                          <p:attrName>ppt_x</p:attrName>
                                          <p:attrName>ppt_y</p:attrName>
                                        </p:attrNameLst>
                                      </p:cBhvr>
                                      <p:rCtr x="18372" y="3009"/>
                                    </p:animMotion>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7"/>
          <p:cNvSpPr>
            <a:spLocks/>
          </p:cNvSpPr>
          <p:nvPr/>
        </p:nvSpPr>
        <p:spPr bwMode="auto">
          <a:xfrm>
            <a:off x="3229595" y="3147779"/>
            <a:ext cx="1316038" cy="530225"/>
          </a:xfrm>
          <a:custGeom>
            <a:avLst/>
            <a:gdLst>
              <a:gd name="T0" fmla="*/ 0 w 1354"/>
              <a:gd name="T1" fmla="*/ 530225 h 305"/>
              <a:gd name="T2" fmla="*/ 650243 w 1354"/>
              <a:gd name="T3" fmla="*/ 1738 h 305"/>
              <a:gd name="T4" fmla="*/ 1316037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round/>
            <a:headEnd/>
            <a:tailEnd/>
          </a:ln>
        </p:spPr>
        <p:txBody>
          <a:bodyPr/>
          <a:lstStyle/>
          <a:p>
            <a:pPr>
              <a:defRPr/>
            </a:pPr>
            <a:endParaRPr lang="en-CA" dirty="0">
              <a:solidFill>
                <a:prstClr val="black"/>
              </a:solidFill>
              <a:latin typeface="Calibri"/>
            </a:endParaRPr>
          </a:p>
        </p:txBody>
      </p:sp>
      <p:sp>
        <p:nvSpPr>
          <p:cNvPr id="55" name="Line 14"/>
          <p:cNvSpPr>
            <a:spLocks noChangeShapeType="1"/>
          </p:cNvSpPr>
          <p:nvPr/>
        </p:nvSpPr>
        <p:spPr bwMode="auto">
          <a:xfrm>
            <a:off x="2693020" y="2565167"/>
            <a:ext cx="0" cy="2625725"/>
          </a:xfrm>
          <a:prstGeom prst="line">
            <a:avLst/>
          </a:prstGeom>
          <a:noFill/>
          <a:ln w="28575" cmpd="sng">
            <a:solidFill>
              <a:schemeClr val="tx1"/>
            </a:solidFill>
            <a:round/>
            <a:headEnd/>
            <a:tailEnd/>
          </a:ln>
        </p:spPr>
        <p:txBody>
          <a:bodyPr/>
          <a:lstStyle/>
          <a:p>
            <a:pPr>
              <a:defRPr/>
            </a:pPr>
            <a:endParaRPr lang="en-CA" dirty="0">
              <a:solidFill>
                <a:prstClr val="black"/>
              </a:solidFill>
              <a:latin typeface="Calibri"/>
            </a:endParaRPr>
          </a:p>
        </p:txBody>
      </p:sp>
      <p:sp>
        <p:nvSpPr>
          <p:cNvPr id="56" name="Line 15"/>
          <p:cNvSpPr>
            <a:spLocks noChangeShapeType="1"/>
          </p:cNvSpPr>
          <p:nvPr/>
        </p:nvSpPr>
        <p:spPr bwMode="auto">
          <a:xfrm rot="5400000">
            <a:off x="6174408" y="1730141"/>
            <a:ext cx="0" cy="6956425"/>
          </a:xfrm>
          <a:prstGeom prst="line">
            <a:avLst/>
          </a:prstGeom>
          <a:noFill/>
          <a:ln w="28575" cmpd="sng">
            <a:solidFill>
              <a:schemeClr val="tx1"/>
            </a:solidFill>
            <a:round/>
            <a:headEnd/>
            <a:tailEnd/>
          </a:ln>
        </p:spPr>
        <p:txBody>
          <a:bodyPr/>
          <a:lstStyle/>
          <a:p>
            <a:pPr>
              <a:defRPr/>
            </a:pPr>
            <a:endParaRPr lang="en-CA" dirty="0">
              <a:solidFill>
                <a:prstClr val="black"/>
              </a:solidFill>
              <a:latin typeface="Calibri"/>
            </a:endParaRPr>
          </a:p>
        </p:txBody>
      </p:sp>
      <p:sp>
        <p:nvSpPr>
          <p:cNvPr id="57" name="Freeform 16"/>
          <p:cNvSpPr>
            <a:spLocks/>
          </p:cNvSpPr>
          <p:nvPr/>
        </p:nvSpPr>
        <p:spPr bwMode="auto">
          <a:xfrm>
            <a:off x="5856909" y="3149367"/>
            <a:ext cx="1316037" cy="530225"/>
          </a:xfrm>
          <a:custGeom>
            <a:avLst/>
            <a:gdLst>
              <a:gd name="T0" fmla="*/ 0 w 1354"/>
              <a:gd name="T1" fmla="*/ 530225 h 305"/>
              <a:gd name="T2" fmla="*/ 650243 w 1354"/>
              <a:gd name="T3" fmla="*/ 1738 h 305"/>
              <a:gd name="T4" fmla="*/ 1316038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round/>
            <a:headEnd/>
            <a:tailEnd/>
          </a:ln>
        </p:spPr>
        <p:txBody>
          <a:bodyPr/>
          <a:lstStyle/>
          <a:p>
            <a:pPr>
              <a:defRPr/>
            </a:pPr>
            <a:endParaRPr lang="en-CA" dirty="0">
              <a:solidFill>
                <a:prstClr val="black"/>
              </a:solidFill>
              <a:latin typeface="Calibri"/>
            </a:endParaRPr>
          </a:p>
        </p:txBody>
      </p:sp>
      <p:sp>
        <p:nvSpPr>
          <p:cNvPr id="58" name="Freeform 17"/>
          <p:cNvSpPr>
            <a:spLocks/>
          </p:cNvSpPr>
          <p:nvPr/>
        </p:nvSpPr>
        <p:spPr bwMode="auto">
          <a:xfrm flipV="1">
            <a:off x="4544045" y="3665304"/>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accent4">
              <a:lumMod val="60000"/>
              <a:lumOff val="40000"/>
            </a:schemeClr>
          </a:solidFill>
          <a:ln w="57150">
            <a:solidFill>
              <a:srgbClr val="008000"/>
            </a:solidFill>
            <a:round/>
            <a:headEnd/>
            <a:tailEnd/>
          </a:ln>
          <a:effectLst/>
        </p:spPr>
        <p:txBody>
          <a:bodyPr/>
          <a:lstStyle/>
          <a:p>
            <a:pPr>
              <a:defRPr/>
            </a:pPr>
            <a:endParaRPr lang="en-CA" dirty="0">
              <a:solidFill>
                <a:prstClr val="black"/>
              </a:solidFill>
              <a:latin typeface="Calibri"/>
            </a:endParaRPr>
          </a:p>
        </p:txBody>
      </p:sp>
      <p:sp>
        <p:nvSpPr>
          <p:cNvPr id="59" name="Freeform 18"/>
          <p:cNvSpPr>
            <a:spLocks/>
          </p:cNvSpPr>
          <p:nvPr/>
        </p:nvSpPr>
        <p:spPr bwMode="auto">
          <a:xfrm>
            <a:off x="7119924" y="3511316"/>
            <a:ext cx="1456947" cy="184151"/>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accent4">
              <a:lumMod val="60000"/>
              <a:lumOff val="40000"/>
            </a:schemeClr>
          </a:solidFill>
          <a:ln w="57150" cap="flat" cmpd="sng">
            <a:solidFill>
              <a:srgbClr val="FF0000"/>
            </a:solidFill>
            <a:prstDash val="solid"/>
            <a:round/>
            <a:headEnd/>
            <a:tailEnd/>
          </a:ln>
          <a:effectLst/>
        </p:spPr>
        <p:txBody>
          <a:bodyPr/>
          <a:lstStyle/>
          <a:p>
            <a:pPr>
              <a:defRPr/>
            </a:pPr>
            <a:endParaRPr lang="en-CA" dirty="0">
              <a:solidFill>
                <a:prstClr val="black"/>
              </a:solidFill>
              <a:latin typeface="Calibri"/>
            </a:endParaRPr>
          </a:p>
        </p:txBody>
      </p:sp>
      <p:sp>
        <p:nvSpPr>
          <p:cNvPr id="60" name="Freeform 19"/>
          <p:cNvSpPr>
            <a:spLocks/>
          </p:cNvSpPr>
          <p:nvPr/>
        </p:nvSpPr>
        <p:spPr bwMode="auto">
          <a:xfrm flipV="1">
            <a:off x="7176120" y="3668479"/>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accent4">
              <a:lumMod val="60000"/>
              <a:lumOff val="40000"/>
            </a:schemeClr>
          </a:solidFill>
          <a:ln w="57150">
            <a:solidFill>
              <a:srgbClr val="008000"/>
            </a:solidFill>
            <a:round/>
            <a:headEnd/>
            <a:tailEnd/>
          </a:ln>
          <a:effectLst/>
        </p:spPr>
        <p:txBody>
          <a:bodyPr/>
          <a:lstStyle/>
          <a:p>
            <a:pPr>
              <a:defRPr/>
            </a:pPr>
            <a:endParaRPr lang="en-CA" dirty="0">
              <a:solidFill>
                <a:prstClr val="black"/>
              </a:solidFill>
              <a:latin typeface="Calibri"/>
            </a:endParaRPr>
          </a:p>
        </p:txBody>
      </p:sp>
      <p:sp>
        <p:nvSpPr>
          <p:cNvPr id="61" name="Text Box 23"/>
          <p:cNvSpPr txBox="1">
            <a:spLocks noChangeArrowheads="1"/>
          </p:cNvSpPr>
          <p:nvPr/>
        </p:nvSpPr>
        <p:spPr bwMode="auto">
          <a:xfrm>
            <a:off x="5633070" y="5400441"/>
            <a:ext cx="821700" cy="369332"/>
          </a:xfrm>
          <a:prstGeom prst="rect">
            <a:avLst/>
          </a:prstGeom>
          <a:noFill/>
          <a:ln w="9525">
            <a:noFill/>
            <a:miter lim="800000"/>
            <a:headEnd/>
            <a:tailEnd/>
          </a:ln>
        </p:spPr>
        <p:txBody>
          <a:bodyPr wrap="none">
            <a:spAutoFit/>
          </a:bodyPr>
          <a:lstStyle/>
          <a:p>
            <a:pPr>
              <a:defRPr/>
            </a:pPr>
            <a:r>
              <a:rPr lang="en-US" b="1" dirty="0" err="1">
                <a:solidFill>
                  <a:prstClr val="black"/>
                </a:solidFill>
                <a:latin typeface="Arial" pitchFamily="34" charset="0"/>
                <a:cs typeface="Arial" pitchFamily="34" charset="0"/>
              </a:rPr>
              <a:t>Tid</a:t>
            </a:r>
            <a:r>
              <a:rPr lang="en-US" b="1" dirty="0">
                <a:solidFill>
                  <a:prstClr val="black"/>
                </a:solidFill>
                <a:latin typeface="Arial" pitchFamily="34" charset="0"/>
                <a:cs typeface="Arial" pitchFamily="34" charset="0"/>
              </a:rPr>
              <a:t> (t)</a:t>
            </a:r>
          </a:p>
        </p:txBody>
      </p:sp>
      <p:grpSp>
        <p:nvGrpSpPr>
          <p:cNvPr id="62" name="Group 68"/>
          <p:cNvGrpSpPr>
            <a:grpSpLocks/>
          </p:cNvGrpSpPr>
          <p:nvPr/>
        </p:nvGrpSpPr>
        <p:grpSpPr bwMode="auto">
          <a:xfrm>
            <a:off x="2673019" y="4253224"/>
            <a:ext cx="1415772" cy="904319"/>
            <a:chOff x="1511935" y="3703320"/>
            <a:chExt cx="1415772" cy="904320"/>
          </a:xfrm>
        </p:grpSpPr>
        <p:sp>
          <p:nvSpPr>
            <p:cNvPr id="63" name="Line 24"/>
            <p:cNvSpPr>
              <a:spLocks noChangeShapeType="1"/>
            </p:cNvSpPr>
            <p:nvPr/>
          </p:nvSpPr>
          <p:spPr bwMode="auto">
            <a:xfrm flipV="1">
              <a:off x="1744663" y="3703320"/>
              <a:ext cx="0" cy="542925"/>
            </a:xfrm>
            <a:prstGeom prst="line">
              <a:avLst/>
            </a:prstGeom>
            <a:noFill/>
            <a:ln w="38100">
              <a:solidFill>
                <a:schemeClr val="tx1"/>
              </a:solidFill>
              <a:round/>
              <a:headEnd/>
              <a:tailEnd type="triangle" w="med" len="med"/>
            </a:ln>
          </p:spPr>
          <p:txBody>
            <a:bodyPr/>
            <a:lstStyle/>
            <a:p>
              <a:pPr>
                <a:defRPr/>
              </a:pPr>
              <a:endParaRPr lang="en-CA" dirty="0">
                <a:solidFill>
                  <a:prstClr val="black"/>
                </a:solidFill>
                <a:latin typeface="Arial" pitchFamily="34" charset="0"/>
                <a:cs typeface="Arial" pitchFamily="34" charset="0"/>
              </a:endParaRPr>
            </a:p>
          </p:txBody>
        </p:sp>
        <p:sp>
          <p:nvSpPr>
            <p:cNvPr id="64" name="Text Box 26"/>
            <p:cNvSpPr txBox="1">
              <a:spLocks noChangeArrowheads="1"/>
            </p:cNvSpPr>
            <p:nvPr/>
          </p:nvSpPr>
          <p:spPr bwMode="auto">
            <a:xfrm>
              <a:off x="1511935" y="4238308"/>
              <a:ext cx="1415772" cy="369332"/>
            </a:xfrm>
            <a:prstGeom prst="rect">
              <a:avLst/>
            </a:prstGeom>
            <a:noFill/>
            <a:ln w="9525">
              <a:noFill/>
              <a:miter lim="800000"/>
              <a:headEnd/>
              <a:tailEnd/>
            </a:ln>
          </p:spPr>
          <p:txBody>
            <a:bodyPr wrap="none">
              <a:spAutoFit/>
            </a:bodyPr>
            <a:lstStyle/>
            <a:p>
              <a:pPr>
                <a:defRPr/>
              </a:pPr>
              <a:r>
                <a:rPr lang="en-US" dirty="0" err="1">
                  <a:solidFill>
                    <a:prstClr val="black"/>
                  </a:solidFill>
                  <a:latin typeface="Arial" pitchFamily="34" charset="0"/>
                  <a:cs typeface="Arial" pitchFamily="34" charset="0"/>
                </a:rPr>
                <a:t>Morgenmad</a:t>
              </a:r>
              <a:endParaRPr lang="en-US" dirty="0">
                <a:solidFill>
                  <a:prstClr val="black"/>
                </a:solidFill>
                <a:latin typeface="Arial" pitchFamily="34" charset="0"/>
                <a:cs typeface="Arial" pitchFamily="34" charset="0"/>
              </a:endParaRPr>
            </a:p>
          </p:txBody>
        </p:sp>
      </p:grpSp>
      <p:grpSp>
        <p:nvGrpSpPr>
          <p:cNvPr id="65" name="Group 69"/>
          <p:cNvGrpSpPr>
            <a:grpSpLocks/>
          </p:cNvGrpSpPr>
          <p:nvPr/>
        </p:nvGrpSpPr>
        <p:grpSpPr bwMode="auto">
          <a:xfrm>
            <a:off x="4686053" y="4261886"/>
            <a:ext cx="954107" cy="905906"/>
            <a:chOff x="3554648" y="3744595"/>
            <a:chExt cx="954107" cy="905907"/>
          </a:xfrm>
        </p:grpSpPr>
        <p:sp>
          <p:nvSpPr>
            <p:cNvPr id="66" name="Line 25"/>
            <p:cNvSpPr>
              <a:spLocks noChangeShapeType="1"/>
            </p:cNvSpPr>
            <p:nvPr/>
          </p:nvSpPr>
          <p:spPr bwMode="auto">
            <a:xfrm flipV="1">
              <a:off x="4041775" y="3744595"/>
              <a:ext cx="0" cy="542925"/>
            </a:xfrm>
            <a:prstGeom prst="line">
              <a:avLst/>
            </a:prstGeom>
            <a:noFill/>
            <a:ln w="38100">
              <a:solidFill>
                <a:schemeClr val="tx1"/>
              </a:solidFill>
              <a:round/>
              <a:headEnd/>
              <a:tailEnd type="triangle" w="med" len="med"/>
            </a:ln>
          </p:spPr>
          <p:txBody>
            <a:bodyPr/>
            <a:lstStyle/>
            <a:p>
              <a:pPr>
                <a:defRPr/>
              </a:pPr>
              <a:endParaRPr lang="en-CA" dirty="0">
                <a:solidFill>
                  <a:prstClr val="black"/>
                </a:solidFill>
                <a:latin typeface="Arial" pitchFamily="34" charset="0"/>
                <a:cs typeface="Arial" pitchFamily="34" charset="0"/>
              </a:endParaRPr>
            </a:p>
          </p:txBody>
        </p:sp>
        <p:sp>
          <p:nvSpPr>
            <p:cNvPr id="67" name="Text Box 27"/>
            <p:cNvSpPr txBox="1">
              <a:spLocks noChangeArrowheads="1"/>
            </p:cNvSpPr>
            <p:nvPr/>
          </p:nvSpPr>
          <p:spPr bwMode="auto">
            <a:xfrm>
              <a:off x="3554648" y="4281170"/>
              <a:ext cx="954107" cy="369332"/>
            </a:xfrm>
            <a:prstGeom prst="rect">
              <a:avLst/>
            </a:prstGeom>
            <a:noFill/>
            <a:ln w="9525">
              <a:noFill/>
              <a:miter lim="800000"/>
              <a:headEnd/>
              <a:tailEnd/>
            </a:ln>
          </p:spPr>
          <p:txBody>
            <a:bodyPr wrap="none">
              <a:spAutoFit/>
            </a:bodyPr>
            <a:lstStyle/>
            <a:p>
              <a:pPr>
                <a:defRPr/>
              </a:pPr>
              <a:r>
                <a:rPr lang="en-US" dirty="0" err="1">
                  <a:solidFill>
                    <a:prstClr val="black"/>
                  </a:solidFill>
                  <a:latin typeface="Arial" pitchFamily="34" charset="0"/>
                  <a:cs typeface="Arial" pitchFamily="34" charset="0"/>
                </a:rPr>
                <a:t>Frokost</a:t>
              </a:r>
              <a:endParaRPr lang="en-US" dirty="0">
                <a:solidFill>
                  <a:prstClr val="black"/>
                </a:solidFill>
                <a:latin typeface="Arial" pitchFamily="34" charset="0"/>
                <a:cs typeface="Arial" pitchFamily="34" charset="0"/>
              </a:endParaRPr>
            </a:p>
          </p:txBody>
        </p:sp>
      </p:grpSp>
      <p:sp>
        <p:nvSpPr>
          <p:cNvPr id="68" name="Text Box 57"/>
          <p:cNvSpPr txBox="1">
            <a:spLocks noChangeArrowheads="1"/>
          </p:cNvSpPr>
          <p:nvPr/>
        </p:nvSpPr>
        <p:spPr bwMode="auto">
          <a:xfrm rot="16200000">
            <a:off x="1608462" y="3749252"/>
            <a:ext cx="1556836" cy="369332"/>
          </a:xfrm>
          <a:prstGeom prst="rect">
            <a:avLst/>
          </a:prstGeom>
          <a:noFill/>
          <a:ln w="9525">
            <a:noFill/>
            <a:miter lim="800000"/>
            <a:headEnd/>
            <a:tailEnd/>
          </a:ln>
        </p:spPr>
        <p:txBody>
          <a:bodyPr wrap="none">
            <a:spAutoFit/>
          </a:bodyPr>
          <a:lstStyle/>
          <a:p>
            <a:pPr>
              <a:defRPr/>
            </a:pPr>
            <a:r>
              <a:rPr lang="en-US" b="1" dirty="0">
                <a:solidFill>
                  <a:prstClr val="black"/>
                </a:solidFill>
                <a:latin typeface="Arial" pitchFamily="34" charset="0"/>
                <a:cs typeface="Arial" pitchFamily="34" charset="0"/>
              </a:rPr>
              <a:t> MPS &amp; MPN</a:t>
            </a:r>
          </a:p>
        </p:txBody>
      </p:sp>
      <p:sp>
        <p:nvSpPr>
          <p:cNvPr id="69" name="Line 55"/>
          <p:cNvSpPr>
            <a:spLocks noChangeShapeType="1"/>
          </p:cNvSpPr>
          <p:nvPr/>
        </p:nvSpPr>
        <p:spPr bwMode="auto">
          <a:xfrm>
            <a:off x="3113804" y="1906649"/>
            <a:ext cx="544512" cy="0"/>
          </a:xfrm>
          <a:prstGeom prst="line">
            <a:avLst/>
          </a:prstGeom>
          <a:noFill/>
          <a:ln w="57150">
            <a:solidFill>
              <a:srgbClr val="008000"/>
            </a:solidFill>
            <a:round/>
            <a:headEnd/>
            <a:tailEnd/>
          </a:ln>
        </p:spPr>
        <p:txBody>
          <a:bodyPr/>
          <a:lstStyle/>
          <a:p>
            <a:pPr>
              <a:defRPr/>
            </a:pPr>
            <a:endParaRPr lang="en-CA" sz="2000" dirty="0">
              <a:solidFill>
                <a:prstClr val="black"/>
              </a:solidFill>
              <a:latin typeface="Calibri"/>
            </a:endParaRPr>
          </a:p>
        </p:txBody>
      </p:sp>
      <p:sp>
        <p:nvSpPr>
          <p:cNvPr id="70" name="Text Box 58"/>
          <p:cNvSpPr txBox="1">
            <a:spLocks noChangeArrowheads="1"/>
          </p:cNvSpPr>
          <p:nvPr/>
        </p:nvSpPr>
        <p:spPr bwMode="auto">
          <a:xfrm>
            <a:off x="3665132" y="1738374"/>
            <a:ext cx="3454792" cy="369332"/>
          </a:xfrm>
          <a:prstGeom prst="rect">
            <a:avLst/>
          </a:prstGeom>
          <a:noFill/>
          <a:ln w="9525">
            <a:noFill/>
            <a:miter lim="800000"/>
            <a:headEnd/>
            <a:tailEnd/>
          </a:ln>
        </p:spPr>
        <p:txBody>
          <a:bodyPr wrap="none">
            <a:spAutoFit/>
          </a:bodyPr>
          <a:lstStyle/>
          <a:p>
            <a:pPr>
              <a:defRPr/>
            </a:pPr>
            <a:r>
              <a:rPr lang="en-US" b="1" dirty="0" err="1">
                <a:solidFill>
                  <a:prstClr val="black"/>
                </a:solidFill>
                <a:latin typeface="Arial" pitchFamily="34" charset="0"/>
                <a:cs typeface="Arial" pitchFamily="34" charset="0"/>
              </a:rPr>
              <a:t>Muskel</a:t>
            </a:r>
            <a:r>
              <a:rPr lang="en-US" b="1" dirty="0">
                <a:solidFill>
                  <a:prstClr val="black"/>
                </a:solidFill>
                <a:latin typeface="Arial" pitchFamily="34" charset="0"/>
                <a:cs typeface="Arial" pitchFamily="34" charset="0"/>
              </a:rPr>
              <a:t> </a:t>
            </a:r>
            <a:r>
              <a:rPr lang="en-US" b="1" dirty="0" err="1">
                <a:solidFill>
                  <a:prstClr val="black"/>
                </a:solidFill>
                <a:latin typeface="Arial" pitchFamily="34" charset="0"/>
                <a:cs typeface="Arial" pitchFamily="34" charset="0"/>
              </a:rPr>
              <a:t>proteinsyntese</a:t>
            </a:r>
            <a:r>
              <a:rPr lang="en-US" b="1" dirty="0">
                <a:solidFill>
                  <a:prstClr val="black"/>
                </a:solidFill>
                <a:latin typeface="Arial" pitchFamily="34" charset="0"/>
                <a:cs typeface="Arial" pitchFamily="34" charset="0"/>
              </a:rPr>
              <a:t> (MPS)</a:t>
            </a:r>
          </a:p>
        </p:txBody>
      </p:sp>
      <p:sp>
        <p:nvSpPr>
          <p:cNvPr id="71" name="Line 56"/>
          <p:cNvSpPr>
            <a:spLocks noChangeShapeType="1"/>
          </p:cNvSpPr>
          <p:nvPr/>
        </p:nvSpPr>
        <p:spPr bwMode="auto">
          <a:xfrm>
            <a:off x="3113805" y="2238988"/>
            <a:ext cx="544513" cy="0"/>
          </a:xfrm>
          <a:prstGeom prst="line">
            <a:avLst/>
          </a:prstGeom>
          <a:noFill/>
          <a:ln w="57150">
            <a:solidFill>
              <a:srgbClr val="FF0000"/>
            </a:solidFill>
            <a:round/>
            <a:headEnd/>
            <a:tailEnd/>
          </a:ln>
        </p:spPr>
        <p:txBody>
          <a:bodyPr/>
          <a:lstStyle/>
          <a:p>
            <a:pPr>
              <a:defRPr/>
            </a:pPr>
            <a:endParaRPr lang="en-CA" sz="2000" dirty="0">
              <a:solidFill>
                <a:prstClr val="black"/>
              </a:solidFill>
              <a:latin typeface="Calibri"/>
            </a:endParaRPr>
          </a:p>
        </p:txBody>
      </p:sp>
      <p:sp>
        <p:nvSpPr>
          <p:cNvPr id="72" name="Text Box 59"/>
          <p:cNvSpPr txBox="1">
            <a:spLocks noChangeArrowheads="1"/>
          </p:cNvSpPr>
          <p:nvPr/>
        </p:nvSpPr>
        <p:spPr bwMode="auto">
          <a:xfrm>
            <a:off x="3654771" y="2070713"/>
            <a:ext cx="4006225" cy="369332"/>
          </a:xfrm>
          <a:prstGeom prst="rect">
            <a:avLst/>
          </a:prstGeom>
          <a:noFill/>
          <a:ln w="9525">
            <a:noFill/>
            <a:miter lim="800000"/>
            <a:headEnd/>
            <a:tailEnd/>
          </a:ln>
        </p:spPr>
        <p:txBody>
          <a:bodyPr wrap="none">
            <a:spAutoFit/>
          </a:bodyPr>
          <a:lstStyle/>
          <a:p>
            <a:pPr>
              <a:defRPr/>
            </a:pPr>
            <a:r>
              <a:rPr lang="en-US" b="1" dirty="0" err="1">
                <a:solidFill>
                  <a:prstClr val="black"/>
                </a:solidFill>
                <a:latin typeface="Arial" pitchFamily="34" charset="0"/>
                <a:cs typeface="Arial" pitchFamily="34" charset="0"/>
              </a:rPr>
              <a:t>Muskel</a:t>
            </a:r>
            <a:r>
              <a:rPr lang="en-US" b="1" dirty="0">
                <a:solidFill>
                  <a:prstClr val="black"/>
                </a:solidFill>
                <a:latin typeface="Arial" pitchFamily="34" charset="0"/>
                <a:cs typeface="Arial" pitchFamily="34" charset="0"/>
              </a:rPr>
              <a:t> </a:t>
            </a:r>
            <a:r>
              <a:rPr lang="en-US" b="1" dirty="0" err="1">
                <a:solidFill>
                  <a:prstClr val="black"/>
                </a:solidFill>
                <a:latin typeface="Arial" pitchFamily="34" charset="0"/>
                <a:cs typeface="Arial" pitchFamily="34" charset="0"/>
              </a:rPr>
              <a:t>proteinnedbrydning</a:t>
            </a:r>
            <a:r>
              <a:rPr lang="en-US" b="1" dirty="0">
                <a:solidFill>
                  <a:prstClr val="black"/>
                </a:solidFill>
                <a:latin typeface="Arial" pitchFamily="34" charset="0"/>
                <a:cs typeface="Arial" pitchFamily="34" charset="0"/>
              </a:rPr>
              <a:t> (MPN)</a:t>
            </a:r>
          </a:p>
        </p:txBody>
      </p:sp>
      <p:sp>
        <p:nvSpPr>
          <p:cNvPr id="73" name="Freeform 121"/>
          <p:cNvSpPr>
            <a:spLocks/>
          </p:cNvSpPr>
          <p:nvPr/>
        </p:nvSpPr>
        <p:spPr bwMode="auto">
          <a:xfrm>
            <a:off x="2830498" y="3671654"/>
            <a:ext cx="417512" cy="415925"/>
          </a:xfrm>
          <a:custGeom>
            <a:avLst/>
            <a:gdLst>
              <a:gd name="T0" fmla="*/ 417513 w 263"/>
              <a:gd name="T1" fmla="*/ 0 h 262"/>
              <a:gd name="T2" fmla="*/ 173038 w 263"/>
              <a:gd name="T3" fmla="*/ 355600 h 262"/>
              <a:gd name="T4" fmla="*/ 0 w 263"/>
              <a:gd name="T5" fmla="*/ 366712 h 262"/>
              <a:gd name="T6" fmla="*/ 0 60000 65536"/>
              <a:gd name="T7" fmla="*/ 0 60000 65536"/>
              <a:gd name="T8" fmla="*/ 0 60000 65536"/>
              <a:gd name="T9" fmla="*/ 0 w 263"/>
              <a:gd name="T10" fmla="*/ 0 h 262"/>
              <a:gd name="T11" fmla="*/ 263 w 263"/>
              <a:gd name="T12" fmla="*/ 262 h 262"/>
            </a:gdLst>
            <a:ahLst/>
            <a:cxnLst>
              <a:cxn ang="T6">
                <a:pos x="T0" y="T1"/>
              </a:cxn>
              <a:cxn ang="T7">
                <a:pos x="T2" y="T3"/>
              </a:cxn>
              <a:cxn ang="T8">
                <a:pos x="T4" y="T5"/>
              </a:cxn>
            </a:cxnLst>
            <a:rect l="T9" t="T10" r="T11" b="T12"/>
            <a:pathLst>
              <a:path w="263" h="262">
                <a:moveTo>
                  <a:pt x="263" y="0"/>
                </a:moveTo>
                <a:cubicBezTo>
                  <a:pt x="208" y="93"/>
                  <a:pt x="153" y="186"/>
                  <a:pt x="109" y="224"/>
                </a:cubicBezTo>
                <a:cubicBezTo>
                  <a:pt x="65" y="262"/>
                  <a:pt x="32" y="246"/>
                  <a:pt x="0" y="231"/>
                </a:cubicBezTo>
              </a:path>
            </a:pathLst>
          </a:custGeom>
          <a:noFill/>
          <a:ln w="57150">
            <a:solidFill>
              <a:srgbClr val="008000"/>
            </a:solidFill>
            <a:round/>
            <a:headEnd/>
            <a:tailEnd/>
          </a:ln>
        </p:spPr>
        <p:txBody>
          <a:bodyPr/>
          <a:lstStyle/>
          <a:p>
            <a:pPr>
              <a:defRPr/>
            </a:pPr>
            <a:endParaRPr lang="en-CA" dirty="0">
              <a:solidFill>
                <a:prstClr val="black"/>
              </a:solidFill>
              <a:latin typeface="Calibri"/>
            </a:endParaRPr>
          </a:p>
        </p:txBody>
      </p:sp>
      <p:grpSp>
        <p:nvGrpSpPr>
          <p:cNvPr id="74" name="Group 70"/>
          <p:cNvGrpSpPr>
            <a:grpSpLocks/>
          </p:cNvGrpSpPr>
          <p:nvPr/>
        </p:nvGrpSpPr>
        <p:grpSpPr bwMode="auto">
          <a:xfrm>
            <a:off x="7198198" y="4292049"/>
            <a:ext cx="1287532" cy="905907"/>
            <a:chOff x="6082834" y="3774758"/>
            <a:chExt cx="1287532" cy="905907"/>
          </a:xfrm>
        </p:grpSpPr>
        <p:sp>
          <p:nvSpPr>
            <p:cNvPr id="75" name="Line 122"/>
            <p:cNvSpPr>
              <a:spLocks noChangeShapeType="1"/>
            </p:cNvSpPr>
            <p:nvPr/>
          </p:nvSpPr>
          <p:spPr bwMode="auto">
            <a:xfrm flipV="1">
              <a:off x="6713538" y="3774758"/>
              <a:ext cx="0" cy="542925"/>
            </a:xfrm>
            <a:prstGeom prst="line">
              <a:avLst/>
            </a:prstGeom>
            <a:noFill/>
            <a:ln w="38100">
              <a:solidFill>
                <a:schemeClr val="tx1"/>
              </a:solidFill>
              <a:round/>
              <a:headEnd/>
              <a:tailEnd type="triangle" w="med" len="med"/>
            </a:ln>
          </p:spPr>
          <p:txBody>
            <a:bodyPr/>
            <a:lstStyle/>
            <a:p>
              <a:pPr>
                <a:defRPr/>
              </a:pPr>
              <a:endParaRPr lang="en-CA" dirty="0">
                <a:solidFill>
                  <a:prstClr val="black"/>
                </a:solidFill>
                <a:latin typeface="Arial" pitchFamily="34" charset="0"/>
                <a:cs typeface="Arial" pitchFamily="34" charset="0"/>
              </a:endParaRPr>
            </a:p>
          </p:txBody>
        </p:sp>
        <p:sp>
          <p:nvSpPr>
            <p:cNvPr id="76" name="Text Box 123"/>
            <p:cNvSpPr txBox="1">
              <a:spLocks noChangeArrowheads="1"/>
            </p:cNvSpPr>
            <p:nvPr/>
          </p:nvSpPr>
          <p:spPr bwMode="auto">
            <a:xfrm>
              <a:off x="6082834" y="4311333"/>
              <a:ext cx="1287532" cy="369332"/>
            </a:xfrm>
            <a:prstGeom prst="rect">
              <a:avLst/>
            </a:prstGeom>
            <a:noFill/>
            <a:ln w="9525">
              <a:noFill/>
              <a:miter lim="800000"/>
              <a:headEnd/>
              <a:tailEnd/>
            </a:ln>
          </p:spPr>
          <p:txBody>
            <a:bodyPr wrap="none">
              <a:spAutoFit/>
            </a:bodyPr>
            <a:lstStyle/>
            <a:p>
              <a:pPr>
                <a:defRPr/>
              </a:pPr>
              <a:r>
                <a:rPr lang="en-US" dirty="0" err="1">
                  <a:solidFill>
                    <a:prstClr val="black"/>
                  </a:solidFill>
                  <a:latin typeface="Arial" pitchFamily="34" charset="0"/>
                  <a:cs typeface="Arial" pitchFamily="34" charset="0"/>
                </a:rPr>
                <a:t>Aftensmad</a:t>
              </a:r>
              <a:endParaRPr lang="en-US" dirty="0">
                <a:solidFill>
                  <a:prstClr val="black"/>
                </a:solidFill>
                <a:latin typeface="Arial" pitchFamily="34" charset="0"/>
                <a:cs typeface="Arial" pitchFamily="34" charset="0"/>
              </a:endParaRPr>
            </a:p>
          </p:txBody>
        </p:sp>
      </p:grpSp>
      <p:sp>
        <p:nvSpPr>
          <p:cNvPr id="77" name="Freeform 16"/>
          <p:cNvSpPr>
            <a:spLocks/>
          </p:cNvSpPr>
          <p:nvPr/>
        </p:nvSpPr>
        <p:spPr bwMode="auto">
          <a:xfrm>
            <a:off x="8437549" y="3173179"/>
            <a:ext cx="1316037" cy="530225"/>
          </a:xfrm>
          <a:custGeom>
            <a:avLst/>
            <a:gdLst>
              <a:gd name="T0" fmla="*/ 0 w 1354"/>
              <a:gd name="T1" fmla="*/ 530225 h 305"/>
              <a:gd name="T2" fmla="*/ 650243 w 1354"/>
              <a:gd name="T3" fmla="*/ 1738 h 305"/>
              <a:gd name="T4" fmla="*/ 1316038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round/>
            <a:headEnd/>
            <a:tailEnd/>
          </a:ln>
        </p:spPr>
        <p:txBody>
          <a:bodyPr/>
          <a:lstStyle/>
          <a:p>
            <a:pPr>
              <a:defRPr/>
            </a:pPr>
            <a:endParaRPr lang="en-CA" dirty="0">
              <a:solidFill>
                <a:prstClr val="black"/>
              </a:solidFill>
              <a:latin typeface="Calibri"/>
            </a:endParaRPr>
          </a:p>
        </p:txBody>
      </p:sp>
      <p:sp>
        <p:nvSpPr>
          <p:cNvPr id="78" name="Freeform 12"/>
          <p:cNvSpPr>
            <a:spLocks/>
          </p:cNvSpPr>
          <p:nvPr/>
        </p:nvSpPr>
        <p:spPr bwMode="auto">
          <a:xfrm flipV="1">
            <a:off x="3235945" y="3667844"/>
            <a:ext cx="1316038" cy="188913"/>
          </a:xfrm>
          <a:custGeom>
            <a:avLst/>
            <a:gdLst>
              <a:gd name="T0" fmla="*/ 0 w 1354"/>
              <a:gd name="T1" fmla="*/ 188913 h 305"/>
              <a:gd name="T2" fmla="*/ 650243 w 1354"/>
              <a:gd name="T3" fmla="*/ 619 h 305"/>
              <a:gd name="T4" fmla="*/ 1316037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cap="flat" cmpd="sng">
            <a:solidFill>
              <a:srgbClr val="FF0000"/>
            </a:solidFill>
            <a:prstDash val="solid"/>
            <a:round/>
            <a:headEnd/>
            <a:tailEnd/>
          </a:ln>
        </p:spPr>
        <p:txBody>
          <a:bodyPr/>
          <a:lstStyle/>
          <a:p>
            <a:pPr>
              <a:defRPr/>
            </a:pPr>
            <a:endParaRPr lang="en-CA" dirty="0">
              <a:solidFill>
                <a:prstClr val="black"/>
              </a:solidFill>
              <a:latin typeface="Calibri"/>
            </a:endParaRPr>
          </a:p>
        </p:txBody>
      </p:sp>
      <p:sp>
        <p:nvSpPr>
          <p:cNvPr id="79" name="Freeform 13"/>
          <p:cNvSpPr>
            <a:spLocks/>
          </p:cNvSpPr>
          <p:nvPr/>
        </p:nvSpPr>
        <p:spPr bwMode="auto">
          <a:xfrm flipV="1">
            <a:off x="8438182" y="3664351"/>
            <a:ext cx="1332000" cy="188912"/>
          </a:xfrm>
          <a:custGeom>
            <a:avLst/>
            <a:gdLst>
              <a:gd name="T0" fmla="*/ 0 w 1354"/>
              <a:gd name="T1" fmla="*/ 188913 h 305"/>
              <a:gd name="T2" fmla="*/ 650243 w 1354"/>
              <a:gd name="T3" fmla="*/ 619 h 305"/>
              <a:gd name="T4" fmla="*/ 1316038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cap="flat" cmpd="sng">
            <a:solidFill>
              <a:srgbClr val="FF0000"/>
            </a:solidFill>
            <a:prstDash val="solid"/>
            <a:round/>
            <a:headEnd/>
            <a:tailEnd/>
          </a:ln>
        </p:spPr>
        <p:txBody>
          <a:bodyPr/>
          <a:lstStyle/>
          <a:p>
            <a:pPr>
              <a:defRPr/>
            </a:pPr>
            <a:endParaRPr lang="en-CA" dirty="0">
              <a:solidFill>
                <a:prstClr val="black"/>
              </a:solidFill>
              <a:latin typeface="Calibri"/>
            </a:endParaRPr>
          </a:p>
        </p:txBody>
      </p:sp>
      <p:sp>
        <p:nvSpPr>
          <p:cNvPr id="80" name="Freeform 13"/>
          <p:cNvSpPr>
            <a:spLocks/>
          </p:cNvSpPr>
          <p:nvPr/>
        </p:nvSpPr>
        <p:spPr bwMode="auto">
          <a:xfrm flipV="1">
            <a:off x="5872784" y="3671019"/>
            <a:ext cx="1316037" cy="188913"/>
          </a:xfrm>
          <a:custGeom>
            <a:avLst/>
            <a:gdLst>
              <a:gd name="T0" fmla="*/ 0 w 1354"/>
              <a:gd name="T1" fmla="*/ 188913 h 305"/>
              <a:gd name="T2" fmla="*/ 650243 w 1354"/>
              <a:gd name="T3" fmla="*/ 619 h 305"/>
              <a:gd name="T4" fmla="*/ 1316038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cap="flat" cmpd="sng">
            <a:solidFill>
              <a:srgbClr val="FF0000"/>
            </a:solidFill>
            <a:prstDash val="solid"/>
            <a:round/>
            <a:headEnd/>
            <a:tailEnd/>
          </a:ln>
        </p:spPr>
        <p:txBody>
          <a:bodyPr/>
          <a:lstStyle/>
          <a:p>
            <a:pPr>
              <a:defRPr/>
            </a:pPr>
            <a:endParaRPr lang="en-CA" dirty="0">
              <a:solidFill>
                <a:prstClr val="black"/>
              </a:solidFill>
              <a:latin typeface="Calibri"/>
            </a:endParaRPr>
          </a:p>
        </p:txBody>
      </p:sp>
      <p:sp>
        <p:nvSpPr>
          <p:cNvPr id="81" name="Freeform 11"/>
          <p:cNvSpPr>
            <a:spLocks/>
          </p:cNvSpPr>
          <p:nvPr/>
        </p:nvSpPr>
        <p:spPr bwMode="auto">
          <a:xfrm>
            <a:off x="4556745" y="3491401"/>
            <a:ext cx="1316038" cy="188913"/>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accent4">
              <a:lumMod val="60000"/>
              <a:lumOff val="40000"/>
            </a:schemeClr>
          </a:solidFill>
          <a:ln w="57150" cap="flat" cmpd="sng">
            <a:solidFill>
              <a:srgbClr val="FF0000"/>
            </a:solidFill>
            <a:prstDash val="solid"/>
            <a:round/>
            <a:headEnd/>
            <a:tailEnd/>
          </a:ln>
          <a:effectLst/>
        </p:spPr>
        <p:txBody>
          <a:bodyPr/>
          <a:lstStyle/>
          <a:p>
            <a:pPr>
              <a:defRPr/>
            </a:pPr>
            <a:endParaRPr lang="en-CA" dirty="0">
              <a:solidFill>
                <a:prstClr val="black"/>
              </a:solidFill>
              <a:latin typeface="Calibri"/>
            </a:endParaRPr>
          </a:p>
        </p:txBody>
      </p:sp>
      <p:sp>
        <p:nvSpPr>
          <p:cNvPr id="82" name="TextBox 81"/>
          <p:cNvSpPr txBox="1"/>
          <p:nvPr/>
        </p:nvSpPr>
        <p:spPr>
          <a:xfrm>
            <a:off x="8392693" y="2801196"/>
            <a:ext cx="372217" cy="461665"/>
          </a:xfrm>
          <a:prstGeom prst="rect">
            <a:avLst/>
          </a:prstGeom>
          <a:noFill/>
        </p:spPr>
        <p:txBody>
          <a:bodyPr wrap="none" rtlCol="0">
            <a:spAutoFit/>
          </a:bodyPr>
          <a:lstStyle/>
          <a:p>
            <a:pPr algn="ctr">
              <a:defRPr/>
            </a:pPr>
            <a:r>
              <a:rPr lang="en-CA" sz="2400" b="1" dirty="0">
                <a:solidFill>
                  <a:prstClr val="white"/>
                </a:solidFill>
                <a:latin typeface="Arial" pitchFamily="34" charset="0"/>
                <a:cs typeface="Arial" pitchFamily="34" charset="0"/>
              </a:rPr>
              <a:t>?</a:t>
            </a:r>
            <a:endParaRPr lang="en-GB" sz="2400" b="1" dirty="0">
              <a:solidFill>
                <a:prstClr val="white"/>
              </a:solidFill>
              <a:latin typeface="Arial" pitchFamily="34" charset="0"/>
              <a:cs typeface="Arial" pitchFamily="34" charset="0"/>
            </a:endParaRPr>
          </a:p>
        </p:txBody>
      </p:sp>
      <p:cxnSp>
        <p:nvCxnSpPr>
          <p:cNvPr id="83" name="Straight Arrow Connector 82"/>
          <p:cNvCxnSpPr/>
          <p:nvPr/>
        </p:nvCxnSpPr>
        <p:spPr>
          <a:xfrm flipH="1">
            <a:off x="8200206" y="3142698"/>
            <a:ext cx="261472" cy="40931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8218216" y="3970909"/>
            <a:ext cx="425964" cy="32731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8611212" y="4147566"/>
            <a:ext cx="372217" cy="461665"/>
          </a:xfrm>
          <a:prstGeom prst="rect">
            <a:avLst/>
          </a:prstGeom>
          <a:noFill/>
        </p:spPr>
        <p:txBody>
          <a:bodyPr wrap="none" rtlCol="0">
            <a:spAutoFit/>
          </a:bodyPr>
          <a:lstStyle/>
          <a:p>
            <a:pPr algn="ctr">
              <a:defRPr/>
            </a:pPr>
            <a:r>
              <a:rPr lang="en-CA" sz="2400" b="1" dirty="0">
                <a:solidFill>
                  <a:prstClr val="white"/>
                </a:solidFill>
                <a:latin typeface="Arial" pitchFamily="34" charset="0"/>
                <a:cs typeface="Arial" pitchFamily="34" charset="0"/>
              </a:rPr>
              <a:t>?</a:t>
            </a:r>
            <a:endParaRPr lang="en-GB" sz="2400" b="1" dirty="0">
              <a:solidFill>
                <a:prstClr val="white"/>
              </a:solidFill>
              <a:latin typeface="Arial" pitchFamily="34" charset="0"/>
              <a:cs typeface="Arial" pitchFamily="34" charset="0"/>
            </a:endParaRPr>
          </a:p>
        </p:txBody>
      </p:sp>
      <p:sp>
        <p:nvSpPr>
          <p:cNvPr id="43" name="Titel 3"/>
          <p:cNvSpPr>
            <a:spLocks noGrp="1"/>
          </p:cNvSpPr>
          <p:nvPr>
            <p:ph type="title"/>
          </p:nvPr>
        </p:nvSpPr>
        <p:spPr>
          <a:xfrm>
            <a:off x="2092945" y="291013"/>
            <a:ext cx="8162925" cy="1090612"/>
          </a:xfrm>
        </p:spPr>
        <p:txBody>
          <a:bodyPr>
            <a:normAutofit fontScale="90000"/>
          </a:bodyPr>
          <a:lstStyle/>
          <a:p>
            <a:pPr algn="ctr"/>
            <a:r>
              <a:rPr lang="da-DK" altLang="en-US" b="1" dirty="0">
                <a:solidFill>
                  <a:srgbClr val="002060"/>
                </a:solidFill>
                <a:latin typeface="Calibri" panose="020F0502020204030204" pitchFamily="34" charset="0"/>
              </a:rPr>
              <a:t>Proteinsyntese og –nedbrydning</a:t>
            </a:r>
            <a:br>
              <a:rPr lang="da-DK" altLang="en-US" b="1" dirty="0">
                <a:solidFill>
                  <a:srgbClr val="002060"/>
                </a:solidFill>
                <a:latin typeface="Calibri" panose="020F0502020204030204" pitchFamily="34" charset="0"/>
              </a:rPr>
            </a:br>
            <a:r>
              <a:rPr lang="da-DK" dirty="0"/>
              <a:t>Effekten af at indtage et måltid</a:t>
            </a:r>
            <a:endParaRPr lang="da-DK" altLang="en-US"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647436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3"/>
          <p:cNvSpPr txBox="1">
            <a:spLocks noChangeArrowheads="1"/>
          </p:cNvSpPr>
          <p:nvPr/>
        </p:nvSpPr>
        <p:spPr bwMode="auto">
          <a:xfrm>
            <a:off x="5746115" y="4862488"/>
            <a:ext cx="821700" cy="369332"/>
          </a:xfrm>
          <a:prstGeom prst="rect">
            <a:avLst/>
          </a:prstGeom>
          <a:noFill/>
          <a:ln w="9525">
            <a:noFill/>
            <a:miter lim="800000"/>
            <a:headEnd/>
            <a:tailEnd/>
          </a:ln>
        </p:spPr>
        <p:txBody>
          <a:bodyPr wrap="none">
            <a:spAutoFit/>
          </a:bodyPr>
          <a:lstStyle/>
          <a:p>
            <a:pPr>
              <a:defRPr/>
            </a:pPr>
            <a:r>
              <a:rPr lang="en-US" b="1" dirty="0" err="1">
                <a:solidFill>
                  <a:prstClr val="black"/>
                </a:solidFill>
                <a:latin typeface="Arial" pitchFamily="34" charset="0"/>
                <a:cs typeface="Arial" pitchFamily="34" charset="0"/>
              </a:rPr>
              <a:t>Tid</a:t>
            </a:r>
            <a:r>
              <a:rPr lang="en-US" b="1" dirty="0">
                <a:solidFill>
                  <a:prstClr val="black"/>
                </a:solidFill>
                <a:latin typeface="Arial" pitchFamily="34" charset="0"/>
                <a:cs typeface="Arial" pitchFamily="34" charset="0"/>
              </a:rPr>
              <a:t> (t)</a:t>
            </a:r>
          </a:p>
        </p:txBody>
      </p:sp>
      <p:sp>
        <p:nvSpPr>
          <p:cNvPr id="7" name="Text Box 64"/>
          <p:cNvSpPr txBox="1">
            <a:spLocks noChangeArrowheads="1"/>
          </p:cNvSpPr>
          <p:nvPr/>
        </p:nvSpPr>
        <p:spPr bwMode="auto">
          <a:xfrm>
            <a:off x="1991546" y="5438254"/>
            <a:ext cx="8568951" cy="1231106"/>
          </a:xfrm>
          <a:prstGeom prst="rect">
            <a:avLst/>
          </a:prstGeom>
          <a:noFill/>
          <a:ln>
            <a:noFill/>
            <a:headEnd/>
            <a:tailEnd/>
          </a:ln>
          <a:effectLst/>
        </p:spPr>
        <p:style>
          <a:lnRef idx="1">
            <a:schemeClr val="dk1"/>
          </a:lnRef>
          <a:fillRef idx="3">
            <a:schemeClr val="dk1"/>
          </a:fillRef>
          <a:effectRef idx="2">
            <a:schemeClr val="dk1"/>
          </a:effectRef>
          <a:fontRef idx="minor">
            <a:schemeClr val="lt1"/>
          </a:fontRef>
        </p:style>
        <p:txBody>
          <a:bodyPr wrap="square">
            <a:spAutoFit/>
          </a:bodyPr>
          <a:lstStyle>
            <a:defPPr>
              <a:defRPr lang="en-US"/>
            </a:defPPr>
            <a:lvl1pPr algn="l" rtl="0" fontAlgn="base">
              <a:spcBef>
                <a:spcPct val="0"/>
              </a:spcBef>
              <a:spcAft>
                <a:spcPct val="0"/>
              </a:spcAft>
              <a:defRPr sz="4000" b="1" kern="1200">
                <a:solidFill>
                  <a:schemeClr val="tx1"/>
                </a:solidFill>
                <a:latin typeface="Times New Roman" pitchFamily="18" charset="0"/>
                <a:ea typeface="+mn-ea"/>
                <a:cs typeface="Arial" charset="0"/>
              </a:defRPr>
            </a:lvl1pPr>
            <a:lvl2pPr marL="457200" algn="l" rtl="0" fontAlgn="base">
              <a:spcBef>
                <a:spcPct val="0"/>
              </a:spcBef>
              <a:spcAft>
                <a:spcPct val="0"/>
              </a:spcAft>
              <a:defRPr sz="4000" b="1" kern="1200">
                <a:solidFill>
                  <a:schemeClr val="tx1"/>
                </a:solidFill>
                <a:latin typeface="Times New Roman" pitchFamily="18" charset="0"/>
                <a:ea typeface="+mn-ea"/>
                <a:cs typeface="Arial" charset="0"/>
              </a:defRPr>
            </a:lvl2pPr>
            <a:lvl3pPr marL="914400" algn="l" rtl="0" fontAlgn="base">
              <a:spcBef>
                <a:spcPct val="0"/>
              </a:spcBef>
              <a:spcAft>
                <a:spcPct val="0"/>
              </a:spcAft>
              <a:defRPr sz="4000" b="1" kern="1200">
                <a:solidFill>
                  <a:schemeClr val="tx1"/>
                </a:solidFill>
                <a:latin typeface="Times New Roman" pitchFamily="18" charset="0"/>
                <a:ea typeface="+mn-ea"/>
                <a:cs typeface="Arial" charset="0"/>
              </a:defRPr>
            </a:lvl3pPr>
            <a:lvl4pPr marL="1371600" algn="l" rtl="0" fontAlgn="base">
              <a:spcBef>
                <a:spcPct val="0"/>
              </a:spcBef>
              <a:spcAft>
                <a:spcPct val="0"/>
              </a:spcAft>
              <a:defRPr sz="4000" b="1" kern="1200">
                <a:solidFill>
                  <a:schemeClr val="tx1"/>
                </a:solidFill>
                <a:latin typeface="Times New Roman" pitchFamily="18" charset="0"/>
                <a:ea typeface="+mn-ea"/>
                <a:cs typeface="Arial" charset="0"/>
              </a:defRPr>
            </a:lvl4pPr>
            <a:lvl5pPr marL="1828800" algn="l" rtl="0" fontAlgn="base">
              <a:spcBef>
                <a:spcPct val="0"/>
              </a:spcBef>
              <a:spcAft>
                <a:spcPct val="0"/>
              </a:spcAft>
              <a:defRPr sz="4000" b="1" kern="1200">
                <a:solidFill>
                  <a:schemeClr val="tx1"/>
                </a:solidFill>
                <a:latin typeface="Times New Roman" pitchFamily="18" charset="0"/>
                <a:ea typeface="+mn-ea"/>
                <a:cs typeface="Arial" charset="0"/>
              </a:defRPr>
            </a:lvl5pPr>
            <a:lvl6pPr marL="2286000" algn="l" defTabSz="914400" rtl="0" eaLnBrk="1" latinLnBrk="0" hangingPunct="1">
              <a:defRPr sz="4000" b="1" kern="1200">
                <a:solidFill>
                  <a:schemeClr val="tx1"/>
                </a:solidFill>
                <a:latin typeface="Times New Roman" pitchFamily="18" charset="0"/>
                <a:ea typeface="+mn-ea"/>
                <a:cs typeface="Arial" charset="0"/>
              </a:defRPr>
            </a:lvl6pPr>
            <a:lvl7pPr marL="2743200" algn="l" defTabSz="914400" rtl="0" eaLnBrk="1" latinLnBrk="0" hangingPunct="1">
              <a:defRPr sz="4000" b="1" kern="1200">
                <a:solidFill>
                  <a:schemeClr val="tx1"/>
                </a:solidFill>
                <a:latin typeface="Times New Roman" pitchFamily="18" charset="0"/>
                <a:ea typeface="+mn-ea"/>
                <a:cs typeface="Arial" charset="0"/>
              </a:defRPr>
            </a:lvl7pPr>
            <a:lvl8pPr marL="3200400" algn="l" defTabSz="914400" rtl="0" eaLnBrk="1" latinLnBrk="0" hangingPunct="1">
              <a:defRPr sz="4000" b="1" kern="1200">
                <a:solidFill>
                  <a:schemeClr val="tx1"/>
                </a:solidFill>
                <a:latin typeface="Times New Roman" pitchFamily="18" charset="0"/>
                <a:ea typeface="+mn-ea"/>
                <a:cs typeface="Arial" charset="0"/>
              </a:defRPr>
            </a:lvl8pPr>
            <a:lvl9pPr marL="3657600" algn="l" defTabSz="914400" rtl="0" eaLnBrk="1" latinLnBrk="0" hangingPunct="1">
              <a:defRPr sz="4000" b="1" kern="1200">
                <a:solidFill>
                  <a:schemeClr val="tx1"/>
                </a:solidFill>
                <a:latin typeface="Times New Roman" pitchFamily="18" charset="0"/>
                <a:ea typeface="+mn-ea"/>
                <a:cs typeface="Arial" charset="0"/>
              </a:defRPr>
            </a:lvl9pPr>
          </a:lstStyle>
          <a:p>
            <a:pPr marL="342900" indent="-342900">
              <a:spcAft>
                <a:spcPts val="1200"/>
              </a:spcAft>
              <a:buFontTx/>
              <a:buAutoNum type="arabicPeriod"/>
              <a:defRPr/>
            </a:pPr>
            <a:r>
              <a:rPr lang="en-US" sz="1800" b="0" dirty="0">
                <a:latin typeface="Calibri" panose="020F0502020204030204" pitchFamily="34" charset="0"/>
              </a:rPr>
              <a:t>Med </a:t>
            </a:r>
            <a:r>
              <a:rPr lang="en-US" sz="1800" b="0" dirty="0" err="1">
                <a:latin typeface="Calibri" panose="020F0502020204030204" pitchFamily="34" charset="0"/>
              </a:rPr>
              <a:t>træning</a:t>
            </a:r>
            <a:r>
              <a:rPr lang="en-US" sz="1800" b="0" dirty="0">
                <a:latin typeface="Calibri" panose="020F0502020204030204" pitchFamily="34" charset="0"/>
              </a:rPr>
              <a:t> </a:t>
            </a:r>
            <a:r>
              <a:rPr lang="en-US" sz="1800" b="0" dirty="0" err="1">
                <a:latin typeface="Calibri" panose="020F0502020204030204" pitchFamily="34" charset="0"/>
              </a:rPr>
              <a:t>bliver</a:t>
            </a:r>
            <a:r>
              <a:rPr lang="en-US" sz="1800" b="0" dirty="0">
                <a:latin typeface="Calibri" panose="020F0502020204030204" pitchFamily="34" charset="0"/>
              </a:rPr>
              <a:t> MPS </a:t>
            </a:r>
            <a:r>
              <a:rPr lang="en-US" sz="1800" b="0" dirty="0" err="1">
                <a:latin typeface="Calibri" panose="020F0502020204030204" pitchFamily="34" charset="0"/>
              </a:rPr>
              <a:t>større</a:t>
            </a:r>
            <a:r>
              <a:rPr lang="en-US" sz="1800" b="0" dirty="0">
                <a:latin typeface="Calibri" panose="020F0502020204030204" pitchFamily="34" charset="0"/>
              </a:rPr>
              <a:t> </a:t>
            </a:r>
            <a:r>
              <a:rPr lang="en-US" sz="1800" b="0" dirty="0" err="1">
                <a:latin typeface="Calibri" panose="020F0502020204030204" pitchFamily="34" charset="0"/>
              </a:rPr>
              <a:t>efter</a:t>
            </a:r>
            <a:r>
              <a:rPr lang="en-US" sz="1800" b="0" dirty="0">
                <a:latin typeface="Calibri" panose="020F0502020204030204" pitchFamily="34" charset="0"/>
              </a:rPr>
              <a:t> </a:t>
            </a:r>
            <a:r>
              <a:rPr lang="en-US" sz="1800" b="0" dirty="0" err="1">
                <a:latin typeface="Calibri" panose="020F0502020204030204" pitchFamily="34" charset="0"/>
              </a:rPr>
              <a:t>måltid</a:t>
            </a:r>
            <a:r>
              <a:rPr lang="en-US" sz="1800" b="0" dirty="0">
                <a:latin typeface="Calibri" panose="020F0502020204030204" pitchFamily="34" charset="0"/>
              </a:rPr>
              <a:t> og </a:t>
            </a:r>
            <a:r>
              <a:rPr lang="en-US" sz="1800" b="0" dirty="0" err="1">
                <a:latin typeface="Calibri" panose="020F0502020204030204" pitchFamily="34" charset="0"/>
              </a:rPr>
              <a:t>falder</a:t>
            </a:r>
            <a:r>
              <a:rPr lang="en-US" sz="1800" b="0" dirty="0">
                <a:latin typeface="Calibri" panose="020F0502020204030204" pitchFamily="34" charset="0"/>
              </a:rPr>
              <a:t> </a:t>
            </a:r>
            <a:r>
              <a:rPr lang="en-US" sz="1800" b="0" dirty="0" err="1">
                <a:latin typeface="Calibri" panose="020F0502020204030204" pitchFamily="34" charset="0"/>
              </a:rPr>
              <a:t>mindre</a:t>
            </a:r>
            <a:r>
              <a:rPr lang="en-US" sz="1800" b="0" dirty="0">
                <a:latin typeface="Calibri" panose="020F0502020204030204" pitchFamily="34" charset="0"/>
              </a:rPr>
              <a:t> </a:t>
            </a:r>
            <a:r>
              <a:rPr lang="en-US" sz="1800" b="0" dirty="0" err="1">
                <a:latin typeface="Calibri" panose="020F0502020204030204" pitchFamily="34" charset="0"/>
              </a:rPr>
              <a:t>i</a:t>
            </a:r>
            <a:r>
              <a:rPr lang="en-US" sz="1800" b="0" dirty="0">
                <a:latin typeface="Calibri" panose="020F0502020204030204" pitchFamily="34" charset="0"/>
              </a:rPr>
              <a:t> </a:t>
            </a:r>
            <a:r>
              <a:rPr lang="en-US" sz="1800" b="0" dirty="0" err="1">
                <a:latin typeface="Calibri" panose="020F0502020204030204" pitchFamily="34" charset="0"/>
              </a:rPr>
              <a:t>perioden</a:t>
            </a:r>
            <a:r>
              <a:rPr lang="en-US" sz="1800" b="0" dirty="0">
                <a:latin typeface="Calibri" panose="020F0502020204030204" pitchFamily="34" charset="0"/>
              </a:rPr>
              <a:t> </a:t>
            </a:r>
            <a:r>
              <a:rPr lang="en-US" sz="1800" b="0" dirty="0" err="1">
                <a:latin typeface="Calibri" panose="020F0502020204030204" pitchFamily="34" charset="0"/>
              </a:rPr>
              <a:t>uden</a:t>
            </a:r>
            <a:r>
              <a:rPr lang="en-US" sz="1800" b="0" dirty="0">
                <a:latin typeface="Calibri" panose="020F0502020204030204" pitchFamily="34" charset="0"/>
              </a:rPr>
              <a:t> mad.</a:t>
            </a:r>
          </a:p>
          <a:p>
            <a:pPr marL="342900" indent="-342900">
              <a:spcAft>
                <a:spcPts val="1200"/>
              </a:spcAft>
              <a:buFontTx/>
              <a:buAutoNum type="arabicPeriod"/>
              <a:defRPr/>
            </a:pPr>
            <a:r>
              <a:rPr lang="en-US" sz="1800" b="0" dirty="0" err="1">
                <a:latin typeface="Calibri" panose="020F0502020204030204" pitchFamily="34" charset="0"/>
              </a:rPr>
              <a:t>Når</a:t>
            </a:r>
            <a:r>
              <a:rPr lang="en-US" sz="1800" b="0" dirty="0">
                <a:latin typeface="Calibri" panose="020F0502020204030204" pitchFamily="34" charset="0"/>
              </a:rPr>
              <a:t> vi </a:t>
            </a:r>
            <a:r>
              <a:rPr lang="en-US" sz="1800" b="0" dirty="0" err="1">
                <a:latin typeface="Calibri" panose="020F0502020204030204" pitchFamily="34" charset="0"/>
              </a:rPr>
              <a:t>indtager</a:t>
            </a:r>
            <a:r>
              <a:rPr lang="en-US" sz="1800" b="0" dirty="0">
                <a:latin typeface="Calibri" panose="020F0502020204030204" pitchFamily="34" charset="0"/>
              </a:rPr>
              <a:t> et </a:t>
            </a:r>
            <a:r>
              <a:rPr lang="en-US" sz="1800" b="0" dirty="0" err="1">
                <a:latin typeface="Calibri" panose="020F0502020204030204" pitchFamily="34" charset="0"/>
              </a:rPr>
              <a:t>proteinrigt</a:t>
            </a:r>
            <a:r>
              <a:rPr lang="en-US" sz="1800" b="0" dirty="0">
                <a:latin typeface="Calibri" panose="020F0502020204030204" pitchFamily="34" charset="0"/>
              </a:rPr>
              <a:t> </a:t>
            </a:r>
            <a:r>
              <a:rPr lang="en-US" sz="1800" b="0" dirty="0" err="1">
                <a:latin typeface="Calibri" panose="020F0502020204030204" pitchFamily="34" charset="0"/>
              </a:rPr>
              <a:t>måltid</a:t>
            </a:r>
            <a:r>
              <a:rPr lang="en-US" sz="1800" b="0" dirty="0">
                <a:latin typeface="Calibri" panose="020F0502020204030204" pitchFamily="34" charset="0"/>
              </a:rPr>
              <a:t>, </a:t>
            </a:r>
            <a:r>
              <a:rPr lang="en-US" sz="1800" b="0" dirty="0" err="1">
                <a:latin typeface="Calibri" panose="020F0502020204030204" pitchFamily="34" charset="0"/>
              </a:rPr>
              <a:t>kan</a:t>
            </a:r>
            <a:r>
              <a:rPr lang="en-US" sz="1800" b="0" dirty="0">
                <a:latin typeface="Calibri" panose="020F0502020204030204" pitchFamily="34" charset="0"/>
              </a:rPr>
              <a:t> vi </a:t>
            </a:r>
            <a:r>
              <a:rPr lang="en-US" sz="1800" b="0" dirty="0" err="1">
                <a:latin typeface="Calibri" panose="020F0502020204030204" pitchFamily="34" charset="0"/>
              </a:rPr>
              <a:t>stimulere</a:t>
            </a:r>
            <a:r>
              <a:rPr lang="en-US" sz="1800" b="0" dirty="0">
                <a:latin typeface="Calibri" panose="020F0502020204030204" pitchFamily="34" charset="0"/>
              </a:rPr>
              <a:t> </a:t>
            </a:r>
            <a:r>
              <a:rPr lang="en-US" sz="1800" b="0" dirty="0" err="1">
                <a:latin typeface="Calibri" panose="020F0502020204030204" pitchFamily="34" charset="0"/>
              </a:rPr>
              <a:t>proteinsyntesen</a:t>
            </a:r>
            <a:r>
              <a:rPr lang="en-US" sz="1800" b="0" dirty="0">
                <a:latin typeface="Calibri" panose="020F0502020204030204" pitchFamily="34" charset="0"/>
              </a:rPr>
              <a:t> </a:t>
            </a:r>
            <a:r>
              <a:rPr lang="en-US" sz="1800" b="0" dirty="0" err="1">
                <a:latin typeface="Calibri" panose="020F0502020204030204" pitchFamily="34" charset="0"/>
              </a:rPr>
              <a:t>maksimalt</a:t>
            </a:r>
            <a:endParaRPr lang="en-US" sz="1800" b="0" dirty="0">
              <a:latin typeface="Calibri" panose="020F0502020204030204" pitchFamily="34" charset="0"/>
            </a:endParaRPr>
          </a:p>
          <a:p>
            <a:pPr marL="342900" indent="-342900">
              <a:spcAft>
                <a:spcPts val="1200"/>
              </a:spcAft>
              <a:buFontTx/>
              <a:buAutoNum type="arabicPeriod"/>
              <a:defRPr/>
            </a:pPr>
            <a:r>
              <a:rPr lang="en-US" sz="1800" b="0" dirty="0" err="1">
                <a:latin typeface="Calibri" panose="020F0502020204030204" pitchFamily="34" charset="0"/>
              </a:rPr>
              <a:t>Kombinationen</a:t>
            </a:r>
            <a:r>
              <a:rPr lang="en-US" sz="1800" b="0" dirty="0">
                <a:latin typeface="Calibri" panose="020F0502020204030204" pitchFamily="34" charset="0"/>
              </a:rPr>
              <a:t> </a:t>
            </a:r>
            <a:r>
              <a:rPr lang="en-US" sz="1800" b="0" dirty="0" err="1">
                <a:latin typeface="Calibri" panose="020F0502020204030204" pitchFamily="34" charset="0"/>
              </a:rPr>
              <a:t>af</a:t>
            </a:r>
            <a:r>
              <a:rPr lang="en-US" sz="1800" b="0" dirty="0">
                <a:latin typeface="Calibri" panose="020F0502020204030204" pitchFamily="34" charset="0"/>
              </a:rPr>
              <a:t> </a:t>
            </a:r>
            <a:r>
              <a:rPr lang="en-US" sz="1800" b="0" dirty="0" err="1">
                <a:latin typeface="Calibri" panose="020F0502020204030204" pitchFamily="34" charset="0"/>
              </a:rPr>
              <a:t>træing+protein</a:t>
            </a:r>
            <a:r>
              <a:rPr lang="en-US" sz="1800" b="0" dirty="0">
                <a:latin typeface="Calibri" panose="020F0502020204030204" pitchFamily="34" charset="0"/>
              </a:rPr>
              <a:t>  -&gt; </a:t>
            </a:r>
            <a:r>
              <a:rPr lang="en-US" sz="1800" b="0" dirty="0" err="1">
                <a:latin typeface="Calibri" panose="020F0502020204030204" pitchFamily="34" charset="0"/>
              </a:rPr>
              <a:t>opbygningen</a:t>
            </a:r>
            <a:r>
              <a:rPr lang="en-US" sz="1800" b="0" dirty="0">
                <a:latin typeface="Calibri" panose="020F0502020204030204" pitchFamily="34" charset="0"/>
              </a:rPr>
              <a:t> </a:t>
            </a:r>
            <a:r>
              <a:rPr lang="en-US" sz="1800" b="0" dirty="0" err="1">
                <a:latin typeface="Calibri" panose="020F0502020204030204" pitchFamily="34" charset="0"/>
              </a:rPr>
              <a:t>af</a:t>
            </a:r>
            <a:r>
              <a:rPr lang="en-US" sz="1800" b="0" dirty="0">
                <a:latin typeface="Calibri" panose="020F0502020204030204" pitchFamily="34" charset="0"/>
              </a:rPr>
              <a:t> </a:t>
            </a:r>
            <a:r>
              <a:rPr lang="en-US" sz="1800" b="0" dirty="0" err="1">
                <a:latin typeface="Calibri" panose="020F0502020204030204" pitchFamily="34" charset="0"/>
              </a:rPr>
              <a:t>nyt</a:t>
            </a:r>
            <a:r>
              <a:rPr lang="en-US" sz="1800" b="0" dirty="0">
                <a:latin typeface="Calibri" panose="020F0502020204030204" pitchFamily="34" charset="0"/>
              </a:rPr>
              <a:t> </a:t>
            </a:r>
            <a:r>
              <a:rPr lang="en-US" sz="1800" b="0" dirty="0" err="1">
                <a:latin typeface="Calibri" panose="020F0502020204030204" pitchFamily="34" charset="0"/>
              </a:rPr>
              <a:t>muskelvæv</a:t>
            </a:r>
            <a:r>
              <a:rPr lang="en-US" sz="1800" b="0" dirty="0">
                <a:latin typeface="Calibri" panose="020F0502020204030204" pitchFamily="34" charset="0"/>
              </a:rPr>
              <a:t>!</a:t>
            </a:r>
          </a:p>
        </p:txBody>
      </p:sp>
      <p:sp>
        <p:nvSpPr>
          <p:cNvPr id="9" name="Rectangle 8"/>
          <p:cNvSpPr/>
          <p:nvPr/>
        </p:nvSpPr>
        <p:spPr>
          <a:xfrm>
            <a:off x="1814879" y="995132"/>
            <a:ext cx="8568951" cy="39534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CA" dirty="0">
              <a:solidFill>
                <a:prstClr val="white"/>
              </a:solidFill>
              <a:latin typeface="Calibri"/>
            </a:endParaRPr>
          </a:p>
        </p:txBody>
      </p:sp>
      <p:sp>
        <p:nvSpPr>
          <p:cNvPr id="10" name="Freeform 7"/>
          <p:cNvSpPr>
            <a:spLocks/>
          </p:cNvSpPr>
          <p:nvPr/>
        </p:nvSpPr>
        <p:spPr bwMode="auto">
          <a:xfrm>
            <a:off x="3674805" y="2851026"/>
            <a:ext cx="1316038" cy="265113"/>
          </a:xfrm>
          <a:custGeom>
            <a:avLst/>
            <a:gdLst>
              <a:gd name="T0" fmla="*/ 0 w 1354"/>
              <a:gd name="T1" fmla="*/ 530225 h 305"/>
              <a:gd name="T2" fmla="*/ 650243 w 1354"/>
              <a:gd name="T3" fmla="*/ 1738 h 305"/>
              <a:gd name="T4" fmla="*/ 1316037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prstDash val="sysDash"/>
            <a:round/>
            <a:headEnd/>
            <a:tailEnd/>
          </a:ln>
        </p:spPr>
        <p:txBody>
          <a:bodyPr/>
          <a:lstStyle/>
          <a:p>
            <a:pPr>
              <a:defRPr/>
            </a:pPr>
            <a:endParaRPr lang="en-CA" dirty="0">
              <a:solidFill>
                <a:prstClr val="black"/>
              </a:solidFill>
              <a:latin typeface="Calibri"/>
            </a:endParaRPr>
          </a:p>
        </p:txBody>
      </p:sp>
      <p:sp>
        <p:nvSpPr>
          <p:cNvPr id="11" name="Freeform 11"/>
          <p:cNvSpPr>
            <a:spLocks/>
          </p:cNvSpPr>
          <p:nvPr/>
        </p:nvSpPr>
        <p:spPr bwMode="auto">
          <a:xfrm>
            <a:off x="5001955" y="2944689"/>
            <a:ext cx="1316038" cy="188913"/>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accent4">
              <a:lumMod val="60000"/>
              <a:lumOff val="40000"/>
            </a:schemeClr>
          </a:solidFill>
          <a:ln w="57150" cap="flat" cmpd="sng">
            <a:solidFill>
              <a:srgbClr val="FF0000"/>
            </a:solidFill>
            <a:prstDash val="solid"/>
            <a:round/>
            <a:headEnd/>
            <a:tailEnd/>
          </a:ln>
          <a:effectLst/>
        </p:spPr>
        <p:txBody>
          <a:bodyPr/>
          <a:lstStyle/>
          <a:p>
            <a:pPr>
              <a:defRPr/>
            </a:pPr>
            <a:endParaRPr lang="en-CA" dirty="0">
              <a:solidFill>
                <a:prstClr val="black"/>
              </a:solidFill>
              <a:latin typeface="Calibri"/>
            </a:endParaRPr>
          </a:p>
        </p:txBody>
      </p:sp>
      <p:sp>
        <p:nvSpPr>
          <p:cNvPr id="12" name="Line 14"/>
          <p:cNvSpPr>
            <a:spLocks noChangeShapeType="1"/>
          </p:cNvSpPr>
          <p:nvPr/>
        </p:nvSpPr>
        <p:spPr bwMode="auto">
          <a:xfrm>
            <a:off x="2498150" y="1946347"/>
            <a:ext cx="0" cy="2842435"/>
          </a:xfrm>
          <a:prstGeom prst="line">
            <a:avLst/>
          </a:prstGeom>
          <a:noFill/>
          <a:ln w="9525">
            <a:solidFill>
              <a:schemeClr val="tx1"/>
            </a:solidFill>
            <a:round/>
            <a:headEnd/>
            <a:tailEnd/>
          </a:ln>
        </p:spPr>
        <p:txBody>
          <a:bodyPr/>
          <a:lstStyle/>
          <a:p>
            <a:pPr>
              <a:defRPr/>
            </a:pPr>
            <a:endParaRPr lang="en-CA" dirty="0">
              <a:solidFill>
                <a:prstClr val="black"/>
              </a:solidFill>
              <a:latin typeface="Calibri"/>
            </a:endParaRPr>
          </a:p>
        </p:txBody>
      </p:sp>
      <p:sp>
        <p:nvSpPr>
          <p:cNvPr id="13" name="Line 15"/>
          <p:cNvSpPr>
            <a:spLocks noChangeShapeType="1"/>
          </p:cNvSpPr>
          <p:nvPr/>
        </p:nvSpPr>
        <p:spPr bwMode="auto">
          <a:xfrm rot="5400000" flipH="1">
            <a:off x="6368424" y="915371"/>
            <a:ext cx="0" cy="7740552"/>
          </a:xfrm>
          <a:prstGeom prst="line">
            <a:avLst/>
          </a:prstGeom>
          <a:noFill/>
          <a:ln w="9525">
            <a:solidFill>
              <a:schemeClr val="tx1"/>
            </a:solidFill>
            <a:round/>
            <a:headEnd/>
            <a:tailEnd/>
          </a:ln>
        </p:spPr>
        <p:txBody>
          <a:bodyPr/>
          <a:lstStyle/>
          <a:p>
            <a:pPr>
              <a:defRPr/>
            </a:pPr>
            <a:endParaRPr lang="en-CA" dirty="0">
              <a:solidFill>
                <a:prstClr val="black"/>
              </a:solidFill>
              <a:latin typeface="Calibri"/>
            </a:endParaRPr>
          </a:p>
        </p:txBody>
      </p:sp>
      <p:sp>
        <p:nvSpPr>
          <p:cNvPr id="14" name="Freeform 16"/>
          <p:cNvSpPr>
            <a:spLocks/>
          </p:cNvSpPr>
          <p:nvPr/>
        </p:nvSpPr>
        <p:spPr bwMode="auto">
          <a:xfrm>
            <a:off x="6302119" y="2851026"/>
            <a:ext cx="1316037" cy="266701"/>
          </a:xfrm>
          <a:custGeom>
            <a:avLst/>
            <a:gdLst>
              <a:gd name="T0" fmla="*/ 0 w 1354"/>
              <a:gd name="T1" fmla="*/ 530225 h 305"/>
              <a:gd name="T2" fmla="*/ 650243 w 1354"/>
              <a:gd name="T3" fmla="*/ 1738 h 305"/>
              <a:gd name="T4" fmla="*/ 1316038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prstDash val="sysDash"/>
            <a:round/>
            <a:headEnd/>
            <a:tailEnd/>
          </a:ln>
        </p:spPr>
        <p:txBody>
          <a:bodyPr/>
          <a:lstStyle/>
          <a:p>
            <a:pPr>
              <a:defRPr/>
            </a:pPr>
            <a:endParaRPr lang="en-CA" dirty="0">
              <a:solidFill>
                <a:prstClr val="black"/>
              </a:solidFill>
              <a:latin typeface="Calibri"/>
            </a:endParaRPr>
          </a:p>
        </p:txBody>
      </p:sp>
      <p:sp>
        <p:nvSpPr>
          <p:cNvPr id="15" name="Freeform 17"/>
          <p:cNvSpPr>
            <a:spLocks/>
          </p:cNvSpPr>
          <p:nvPr/>
        </p:nvSpPr>
        <p:spPr bwMode="auto">
          <a:xfrm flipV="1">
            <a:off x="5003543" y="3119268"/>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accent4">
              <a:lumMod val="60000"/>
              <a:lumOff val="40000"/>
            </a:schemeClr>
          </a:solidFill>
          <a:ln w="57150">
            <a:solidFill>
              <a:srgbClr val="008000"/>
            </a:solidFill>
            <a:round/>
            <a:headEnd/>
            <a:tailEnd/>
          </a:ln>
          <a:effectLst/>
        </p:spPr>
        <p:txBody>
          <a:bodyPr/>
          <a:lstStyle/>
          <a:p>
            <a:pPr>
              <a:defRPr/>
            </a:pPr>
            <a:endParaRPr lang="en-CA" dirty="0">
              <a:solidFill>
                <a:prstClr val="black"/>
              </a:solidFill>
              <a:latin typeface="Calibri"/>
            </a:endParaRPr>
          </a:p>
        </p:txBody>
      </p:sp>
      <p:sp>
        <p:nvSpPr>
          <p:cNvPr id="17" name="Freeform 19"/>
          <p:cNvSpPr>
            <a:spLocks/>
          </p:cNvSpPr>
          <p:nvPr/>
        </p:nvSpPr>
        <p:spPr bwMode="auto">
          <a:xfrm flipV="1">
            <a:off x="7636570" y="3106614"/>
            <a:ext cx="1316038" cy="530225"/>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accent4">
              <a:lumMod val="60000"/>
              <a:lumOff val="40000"/>
            </a:schemeClr>
          </a:solidFill>
          <a:ln w="57150">
            <a:solidFill>
              <a:srgbClr val="008000"/>
            </a:solidFill>
            <a:round/>
            <a:headEnd/>
            <a:tailEnd/>
          </a:ln>
          <a:effectLst/>
        </p:spPr>
        <p:txBody>
          <a:bodyPr/>
          <a:lstStyle/>
          <a:p>
            <a:pPr>
              <a:defRPr/>
            </a:pPr>
            <a:endParaRPr lang="en-CA" dirty="0">
              <a:solidFill>
                <a:prstClr val="black"/>
              </a:solidFill>
              <a:latin typeface="Calibri"/>
            </a:endParaRPr>
          </a:p>
        </p:txBody>
      </p:sp>
      <p:grpSp>
        <p:nvGrpSpPr>
          <p:cNvPr id="19" name="Group 68"/>
          <p:cNvGrpSpPr>
            <a:grpSpLocks/>
          </p:cNvGrpSpPr>
          <p:nvPr/>
        </p:nvGrpSpPr>
        <p:grpSpPr bwMode="auto">
          <a:xfrm>
            <a:off x="2772866" y="3682608"/>
            <a:ext cx="1119216" cy="1105907"/>
            <a:chOff x="1183969" y="3633740"/>
            <a:chExt cx="1119216" cy="1105908"/>
          </a:xfrm>
        </p:grpSpPr>
        <p:sp>
          <p:nvSpPr>
            <p:cNvPr id="20" name="Line 24"/>
            <p:cNvSpPr>
              <a:spLocks noChangeShapeType="1"/>
            </p:cNvSpPr>
            <p:nvPr/>
          </p:nvSpPr>
          <p:spPr bwMode="auto">
            <a:xfrm flipV="1">
              <a:off x="1744663" y="3633740"/>
              <a:ext cx="0" cy="542925"/>
            </a:xfrm>
            <a:prstGeom prst="line">
              <a:avLst/>
            </a:prstGeom>
            <a:noFill/>
            <a:ln w="38100">
              <a:solidFill>
                <a:schemeClr val="tx1"/>
              </a:solidFill>
              <a:round/>
              <a:headEnd/>
              <a:tailEnd type="triangle" w="med" len="med"/>
            </a:ln>
          </p:spPr>
          <p:txBody>
            <a:bodyPr/>
            <a:lstStyle/>
            <a:p>
              <a:pPr>
                <a:defRPr/>
              </a:pPr>
              <a:endParaRPr lang="en-CA" dirty="0">
                <a:solidFill>
                  <a:prstClr val="black"/>
                </a:solidFill>
                <a:latin typeface="Arial" pitchFamily="34" charset="0"/>
                <a:cs typeface="Arial" pitchFamily="34" charset="0"/>
              </a:endParaRPr>
            </a:p>
          </p:txBody>
        </p:sp>
        <p:sp>
          <p:nvSpPr>
            <p:cNvPr id="21" name="Text Box 26"/>
            <p:cNvSpPr txBox="1">
              <a:spLocks noChangeArrowheads="1"/>
            </p:cNvSpPr>
            <p:nvPr/>
          </p:nvSpPr>
          <p:spPr bwMode="auto">
            <a:xfrm>
              <a:off x="1183969" y="4154872"/>
              <a:ext cx="1119216" cy="584776"/>
            </a:xfrm>
            <a:prstGeom prst="rect">
              <a:avLst/>
            </a:prstGeom>
            <a:noFill/>
            <a:ln w="9525">
              <a:noFill/>
              <a:miter lim="800000"/>
              <a:headEnd/>
              <a:tailEnd/>
            </a:ln>
          </p:spPr>
          <p:txBody>
            <a:bodyPr wrap="none">
              <a:spAutoFit/>
            </a:bodyPr>
            <a:lstStyle/>
            <a:p>
              <a:pPr algn="ctr">
                <a:defRPr/>
              </a:pPr>
              <a:r>
                <a:rPr lang="en-US" sz="1600" dirty="0" err="1">
                  <a:solidFill>
                    <a:prstClr val="black"/>
                  </a:solidFill>
                  <a:latin typeface="Arial" pitchFamily="34" charset="0"/>
                  <a:cs typeface="Arial" pitchFamily="34" charset="0"/>
                </a:rPr>
                <a:t>Proteinrigt</a:t>
              </a:r>
              <a:endParaRPr lang="en-US" sz="1600" dirty="0">
                <a:solidFill>
                  <a:prstClr val="black"/>
                </a:solidFill>
                <a:latin typeface="Arial" pitchFamily="34" charset="0"/>
                <a:cs typeface="Arial" pitchFamily="34" charset="0"/>
              </a:endParaRPr>
            </a:p>
            <a:p>
              <a:pPr algn="ctr">
                <a:defRPr/>
              </a:pPr>
              <a:r>
                <a:rPr lang="en-US" sz="1600" dirty="0" err="1">
                  <a:solidFill>
                    <a:prstClr val="black"/>
                  </a:solidFill>
                  <a:latin typeface="Arial" pitchFamily="34" charset="0"/>
                  <a:cs typeface="Arial" pitchFamily="34" charset="0"/>
                </a:rPr>
                <a:t>måltid</a:t>
              </a:r>
              <a:endParaRPr lang="en-US" sz="1600" dirty="0">
                <a:solidFill>
                  <a:prstClr val="black"/>
                </a:solidFill>
                <a:latin typeface="Arial" pitchFamily="34" charset="0"/>
                <a:cs typeface="Arial" pitchFamily="34" charset="0"/>
              </a:endParaRPr>
            </a:p>
          </p:txBody>
        </p:sp>
      </p:grpSp>
      <p:sp>
        <p:nvSpPr>
          <p:cNvPr id="25" name="Text Box 57"/>
          <p:cNvSpPr txBox="1">
            <a:spLocks noChangeArrowheads="1"/>
          </p:cNvSpPr>
          <p:nvPr/>
        </p:nvSpPr>
        <p:spPr bwMode="auto">
          <a:xfrm rot="16200000">
            <a:off x="1295679" y="3167242"/>
            <a:ext cx="1736373" cy="369332"/>
          </a:xfrm>
          <a:prstGeom prst="rect">
            <a:avLst/>
          </a:prstGeom>
          <a:noFill/>
          <a:ln w="9525">
            <a:noFill/>
            <a:miter lim="800000"/>
            <a:headEnd/>
            <a:tailEnd/>
          </a:ln>
        </p:spPr>
        <p:txBody>
          <a:bodyPr wrap="none">
            <a:spAutoFit/>
          </a:bodyPr>
          <a:lstStyle/>
          <a:p>
            <a:pPr>
              <a:defRPr/>
            </a:pPr>
            <a:r>
              <a:rPr lang="en-US" b="1" dirty="0">
                <a:solidFill>
                  <a:prstClr val="black"/>
                </a:solidFill>
                <a:latin typeface="Arial" pitchFamily="34" charset="0"/>
                <a:cs typeface="Arial" pitchFamily="34" charset="0"/>
              </a:rPr>
              <a:t>MPS and MPN</a:t>
            </a:r>
          </a:p>
        </p:txBody>
      </p:sp>
      <p:sp>
        <p:nvSpPr>
          <p:cNvPr id="26" name="Line 55"/>
          <p:cNvSpPr>
            <a:spLocks noChangeShapeType="1"/>
          </p:cNvSpPr>
          <p:nvPr/>
        </p:nvSpPr>
        <p:spPr bwMode="auto">
          <a:xfrm>
            <a:off x="5159837" y="1791950"/>
            <a:ext cx="544512" cy="0"/>
          </a:xfrm>
          <a:prstGeom prst="line">
            <a:avLst/>
          </a:prstGeom>
          <a:noFill/>
          <a:ln w="57150">
            <a:solidFill>
              <a:srgbClr val="008000"/>
            </a:solidFill>
            <a:round/>
            <a:headEnd/>
            <a:tailEnd/>
          </a:ln>
        </p:spPr>
        <p:txBody>
          <a:bodyPr/>
          <a:lstStyle/>
          <a:p>
            <a:pPr>
              <a:defRPr/>
            </a:pPr>
            <a:endParaRPr lang="en-CA" sz="2000" dirty="0">
              <a:solidFill>
                <a:prstClr val="black"/>
              </a:solidFill>
              <a:latin typeface="Calibri"/>
            </a:endParaRPr>
          </a:p>
        </p:txBody>
      </p:sp>
      <p:sp>
        <p:nvSpPr>
          <p:cNvPr id="27" name="Text Box 58"/>
          <p:cNvSpPr txBox="1">
            <a:spLocks noChangeArrowheads="1"/>
          </p:cNvSpPr>
          <p:nvPr/>
        </p:nvSpPr>
        <p:spPr bwMode="auto">
          <a:xfrm>
            <a:off x="5832938" y="1623675"/>
            <a:ext cx="684803" cy="369332"/>
          </a:xfrm>
          <a:prstGeom prst="rect">
            <a:avLst/>
          </a:prstGeom>
          <a:noFill/>
          <a:ln w="9525">
            <a:noFill/>
            <a:miter lim="800000"/>
            <a:headEnd/>
            <a:tailEnd/>
          </a:ln>
        </p:spPr>
        <p:txBody>
          <a:bodyPr wrap="none">
            <a:spAutoFit/>
          </a:bodyPr>
          <a:lstStyle/>
          <a:p>
            <a:pPr>
              <a:defRPr/>
            </a:pPr>
            <a:r>
              <a:rPr lang="en-US" b="1" dirty="0">
                <a:solidFill>
                  <a:prstClr val="black"/>
                </a:solidFill>
                <a:latin typeface="Arial" pitchFamily="34" charset="0"/>
                <a:cs typeface="Arial" pitchFamily="34" charset="0"/>
              </a:rPr>
              <a:t>MPS</a:t>
            </a:r>
          </a:p>
        </p:txBody>
      </p:sp>
      <p:sp>
        <p:nvSpPr>
          <p:cNvPr id="28" name="Line 56"/>
          <p:cNvSpPr>
            <a:spLocks noChangeShapeType="1"/>
          </p:cNvSpPr>
          <p:nvPr/>
        </p:nvSpPr>
        <p:spPr bwMode="auto">
          <a:xfrm>
            <a:off x="6638624" y="1795443"/>
            <a:ext cx="544513" cy="0"/>
          </a:xfrm>
          <a:prstGeom prst="line">
            <a:avLst/>
          </a:prstGeom>
          <a:noFill/>
          <a:ln w="57150">
            <a:solidFill>
              <a:srgbClr val="FF0000"/>
            </a:solidFill>
            <a:round/>
            <a:headEnd/>
            <a:tailEnd/>
          </a:ln>
        </p:spPr>
        <p:txBody>
          <a:bodyPr/>
          <a:lstStyle/>
          <a:p>
            <a:pPr>
              <a:defRPr/>
            </a:pPr>
            <a:endParaRPr lang="en-CA" sz="2000" dirty="0">
              <a:solidFill>
                <a:prstClr val="black"/>
              </a:solidFill>
              <a:latin typeface="Calibri"/>
            </a:endParaRPr>
          </a:p>
        </p:txBody>
      </p:sp>
      <p:sp>
        <p:nvSpPr>
          <p:cNvPr id="29" name="Text Box 59"/>
          <p:cNvSpPr txBox="1">
            <a:spLocks noChangeArrowheads="1"/>
          </p:cNvSpPr>
          <p:nvPr/>
        </p:nvSpPr>
        <p:spPr bwMode="auto">
          <a:xfrm>
            <a:off x="7179590" y="1627168"/>
            <a:ext cx="697627" cy="369332"/>
          </a:xfrm>
          <a:prstGeom prst="rect">
            <a:avLst/>
          </a:prstGeom>
          <a:noFill/>
          <a:ln w="9525">
            <a:noFill/>
            <a:miter lim="800000"/>
            <a:headEnd/>
            <a:tailEnd/>
          </a:ln>
        </p:spPr>
        <p:txBody>
          <a:bodyPr wrap="none">
            <a:spAutoFit/>
          </a:bodyPr>
          <a:lstStyle/>
          <a:p>
            <a:pPr>
              <a:defRPr/>
            </a:pPr>
            <a:r>
              <a:rPr lang="en-US" b="1" dirty="0">
                <a:solidFill>
                  <a:prstClr val="black"/>
                </a:solidFill>
                <a:latin typeface="Arial" pitchFamily="34" charset="0"/>
                <a:cs typeface="Arial" pitchFamily="34" charset="0"/>
              </a:rPr>
              <a:t>MPN</a:t>
            </a:r>
          </a:p>
        </p:txBody>
      </p:sp>
      <p:sp>
        <p:nvSpPr>
          <p:cNvPr id="30" name="Freeform 121"/>
          <p:cNvSpPr>
            <a:spLocks/>
          </p:cNvSpPr>
          <p:nvPr/>
        </p:nvSpPr>
        <p:spPr bwMode="auto">
          <a:xfrm>
            <a:off x="3275708" y="3109789"/>
            <a:ext cx="417512" cy="415925"/>
          </a:xfrm>
          <a:custGeom>
            <a:avLst/>
            <a:gdLst>
              <a:gd name="T0" fmla="*/ 417513 w 263"/>
              <a:gd name="T1" fmla="*/ 0 h 262"/>
              <a:gd name="T2" fmla="*/ 173038 w 263"/>
              <a:gd name="T3" fmla="*/ 355600 h 262"/>
              <a:gd name="T4" fmla="*/ 0 w 263"/>
              <a:gd name="T5" fmla="*/ 366712 h 262"/>
              <a:gd name="T6" fmla="*/ 0 60000 65536"/>
              <a:gd name="T7" fmla="*/ 0 60000 65536"/>
              <a:gd name="T8" fmla="*/ 0 60000 65536"/>
              <a:gd name="T9" fmla="*/ 0 w 263"/>
              <a:gd name="T10" fmla="*/ 0 h 262"/>
              <a:gd name="T11" fmla="*/ 263 w 263"/>
              <a:gd name="T12" fmla="*/ 262 h 262"/>
            </a:gdLst>
            <a:ahLst/>
            <a:cxnLst>
              <a:cxn ang="T6">
                <a:pos x="T0" y="T1"/>
              </a:cxn>
              <a:cxn ang="T7">
                <a:pos x="T2" y="T3"/>
              </a:cxn>
              <a:cxn ang="T8">
                <a:pos x="T4" y="T5"/>
              </a:cxn>
            </a:cxnLst>
            <a:rect l="T9" t="T10" r="T11" b="T12"/>
            <a:pathLst>
              <a:path w="263" h="262">
                <a:moveTo>
                  <a:pt x="263" y="0"/>
                </a:moveTo>
                <a:cubicBezTo>
                  <a:pt x="208" y="93"/>
                  <a:pt x="153" y="186"/>
                  <a:pt x="109" y="224"/>
                </a:cubicBezTo>
                <a:cubicBezTo>
                  <a:pt x="65" y="262"/>
                  <a:pt x="32" y="246"/>
                  <a:pt x="0" y="231"/>
                </a:cubicBezTo>
              </a:path>
            </a:pathLst>
          </a:custGeom>
          <a:noFill/>
          <a:ln w="57150">
            <a:solidFill>
              <a:srgbClr val="008000"/>
            </a:solidFill>
            <a:round/>
            <a:headEnd/>
            <a:tailEnd/>
          </a:ln>
        </p:spPr>
        <p:txBody>
          <a:bodyPr/>
          <a:lstStyle/>
          <a:p>
            <a:pPr>
              <a:defRPr/>
            </a:pPr>
            <a:endParaRPr lang="en-CA" dirty="0">
              <a:solidFill>
                <a:prstClr val="black"/>
              </a:solidFill>
              <a:latin typeface="Calibri"/>
            </a:endParaRPr>
          </a:p>
        </p:txBody>
      </p:sp>
      <p:sp>
        <p:nvSpPr>
          <p:cNvPr id="34" name="Freeform 16"/>
          <p:cNvSpPr>
            <a:spLocks/>
          </p:cNvSpPr>
          <p:nvPr/>
        </p:nvSpPr>
        <p:spPr bwMode="auto">
          <a:xfrm>
            <a:off x="8897998" y="2820546"/>
            <a:ext cx="1296000" cy="290513"/>
          </a:xfrm>
          <a:custGeom>
            <a:avLst/>
            <a:gdLst>
              <a:gd name="T0" fmla="*/ 0 w 1354"/>
              <a:gd name="T1" fmla="*/ 530225 h 305"/>
              <a:gd name="T2" fmla="*/ 650243 w 1354"/>
              <a:gd name="T3" fmla="*/ 1738 h 305"/>
              <a:gd name="T4" fmla="*/ 1316038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prstDash val="sysDash"/>
            <a:round/>
            <a:headEnd/>
            <a:tailEnd/>
          </a:ln>
        </p:spPr>
        <p:txBody>
          <a:bodyPr/>
          <a:lstStyle/>
          <a:p>
            <a:pPr>
              <a:defRPr/>
            </a:pPr>
            <a:endParaRPr lang="en-CA" dirty="0">
              <a:solidFill>
                <a:prstClr val="black"/>
              </a:solidFill>
              <a:latin typeface="Calibri"/>
            </a:endParaRPr>
          </a:p>
        </p:txBody>
      </p:sp>
      <p:sp>
        <p:nvSpPr>
          <p:cNvPr id="35" name="Freeform 7"/>
          <p:cNvSpPr>
            <a:spLocks/>
          </p:cNvSpPr>
          <p:nvPr/>
        </p:nvSpPr>
        <p:spPr bwMode="auto">
          <a:xfrm>
            <a:off x="3685917" y="2359216"/>
            <a:ext cx="1316038" cy="758510"/>
          </a:xfrm>
          <a:custGeom>
            <a:avLst/>
            <a:gdLst>
              <a:gd name="T0" fmla="*/ 0 w 1354"/>
              <a:gd name="T1" fmla="*/ 530225 h 305"/>
              <a:gd name="T2" fmla="*/ 650243 w 1354"/>
              <a:gd name="T3" fmla="*/ 1738 h 305"/>
              <a:gd name="T4" fmla="*/ 1316037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round/>
            <a:headEnd/>
            <a:tailEnd/>
          </a:ln>
        </p:spPr>
        <p:txBody>
          <a:bodyPr/>
          <a:lstStyle/>
          <a:p>
            <a:pPr>
              <a:defRPr/>
            </a:pPr>
            <a:endParaRPr lang="en-CA" dirty="0">
              <a:solidFill>
                <a:prstClr val="black"/>
              </a:solidFill>
              <a:latin typeface="Calibri"/>
            </a:endParaRPr>
          </a:p>
        </p:txBody>
      </p:sp>
      <p:sp>
        <p:nvSpPr>
          <p:cNvPr id="37" name="Freeform 12"/>
          <p:cNvSpPr>
            <a:spLocks/>
          </p:cNvSpPr>
          <p:nvPr/>
        </p:nvSpPr>
        <p:spPr bwMode="auto">
          <a:xfrm flipV="1">
            <a:off x="3681155" y="3105979"/>
            <a:ext cx="1316038" cy="188913"/>
          </a:xfrm>
          <a:custGeom>
            <a:avLst/>
            <a:gdLst>
              <a:gd name="T0" fmla="*/ 0 w 1354"/>
              <a:gd name="T1" fmla="*/ 188913 h 305"/>
              <a:gd name="T2" fmla="*/ 650243 w 1354"/>
              <a:gd name="T3" fmla="*/ 619 h 305"/>
              <a:gd name="T4" fmla="*/ 1316037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cap="flat" cmpd="sng">
            <a:solidFill>
              <a:srgbClr val="FF0000"/>
            </a:solidFill>
            <a:prstDash val="solid"/>
            <a:round/>
            <a:headEnd/>
            <a:tailEnd/>
          </a:ln>
        </p:spPr>
        <p:txBody>
          <a:bodyPr/>
          <a:lstStyle/>
          <a:p>
            <a:pPr>
              <a:defRPr/>
            </a:pPr>
            <a:endParaRPr lang="en-CA" dirty="0">
              <a:solidFill>
                <a:prstClr val="black"/>
              </a:solidFill>
              <a:latin typeface="Calibri"/>
            </a:endParaRPr>
          </a:p>
        </p:txBody>
      </p:sp>
      <p:sp>
        <p:nvSpPr>
          <p:cNvPr id="39" name="Freeform 13"/>
          <p:cNvSpPr>
            <a:spLocks/>
          </p:cNvSpPr>
          <p:nvPr/>
        </p:nvSpPr>
        <p:spPr bwMode="auto">
          <a:xfrm flipV="1">
            <a:off x="8883394" y="3087246"/>
            <a:ext cx="1316037" cy="188912"/>
          </a:xfrm>
          <a:custGeom>
            <a:avLst/>
            <a:gdLst>
              <a:gd name="T0" fmla="*/ 0 w 1354"/>
              <a:gd name="T1" fmla="*/ 188913 h 305"/>
              <a:gd name="T2" fmla="*/ 650243 w 1354"/>
              <a:gd name="T3" fmla="*/ 619 h 305"/>
              <a:gd name="T4" fmla="*/ 1316038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cap="flat" cmpd="sng">
            <a:solidFill>
              <a:srgbClr val="FF0000"/>
            </a:solidFill>
            <a:prstDash val="solid"/>
            <a:round/>
            <a:headEnd/>
            <a:tailEnd/>
          </a:ln>
        </p:spPr>
        <p:txBody>
          <a:bodyPr/>
          <a:lstStyle/>
          <a:p>
            <a:pPr>
              <a:defRPr/>
            </a:pPr>
            <a:endParaRPr lang="en-CA" dirty="0">
              <a:solidFill>
                <a:prstClr val="black"/>
              </a:solidFill>
              <a:latin typeface="Calibri"/>
            </a:endParaRPr>
          </a:p>
        </p:txBody>
      </p:sp>
      <p:sp>
        <p:nvSpPr>
          <p:cNvPr id="40" name="Freeform 13"/>
          <p:cNvSpPr>
            <a:spLocks/>
          </p:cNvSpPr>
          <p:nvPr/>
        </p:nvSpPr>
        <p:spPr bwMode="auto">
          <a:xfrm flipV="1">
            <a:off x="6317994" y="3109154"/>
            <a:ext cx="1316037" cy="188913"/>
          </a:xfrm>
          <a:custGeom>
            <a:avLst/>
            <a:gdLst>
              <a:gd name="T0" fmla="*/ 0 w 1354"/>
              <a:gd name="T1" fmla="*/ 188913 h 305"/>
              <a:gd name="T2" fmla="*/ 650243 w 1354"/>
              <a:gd name="T3" fmla="*/ 619 h 305"/>
              <a:gd name="T4" fmla="*/ 1316038 w 1354"/>
              <a:gd name="T5" fmla="*/ 183958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cap="flat" cmpd="sng">
            <a:solidFill>
              <a:srgbClr val="FF0000"/>
            </a:solidFill>
            <a:prstDash val="solid"/>
            <a:round/>
            <a:headEnd/>
            <a:tailEnd/>
          </a:ln>
        </p:spPr>
        <p:txBody>
          <a:bodyPr/>
          <a:lstStyle/>
          <a:p>
            <a:pPr>
              <a:defRPr/>
            </a:pPr>
            <a:endParaRPr lang="en-CA" dirty="0">
              <a:solidFill>
                <a:prstClr val="black"/>
              </a:solidFill>
              <a:latin typeface="Calibri"/>
            </a:endParaRPr>
          </a:p>
        </p:txBody>
      </p:sp>
      <p:sp>
        <p:nvSpPr>
          <p:cNvPr id="41" name="Freeform 17"/>
          <p:cNvSpPr>
            <a:spLocks/>
          </p:cNvSpPr>
          <p:nvPr/>
        </p:nvSpPr>
        <p:spPr bwMode="auto">
          <a:xfrm flipV="1">
            <a:off x="5002590" y="3106614"/>
            <a:ext cx="1316038" cy="269557"/>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accent4">
              <a:lumMod val="60000"/>
              <a:lumOff val="40000"/>
            </a:schemeClr>
          </a:solidFill>
          <a:ln w="57150">
            <a:solidFill>
              <a:srgbClr val="008000"/>
            </a:solidFill>
            <a:round/>
            <a:headEnd/>
            <a:tailEnd/>
          </a:ln>
          <a:effectLst/>
        </p:spPr>
        <p:txBody>
          <a:bodyPr/>
          <a:lstStyle/>
          <a:p>
            <a:pPr>
              <a:defRPr/>
            </a:pPr>
            <a:endParaRPr lang="en-CA" dirty="0">
              <a:solidFill>
                <a:prstClr val="black"/>
              </a:solidFill>
              <a:latin typeface="Calibri"/>
            </a:endParaRPr>
          </a:p>
        </p:txBody>
      </p:sp>
      <p:sp>
        <p:nvSpPr>
          <p:cNvPr id="42" name="Freeform 17"/>
          <p:cNvSpPr>
            <a:spLocks/>
          </p:cNvSpPr>
          <p:nvPr/>
        </p:nvSpPr>
        <p:spPr bwMode="auto">
          <a:xfrm flipV="1">
            <a:off x="7621330" y="3094866"/>
            <a:ext cx="1301334" cy="273684"/>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accent4">
              <a:lumMod val="60000"/>
              <a:lumOff val="40000"/>
            </a:schemeClr>
          </a:solidFill>
          <a:ln w="57150">
            <a:solidFill>
              <a:srgbClr val="008000"/>
            </a:solidFill>
            <a:round/>
            <a:headEnd/>
            <a:tailEnd/>
          </a:ln>
          <a:effectLst/>
        </p:spPr>
        <p:txBody>
          <a:bodyPr/>
          <a:lstStyle/>
          <a:p>
            <a:pPr>
              <a:defRPr/>
            </a:pPr>
            <a:endParaRPr lang="en-CA" dirty="0">
              <a:solidFill>
                <a:prstClr val="black"/>
              </a:solidFill>
              <a:latin typeface="Calibri"/>
            </a:endParaRPr>
          </a:p>
        </p:txBody>
      </p:sp>
      <p:pic>
        <p:nvPicPr>
          <p:cNvPr id="43" name="Picture 3"/>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2685065" y="2241080"/>
            <a:ext cx="882050" cy="91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 name="Group 68"/>
          <p:cNvGrpSpPr>
            <a:grpSpLocks/>
          </p:cNvGrpSpPr>
          <p:nvPr/>
        </p:nvGrpSpPr>
        <p:grpSpPr bwMode="auto">
          <a:xfrm>
            <a:off x="5130320" y="3696118"/>
            <a:ext cx="1119216" cy="1084973"/>
            <a:chOff x="1183969" y="3633740"/>
            <a:chExt cx="1119216" cy="1084974"/>
          </a:xfrm>
        </p:grpSpPr>
        <p:sp>
          <p:nvSpPr>
            <p:cNvPr id="48" name="Line 24"/>
            <p:cNvSpPr>
              <a:spLocks noChangeShapeType="1"/>
            </p:cNvSpPr>
            <p:nvPr/>
          </p:nvSpPr>
          <p:spPr bwMode="auto">
            <a:xfrm flipV="1">
              <a:off x="1744663" y="3633740"/>
              <a:ext cx="0" cy="542925"/>
            </a:xfrm>
            <a:prstGeom prst="line">
              <a:avLst/>
            </a:prstGeom>
            <a:noFill/>
            <a:ln w="38100">
              <a:solidFill>
                <a:schemeClr val="tx1"/>
              </a:solidFill>
              <a:round/>
              <a:headEnd/>
              <a:tailEnd type="triangle" w="med" len="med"/>
            </a:ln>
          </p:spPr>
          <p:txBody>
            <a:bodyPr/>
            <a:lstStyle/>
            <a:p>
              <a:pPr>
                <a:defRPr/>
              </a:pPr>
              <a:endParaRPr lang="en-CA" dirty="0">
                <a:solidFill>
                  <a:prstClr val="black"/>
                </a:solidFill>
                <a:latin typeface="Arial" pitchFamily="34" charset="0"/>
                <a:cs typeface="Arial" pitchFamily="34" charset="0"/>
              </a:endParaRPr>
            </a:p>
          </p:txBody>
        </p:sp>
        <p:sp>
          <p:nvSpPr>
            <p:cNvPr id="49" name="Text Box 26"/>
            <p:cNvSpPr txBox="1">
              <a:spLocks noChangeArrowheads="1"/>
            </p:cNvSpPr>
            <p:nvPr/>
          </p:nvSpPr>
          <p:spPr bwMode="auto">
            <a:xfrm>
              <a:off x="1183969" y="4133938"/>
              <a:ext cx="1119216" cy="584776"/>
            </a:xfrm>
            <a:prstGeom prst="rect">
              <a:avLst/>
            </a:prstGeom>
            <a:noFill/>
            <a:ln w="9525">
              <a:noFill/>
              <a:miter lim="800000"/>
              <a:headEnd/>
              <a:tailEnd/>
            </a:ln>
          </p:spPr>
          <p:txBody>
            <a:bodyPr wrap="none">
              <a:spAutoFit/>
            </a:bodyPr>
            <a:lstStyle/>
            <a:p>
              <a:pPr algn="ctr">
                <a:defRPr/>
              </a:pPr>
              <a:r>
                <a:rPr lang="en-US" sz="1600" dirty="0" err="1">
                  <a:solidFill>
                    <a:prstClr val="black"/>
                  </a:solidFill>
                  <a:latin typeface="Arial" pitchFamily="34" charset="0"/>
                  <a:cs typeface="Arial" pitchFamily="34" charset="0"/>
                </a:rPr>
                <a:t>Proteinrigt</a:t>
              </a:r>
              <a:endParaRPr lang="en-US" sz="1600" dirty="0">
                <a:solidFill>
                  <a:prstClr val="black"/>
                </a:solidFill>
                <a:latin typeface="Arial" pitchFamily="34" charset="0"/>
                <a:cs typeface="Arial" pitchFamily="34" charset="0"/>
              </a:endParaRPr>
            </a:p>
            <a:p>
              <a:pPr algn="ctr">
                <a:defRPr/>
              </a:pPr>
              <a:r>
                <a:rPr lang="en-US" sz="1600" dirty="0" err="1">
                  <a:solidFill>
                    <a:prstClr val="black"/>
                  </a:solidFill>
                  <a:latin typeface="Arial" pitchFamily="34" charset="0"/>
                  <a:cs typeface="Arial" pitchFamily="34" charset="0"/>
                </a:rPr>
                <a:t>måltid</a:t>
              </a:r>
              <a:endParaRPr lang="en-US" sz="1600" dirty="0">
                <a:solidFill>
                  <a:prstClr val="black"/>
                </a:solidFill>
                <a:latin typeface="Arial" pitchFamily="34" charset="0"/>
                <a:cs typeface="Arial" pitchFamily="34" charset="0"/>
              </a:endParaRPr>
            </a:p>
          </p:txBody>
        </p:sp>
      </p:grpSp>
      <p:grpSp>
        <p:nvGrpSpPr>
          <p:cNvPr id="50" name="Group 68"/>
          <p:cNvGrpSpPr>
            <a:grpSpLocks/>
          </p:cNvGrpSpPr>
          <p:nvPr/>
        </p:nvGrpSpPr>
        <p:grpSpPr bwMode="auto">
          <a:xfrm>
            <a:off x="7742663" y="3696118"/>
            <a:ext cx="1119216" cy="1084973"/>
            <a:chOff x="1183969" y="3633740"/>
            <a:chExt cx="1119216" cy="1084974"/>
          </a:xfrm>
        </p:grpSpPr>
        <p:sp>
          <p:nvSpPr>
            <p:cNvPr id="51" name="Line 24"/>
            <p:cNvSpPr>
              <a:spLocks noChangeShapeType="1"/>
            </p:cNvSpPr>
            <p:nvPr/>
          </p:nvSpPr>
          <p:spPr bwMode="auto">
            <a:xfrm flipV="1">
              <a:off x="1744663" y="3633740"/>
              <a:ext cx="0" cy="542925"/>
            </a:xfrm>
            <a:prstGeom prst="line">
              <a:avLst/>
            </a:prstGeom>
            <a:noFill/>
            <a:ln w="38100">
              <a:solidFill>
                <a:schemeClr val="tx1"/>
              </a:solidFill>
              <a:round/>
              <a:headEnd/>
              <a:tailEnd type="triangle" w="med" len="med"/>
            </a:ln>
          </p:spPr>
          <p:txBody>
            <a:bodyPr/>
            <a:lstStyle/>
            <a:p>
              <a:pPr>
                <a:defRPr/>
              </a:pPr>
              <a:endParaRPr lang="en-CA" dirty="0">
                <a:solidFill>
                  <a:prstClr val="black"/>
                </a:solidFill>
                <a:latin typeface="Arial" pitchFamily="34" charset="0"/>
                <a:cs typeface="Arial" pitchFamily="34" charset="0"/>
              </a:endParaRPr>
            </a:p>
          </p:txBody>
        </p:sp>
        <p:sp>
          <p:nvSpPr>
            <p:cNvPr id="52" name="Text Box 26"/>
            <p:cNvSpPr txBox="1">
              <a:spLocks noChangeArrowheads="1"/>
            </p:cNvSpPr>
            <p:nvPr/>
          </p:nvSpPr>
          <p:spPr bwMode="auto">
            <a:xfrm>
              <a:off x="1183969" y="4133938"/>
              <a:ext cx="1119216" cy="584776"/>
            </a:xfrm>
            <a:prstGeom prst="rect">
              <a:avLst/>
            </a:prstGeom>
            <a:noFill/>
            <a:ln w="9525">
              <a:noFill/>
              <a:miter lim="800000"/>
              <a:headEnd/>
              <a:tailEnd/>
            </a:ln>
          </p:spPr>
          <p:txBody>
            <a:bodyPr wrap="none">
              <a:spAutoFit/>
            </a:bodyPr>
            <a:lstStyle/>
            <a:p>
              <a:pPr algn="ctr">
                <a:defRPr/>
              </a:pPr>
              <a:r>
                <a:rPr lang="en-US" sz="1600" dirty="0" err="1">
                  <a:solidFill>
                    <a:prstClr val="black"/>
                  </a:solidFill>
                  <a:latin typeface="Arial" pitchFamily="34" charset="0"/>
                  <a:cs typeface="Arial" pitchFamily="34" charset="0"/>
                </a:rPr>
                <a:t>Proteinrigt</a:t>
              </a:r>
              <a:endParaRPr lang="en-US" sz="1600" dirty="0">
                <a:solidFill>
                  <a:prstClr val="black"/>
                </a:solidFill>
                <a:latin typeface="Arial" pitchFamily="34" charset="0"/>
                <a:cs typeface="Arial" pitchFamily="34" charset="0"/>
              </a:endParaRPr>
            </a:p>
            <a:p>
              <a:pPr algn="ctr">
                <a:defRPr/>
              </a:pPr>
              <a:r>
                <a:rPr lang="en-US" sz="1600" dirty="0" err="1">
                  <a:solidFill>
                    <a:prstClr val="black"/>
                  </a:solidFill>
                  <a:latin typeface="Arial" pitchFamily="34" charset="0"/>
                  <a:cs typeface="Arial" pitchFamily="34" charset="0"/>
                </a:rPr>
                <a:t>måltid</a:t>
              </a:r>
              <a:endParaRPr lang="en-US" sz="1600" dirty="0">
                <a:solidFill>
                  <a:prstClr val="black"/>
                </a:solidFill>
                <a:latin typeface="Arial" pitchFamily="34" charset="0"/>
                <a:cs typeface="Arial" pitchFamily="34" charset="0"/>
              </a:endParaRPr>
            </a:p>
          </p:txBody>
        </p:sp>
      </p:grpSp>
      <p:sp>
        <p:nvSpPr>
          <p:cNvPr id="53" name="Titel 3"/>
          <p:cNvSpPr txBox="1">
            <a:spLocks/>
          </p:cNvSpPr>
          <p:nvPr/>
        </p:nvSpPr>
        <p:spPr bwMode="auto">
          <a:xfrm>
            <a:off x="2014537" y="326959"/>
            <a:ext cx="8162925"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da-DK" altLang="en-US" b="1" kern="0" dirty="0">
                <a:solidFill>
                  <a:srgbClr val="002060"/>
                </a:solidFill>
                <a:latin typeface="Calibri" panose="020F0502020204030204" pitchFamily="34" charset="0"/>
              </a:rPr>
              <a:t>Proteinsyntese og –nedbrydning</a:t>
            </a:r>
          </a:p>
          <a:p>
            <a:pPr>
              <a:defRPr/>
            </a:pPr>
            <a:r>
              <a:rPr lang="da-DK" dirty="0">
                <a:solidFill>
                  <a:schemeClr val="tx1"/>
                </a:solidFill>
              </a:rPr>
              <a:t>Effekten af træning og protein</a:t>
            </a:r>
            <a:endParaRPr lang="da-DK" altLang="en-US" b="1" kern="0" dirty="0">
              <a:solidFill>
                <a:schemeClr val="tx1"/>
              </a:solidFill>
              <a:latin typeface="Calibri" panose="020F0502020204030204" pitchFamily="34" charset="0"/>
            </a:endParaRPr>
          </a:p>
        </p:txBody>
      </p:sp>
      <p:sp>
        <p:nvSpPr>
          <p:cNvPr id="54" name="Freeform 7">
            <a:extLst>
              <a:ext uri="{FF2B5EF4-FFF2-40B4-BE49-F238E27FC236}">
                <a16:creationId xmlns:a16="http://schemas.microsoft.com/office/drawing/2014/main" id="{4CBEE225-29B2-5D41-AC8D-BD4725A7C8C4}"/>
              </a:ext>
            </a:extLst>
          </p:cNvPr>
          <p:cNvSpPr>
            <a:spLocks/>
          </p:cNvSpPr>
          <p:nvPr/>
        </p:nvSpPr>
        <p:spPr bwMode="auto">
          <a:xfrm>
            <a:off x="3694171" y="2585914"/>
            <a:ext cx="1316038" cy="530225"/>
          </a:xfrm>
          <a:custGeom>
            <a:avLst/>
            <a:gdLst>
              <a:gd name="T0" fmla="*/ 0 w 1354"/>
              <a:gd name="T1" fmla="*/ 530225 h 305"/>
              <a:gd name="T2" fmla="*/ 650243 w 1354"/>
              <a:gd name="T3" fmla="*/ 1738 h 305"/>
              <a:gd name="T4" fmla="*/ 1316037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round/>
            <a:headEnd/>
            <a:tailEnd/>
          </a:ln>
        </p:spPr>
        <p:txBody>
          <a:bodyPr/>
          <a:lstStyle/>
          <a:p>
            <a:pPr>
              <a:defRPr/>
            </a:pPr>
            <a:endParaRPr lang="en-CA" dirty="0">
              <a:solidFill>
                <a:prstClr val="black"/>
              </a:solidFill>
              <a:latin typeface="Calibri"/>
            </a:endParaRPr>
          </a:p>
        </p:txBody>
      </p:sp>
      <p:sp>
        <p:nvSpPr>
          <p:cNvPr id="55" name="Freeform 7">
            <a:extLst>
              <a:ext uri="{FF2B5EF4-FFF2-40B4-BE49-F238E27FC236}">
                <a16:creationId xmlns:a16="http://schemas.microsoft.com/office/drawing/2014/main" id="{51CBFB46-D9D3-1D49-A572-B724AA3C8FD7}"/>
              </a:ext>
            </a:extLst>
          </p:cNvPr>
          <p:cNvSpPr>
            <a:spLocks/>
          </p:cNvSpPr>
          <p:nvPr/>
        </p:nvSpPr>
        <p:spPr bwMode="auto">
          <a:xfrm>
            <a:off x="6297232" y="2365499"/>
            <a:ext cx="1316038" cy="758510"/>
          </a:xfrm>
          <a:custGeom>
            <a:avLst/>
            <a:gdLst>
              <a:gd name="T0" fmla="*/ 0 w 1354"/>
              <a:gd name="T1" fmla="*/ 530225 h 305"/>
              <a:gd name="T2" fmla="*/ 650243 w 1354"/>
              <a:gd name="T3" fmla="*/ 1738 h 305"/>
              <a:gd name="T4" fmla="*/ 1316037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round/>
            <a:headEnd/>
            <a:tailEnd/>
          </a:ln>
        </p:spPr>
        <p:txBody>
          <a:bodyPr/>
          <a:lstStyle/>
          <a:p>
            <a:pPr>
              <a:defRPr/>
            </a:pPr>
            <a:endParaRPr lang="en-CA" dirty="0">
              <a:solidFill>
                <a:prstClr val="black"/>
              </a:solidFill>
              <a:latin typeface="Calibri"/>
            </a:endParaRPr>
          </a:p>
        </p:txBody>
      </p:sp>
      <p:sp>
        <p:nvSpPr>
          <p:cNvPr id="56" name="Freeform 7">
            <a:extLst>
              <a:ext uri="{FF2B5EF4-FFF2-40B4-BE49-F238E27FC236}">
                <a16:creationId xmlns:a16="http://schemas.microsoft.com/office/drawing/2014/main" id="{41F0B02E-BB53-E843-AC8D-EC49F3F0D7DE}"/>
              </a:ext>
            </a:extLst>
          </p:cNvPr>
          <p:cNvSpPr>
            <a:spLocks/>
          </p:cNvSpPr>
          <p:nvPr/>
        </p:nvSpPr>
        <p:spPr bwMode="auto">
          <a:xfrm>
            <a:off x="8914072" y="2363401"/>
            <a:ext cx="1316038" cy="758510"/>
          </a:xfrm>
          <a:custGeom>
            <a:avLst/>
            <a:gdLst>
              <a:gd name="T0" fmla="*/ 0 w 1354"/>
              <a:gd name="T1" fmla="*/ 530225 h 305"/>
              <a:gd name="T2" fmla="*/ 650243 w 1354"/>
              <a:gd name="T3" fmla="*/ 1738 h 305"/>
              <a:gd name="T4" fmla="*/ 1316037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round/>
            <a:headEnd/>
            <a:tailEnd/>
          </a:ln>
        </p:spPr>
        <p:txBody>
          <a:bodyPr/>
          <a:lstStyle/>
          <a:p>
            <a:pPr>
              <a:defRPr/>
            </a:pPr>
            <a:endParaRPr lang="en-CA" dirty="0">
              <a:solidFill>
                <a:prstClr val="black"/>
              </a:solidFill>
              <a:latin typeface="Calibri"/>
            </a:endParaRPr>
          </a:p>
        </p:txBody>
      </p:sp>
      <p:sp>
        <p:nvSpPr>
          <p:cNvPr id="36" name="Freeform 16"/>
          <p:cNvSpPr>
            <a:spLocks/>
          </p:cNvSpPr>
          <p:nvPr/>
        </p:nvSpPr>
        <p:spPr bwMode="auto">
          <a:xfrm>
            <a:off x="6309114" y="2511773"/>
            <a:ext cx="1316037" cy="605317"/>
          </a:xfrm>
          <a:custGeom>
            <a:avLst/>
            <a:gdLst>
              <a:gd name="T0" fmla="*/ 0 w 1354"/>
              <a:gd name="T1" fmla="*/ 530225 h 305"/>
              <a:gd name="T2" fmla="*/ 650243 w 1354"/>
              <a:gd name="T3" fmla="*/ 1738 h 305"/>
              <a:gd name="T4" fmla="*/ 1316038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round/>
            <a:headEnd/>
            <a:tailEnd/>
          </a:ln>
        </p:spPr>
        <p:txBody>
          <a:bodyPr/>
          <a:lstStyle/>
          <a:p>
            <a:pPr>
              <a:defRPr/>
            </a:pPr>
            <a:endParaRPr lang="en-CA" dirty="0">
              <a:solidFill>
                <a:prstClr val="black"/>
              </a:solidFill>
              <a:latin typeface="Calibri"/>
            </a:endParaRPr>
          </a:p>
        </p:txBody>
      </p:sp>
      <p:sp>
        <p:nvSpPr>
          <p:cNvPr id="38" name="Freeform 16"/>
          <p:cNvSpPr>
            <a:spLocks/>
          </p:cNvSpPr>
          <p:nvPr/>
        </p:nvSpPr>
        <p:spPr bwMode="auto">
          <a:xfrm>
            <a:off x="8922664" y="2491224"/>
            <a:ext cx="1296000" cy="604172"/>
          </a:xfrm>
          <a:custGeom>
            <a:avLst/>
            <a:gdLst>
              <a:gd name="T0" fmla="*/ 0 w 1354"/>
              <a:gd name="T1" fmla="*/ 530225 h 305"/>
              <a:gd name="T2" fmla="*/ 650243 w 1354"/>
              <a:gd name="T3" fmla="*/ 1738 h 305"/>
              <a:gd name="T4" fmla="*/ 1316038 w 1354"/>
              <a:gd name="T5" fmla="*/ 516317 h 305"/>
              <a:gd name="T6" fmla="*/ 0 60000 65536"/>
              <a:gd name="T7" fmla="*/ 0 60000 65536"/>
              <a:gd name="T8" fmla="*/ 0 60000 65536"/>
              <a:gd name="T9" fmla="*/ 0 w 1354"/>
              <a:gd name="T10" fmla="*/ 0 h 305"/>
              <a:gd name="T11" fmla="*/ 1354 w 1354"/>
              <a:gd name="T12" fmla="*/ 305 h 305"/>
            </a:gdLst>
            <a:ahLst/>
            <a:cxnLst>
              <a:cxn ang="T6">
                <a:pos x="T0" y="T1"/>
              </a:cxn>
              <a:cxn ang="T7">
                <a:pos x="T2" y="T3"/>
              </a:cxn>
              <a:cxn ang="T8">
                <a:pos x="T4" y="T5"/>
              </a:cxn>
            </a:cxnLst>
            <a:rect l="T9" t="T10" r="T11" b="T12"/>
            <a:pathLst>
              <a:path w="1354" h="305">
                <a:moveTo>
                  <a:pt x="0" y="305"/>
                </a:moveTo>
                <a:cubicBezTo>
                  <a:pt x="221" y="153"/>
                  <a:pt x="443" y="2"/>
                  <a:pt x="669" y="1"/>
                </a:cubicBezTo>
                <a:cubicBezTo>
                  <a:pt x="895" y="0"/>
                  <a:pt x="1242" y="248"/>
                  <a:pt x="1354" y="297"/>
                </a:cubicBezTo>
              </a:path>
            </a:pathLst>
          </a:custGeom>
          <a:solidFill>
            <a:srgbClr val="FFFF00"/>
          </a:solidFill>
          <a:ln w="57150">
            <a:solidFill>
              <a:srgbClr val="008000"/>
            </a:solidFill>
            <a:round/>
            <a:headEnd/>
            <a:tailEnd/>
          </a:ln>
        </p:spPr>
        <p:txBody>
          <a:bodyPr/>
          <a:lstStyle/>
          <a:p>
            <a:pPr>
              <a:defRPr/>
            </a:pPr>
            <a:endParaRPr lang="en-CA" dirty="0">
              <a:solidFill>
                <a:prstClr val="black"/>
              </a:solidFill>
              <a:latin typeface="Calibri"/>
            </a:endParaRPr>
          </a:p>
        </p:txBody>
      </p:sp>
      <p:sp>
        <p:nvSpPr>
          <p:cNvPr id="16" name="Freeform 18"/>
          <p:cNvSpPr>
            <a:spLocks/>
          </p:cNvSpPr>
          <p:nvPr/>
        </p:nvSpPr>
        <p:spPr bwMode="auto">
          <a:xfrm>
            <a:off x="7565134" y="2949451"/>
            <a:ext cx="1456947" cy="184151"/>
          </a:xfrm>
          <a:custGeom>
            <a:avLst/>
            <a:gdLst/>
            <a:ahLst/>
            <a:cxnLst>
              <a:cxn ang="0">
                <a:pos x="0" y="305"/>
              </a:cxn>
              <a:cxn ang="0">
                <a:pos x="669" y="1"/>
              </a:cxn>
              <a:cxn ang="0">
                <a:pos x="1354" y="297"/>
              </a:cxn>
            </a:cxnLst>
            <a:rect l="0" t="0" r="r" b="b"/>
            <a:pathLst>
              <a:path w="1354" h="305">
                <a:moveTo>
                  <a:pt x="0" y="305"/>
                </a:moveTo>
                <a:cubicBezTo>
                  <a:pt x="221" y="153"/>
                  <a:pt x="443" y="2"/>
                  <a:pt x="669" y="1"/>
                </a:cubicBezTo>
                <a:cubicBezTo>
                  <a:pt x="895" y="0"/>
                  <a:pt x="1242" y="248"/>
                  <a:pt x="1354" y="297"/>
                </a:cubicBezTo>
              </a:path>
            </a:pathLst>
          </a:custGeom>
          <a:solidFill>
            <a:schemeClr val="accent4">
              <a:lumMod val="60000"/>
              <a:lumOff val="40000"/>
            </a:schemeClr>
          </a:solidFill>
          <a:ln w="57150" cap="flat" cmpd="sng">
            <a:solidFill>
              <a:srgbClr val="FF0000"/>
            </a:solidFill>
            <a:prstDash val="solid"/>
            <a:round/>
            <a:headEnd/>
            <a:tailEnd/>
          </a:ln>
          <a:effectLst/>
        </p:spPr>
        <p:txBody>
          <a:bodyPr/>
          <a:lstStyle/>
          <a:p>
            <a:pPr>
              <a:defRPr/>
            </a:pPr>
            <a:endParaRPr lang="en-CA" dirty="0">
              <a:solidFill>
                <a:prstClr val="black"/>
              </a:solidFill>
              <a:latin typeface="Calibri"/>
            </a:endParaRPr>
          </a:p>
        </p:txBody>
      </p:sp>
    </p:spTree>
    <p:extLst>
      <p:ext uri="{BB962C8B-B14F-4D97-AF65-F5344CB8AC3E}">
        <p14:creationId xmlns:p14="http://schemas.microsoft.com/office/powerpoint/2010/main" val="143703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xit" presetSubtype="0" fill="hold" grpId="0"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xit" presetSubtype="0" fill="hold" grpId="0" nodeType="with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7" grpId="0" animBg="1"/>
      <p:bldP spid="35" grpId="0" animBg="1"/>
      <p:bldP spid="41" grpId="0" animBg="1"/>
      <p:bldP spid="42" grpId="0" animBg="1"/>
      <p:bldP spid="55" grpId="0" animBg="1"/>
      <p:bldP spid="56" grpId="0" animBg="1"/>
      <p:bldP spid="36"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9">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0967"/>
            <a:ext cx="12192000" cy="5497033"/>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1">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0"/>
            <a:ext cx="12192000" cy="3049325"/>
            <a:chOff x="0" y="3808676"/>
            <a:chExt cx="12192000" cy="3049325"/>
          </a:xfrm>
        </p:grpSpPr>
        <p:pic>
          <p:nvPicPr>
            <p:cNvPr id="23" name="Picture 22">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4" name="Oval 23">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DF3D2E-5A0A-A94F-AFC4-31E9A8420207}"/>
              </a:ext>
            </a:extLst>
          </p:cNvPr>
          <p:cNvSpPr>
            <a:spLocks noGrp="1"/>
          </p:cNvSpPr>
          <p:nvPr>
            <p:ph type="title"/>
          </p:nvPr>
        </p:nvSpPr>
        <p:spPr>
          <a:xfrm>
            <a:off x="1179226" y="131946"/>
            <a:ext cx="9833548" cy="1066802"/>
          </a:xfrm>
        </p:spPr>
        <p:txBody>
          <a:bodyPr>
            <a:normAutofit/>
          </a:bodyPr>
          <a:lstStyle/>
          <a:p>
            <a:pPr algn="ctr"/>
            <a:r>
              <a:rPr lang="da-DK" sz="4000" dirty="0">
                <a:solidFill>
                  <a:srgbClr val="3F3F3F"/>
                </a:solidFill>
              </a:rPr>
              <a:t>Hvor meget protein er nok?</a:t>
            </a:r>
          </a:p>
        </p:txBody>
      </p:sp>
      <p:sp>
        <p:nvSpPr>
          <p:cNvPr id="3" name="Content Placeholder 2">
            <a:extLst>
              <a:ext uri="{FF2B5EF4-FFF2-40B4-BE49-F238E27FC236}">
                <a16:creationId xmlns:a16="http://schemas.microsoft.com/office/drawing/2014/main" id="{19083343-2FD4-1D41-841F-F680CD9244A2}"/>
              </a:ext>
            </a:extLst>
          </p:cNvPr>
          <p:cNvSpPr>
            <a:spLocks noGrp="1"/>
          </p:cNvSpPr>
          <p:nvPr>
            <p:ph idx="1"/>
          </p:nvPr>
        </p:nvSpPr>
        <p:spPr>
          <a:xfrm>
            <a:off x="2753526" y="2022860"/>
            <a:ext cx="9000928" cy="4997359"/>
          </a:xfrm>
        </p:spPr>
        <p:txBody>
          <a:bodyPr anchor="ctr">
            <a:normAutofit/>
          </a:bodyPr>
          <a:lstStyle/>
          <a:p>
            <a:pPr marL="0" indent="0">
              <a:buNone/>
            </a:pPr>
            <a:r>
              <a:rPr lang="da-DK" sz="1600" dirty="0">
                <a:solidFill>
                  <a:srgbClr val="FFFFFF"/>
                </a:solidFill>
              </a:rPr>
              <a:t>Proteinindtag i g pr. kg kropsvægt</a:t>
            </a:r>
          </a:p>
          <a:p>
            <a:pPr marL="0" indent="0">
              <a:buNone/>
            </a:pPr>
            <a:r>
              <a:rPr lang="da-DK" sz="1600" u="sng" dirty="0">
                <a:solidFill>
                  <a:srgbClr val="FFFFFF"/>
                </a:solidFill>
              </a:rPr>
              <a:t>					Mænd 	Kvinder</a:t>
            </a:r>
            <a:endParaRPr lang="da-DK" sz="1600" dirty="0">
              <a:solidFill>
                <a:srgbClr val="FFFFFF"/>
              </a:solidFill>
            </a:endParaRPr>
          </a:p>
          <a:p>
            <a:pPr marL="0" indent="0">
              <a:buNone/>
            </a:pPr>
            <a:r>
              <a:rPr lang="da-DK" sz="1600" dirty="0">
                <a:solidFill>
                  <a:srgbClr val="FFFFFF"/>
                </a:solidFill>
              </a:rPr>
              <a:t>Normalbefolkning			                    0.8 	0.7 </a:t>
            </a:r>
          </a:p>
          <a:p>
            <a:pPr marL="0" indent="0">
              <a:buNone/>
            </a:pPr>
            <a:r>
              <a:rPr lang="da-DK" sz="1600" dirty="0">
                <a:solidFill>
                  <a:srgbClr val="FFFFFF"/>
                </a:solidFill>
              </a:rPr>
              <a:t>Moderat træningsbelastning (4-5 gange/uge) 	1.0              0.9</a:t>
            </a:r>
          </a:p>
          <a:p>
            <a:pPr marL="0" indent="0">
              <a:buNone/>
            </a:pPr>
            <a:r>
              <a:rPr lang="da-DK" sz="1600" dirty="0">
                <a:solidFill>
                  <a:srgbClr val="FFFFFF"/>
                </a:solidFill>
              </a:rPr>
              <a:t>Udholdenhedstræning høj intensitet (daglig)	                    1.2-1.6       1.0-1.4</a:t>
            </a:r>
          </a:p>
          <a:p>
            <a:pPr marL="0" indent="0">
              <a:buNone/>
            </a:pPr>
            <a:r>
              <a:rPr lang="da-DK" sz="1600" dirty="0">
                <a:solidFill>
                  <a:srgbClr val="FFFFFF"/>
                </a:solidFill>
              </a:rPr>
              <a:t>Udholdenhedstræning ekstrem træningsbelastning	2.0	1.7</a:t>
            </a:r>
          </a:p>
          <a:p>
            <a:pPr marL="0" indent="0">
              <a:buNone/>
            </a:pPr>
            <a:r>
              <a:rPr lang="da-DK" sz="1600" dirty="0">
                <a:solidFill>
                  <a:srgbClr val="FFFFFF"/>
                </a:solidFill>
              </a:rPr>
              <a:t>Styrkebetonet træning, herunder boldspil		1.2-1.7 	1.0-1.4</a:t>
            </a:r>
          </a:p>
          <a:p>
            <a:pPr marL="0" indent="0">
              <a:buNone/>
            </a:pPr>
            <a:r>
              <a:rPr lang="da-DK" sz="1600" dirty="0">
                <a:solidFill>
                  <a:srgbClr val="FFFFFF"/>
                </a:solidFill>
              </a:rPr>
              <a:t>Styrketræning (indledende muskelopbygningsfase)	1.5-1.7  	1.3-1.4</a:t>
            </a:r>
          </a:p>
          <a:p>
            <a:pPr marL="0" indent="0">
              <a:buNone/>
            </a:pPr>
            <a:r>
              <a:rPr lang="da-DK" sz="1600" dirty="0">
                <a:solidFill>
                  <a:srgbClr val="FFFFFF"/>
                </a:solidFill>
              </a:rPr>
              <a:t>Styrketræning (vedligeholdelse)			1.0-1.2 	0.9-1.0</a:t>
            </a:r>
          </a:p>
          <a:p>
            <a:pPr marL="0" indent="0">
              <a:buNone/>
            </a:pPr>
            <a:r>
              <a:rPr lang="da-DK" sz="1600" u="sng" dirty="0">
                <a:solidFill>
                  <a:srgbClr val="FFFFFF"/>
                </a:solidFill>
              </a:rPr>
              <a:t>Aktive teenagere i vækst			1.2-2.0	1.0-1.7 </a:t>
            </a:r>
          </a:p>
          <a:p>
            <a:pPr marL="0" indent="0">
              <a:buNone/>
            </a:pPr>
            <a:r>
              <a:rPr lang="da-DK" sz="1600" dirty="0">
                <a:solidFill>
                  <a:srgbClr val="FFFFFF"/>
                </a:solidFill>
              </a:rPr>
              <a:t> </a:t>
            </a:r>
            <a:r>
              <a:rPr lang="en-US" sz="1600" i="1" dirty="0" err="1">
                <a:solidFill>
                  <a:srgbClr val="FFFFFF"/>
                </a:solidFill>
              </a:rPr>
              <a:t>Kilde</a:t>
            </a:r>
            <a:r>
              <a:rPr lang="en-US" sz="1600" i="1" dirty="0">
                <a:solidFill>
                  <a:srgbClr val="FFFFFF"/>
                </a:solidFill>
              </a:rPr>
              <a:t>: </a:t>
            </a:r>
            <a:r>
              <a:rPr lang="en-US" sz="1600" dirty="0">
                <a:solidFill>
                  <a:srgbClr val="FFFFFF"/>
                </a:solidFill>
              </a:rPr>
              <a:t>Burke et al, Clinical Sports Nutrition, McGraw-Hill Companies 2.edition, 2000</a:t>
            </a:r>
            <a:endParaRPr lang="da-DK" sz="1600" dirty="0">
              <a:solidFill>
                <a:srgbClr val="FFFFFF"/>
              </a:solidFill>
            </a:endParaRPr>
          </a:p>
          <a:p>
            <a:pPr marL="0" indent="0">
              <a:buNone/>
            </a:pPr>
            <a:endParaRPr lang="da-DK" sz="1600" dirty="0">
              <a:solidFill>
                <a:srgbClr val="FFFFFF"/>
              </a:solidFill>
            </a:endParaRPr>
          </a:p>
        </p:txBody>
      </p:sp>
      <p:sp>
        <p:nvSpPr>
          <p:cNvPr id="5" name="TextBox 4">
            <a:extLst>
              <a:ext uri="{FF2B5EF4-FFF2-40B4-BE49-F238E27FC236}">
                <a16:creationId xmlns:a16="http://schemas.microsoft.com/office/drawing/2014/main" id="{D04DA4A4-4247-C043-BD89-3CBC38DA8764}"/>
              </a:ext>
            </a:extLst>
          </p:cNvPr>
          <p:cNvSpPr txBox="1"/>
          <p:nvPr/>
        </p:nvSpPr>
        <p:spPr>
          <a:xfrm>
            <a:off x="1643013" y="1168694"/>
            <a:ext cx="8435707" cy="523220"/>
          </a:xfrm>
          <a:prstGeom prst="rect">
            <a:avLst/>
          </a:prstGeom>
          <a:noFill/>
        </p:spPr>
        <p:txBody>
          <a:bodyPr wrap="none" rtlCol="0">
            <a:spAutoFit/>
          </a:bodyPr>
          <a:lstStyle/>
          <a:p>
            <a:pPr algn="ctr"/>
            <a:r>
              <a:rPr lang="da-DK" sz="1400" dirty="0">
                <a:solidFill>
                  <a:schemeClr val="bg1"/>
                </a:solidFill>
              </a:rPr>
              <a:t>Den nyeste forskning tyder på, at det som har størst betydning er, at du får nok protein (1.8 g/kg kropsvægt). </a:t>
            </a:r>
          </a:p>
          <a:p>
            <a:pPr algn="ctr"/>
            <a:r>
              <a:rPr lang="da-DK" sz="1400" dirty="0">
                <a:solidFill>
                  <a:schemeClr val="bg1"/>
                </a:solidFill>
              </a:rPr>
              <a:t>Så længe dette behov er opfyldt, har det mindre betydning, hvornår du indtager det. </a:t>
            </a:r>
          </a:p>
        </p:txBody>
      </p:sp>
    </p:spTree>
    <p:extLst>
      <p:ext uri="{BB962C8B-B14F-4D97-AF65-F5344CB8AC3E}">
        <p14:creationId xmlns:p14="http://schemas.microsoft.com/office/powerpoint/2010/main" val="7095515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118AD62A-B8F6-4FEB-BDC4-360C4B164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4915" y="0"/>
            <a:ext cx="804708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pic>
        <p:nvPicPr>
          <p:cNvPr id="6" name="Graphic 5" descr="Document">
            <a:extLst>
              <a:ext uri="{FF2B5EF4-FFF2-40B4-BE49-F238E27FC236}">
                <a16:creationId xmlns:a16="http://schemas.microsoft.com/office/drawing/2014/main" id="{70CD9DBC-8DCE-2A4C-AC3B-BC829ACF0F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756" y="253786"/>
            <a:ext cx="2001638" cy="2001638"/>
          </a:xfrm>
          <a:prstGeom prst="rect">
            <a:avLst/>
          </a:prstGeom>
        </p:spPr>
      </p:pic>
      <p:pic>
        <p:nvPicPr>
          <p:cNvPr id="15" name="Graphic 14" descr="Tick">
            <a:extLst>
              <a:ext uri="{FF2B5EF4-FFF2-40B4-BE49-F238E27FC236}">
                <a16:creationId xmlns:a16="http://schemas.microsoft.com/office/drawing/2014/main" id="{866F87D4-7CFE-244D-8729-5B299E3DD7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3958" y="2426019"/>
            <a:ext cx="1985231" cy="1985231"/>
          </a:xfrm>
          <a:prstGeom prst="rect">
            <a:avLst/>
          </a:prstGeom>
        </p:spPr>
      </p:pic>
      <p:pic>
        <p:nvPicPr>
          <p:cNvPr id="29" name="Graphic 28" descr="Dumbbell">
            <a:extLst>
              <a:ext uri="{FF2B5EF4-FFF2-40B4-BE49-F238E27FC236}">
                <a16:creationId xmlns:a16="http://schemas.microsoft.com/office/drawing/2014/main" id="{7A5D2BAB-8723-554E-9BEF-3C9F2D3853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9857" y="4581845"/>
            <a:ext cx="1993435" cy="1993435"/>
          </a:xfrm>
          <a:prstGeom prst="rect">
            <a:avLst/>
          </a:prstGeom>
        </p:spPr>
      </p:pic>
      <p:sp>
        <p:nvSpPr>
          <p:cNvPr id="3" name="Content Placeholder 2">
            <a:extLst>
              <a:ext uri="{FF2B5EF4-FFF2-40B4-BE49-F238E27FC236}">
                <a16:creationId xmlns:a16="http://schemas.microsoft.com/office/drawing/2014/main" id="{C02B6D77-4A02-5045-A5B2-4175CAF9B1A4}"/>
              </a:ext>
            </a:extLst>
          </p:cNvPr>
          <p:cNvSpPr>
            <a:spLocks noGrp="1"/>
          </p:cNvSpPr>
          <p:nvPr>
            <p:ph idx="1"/>
          </p:nvPr>
        </p:nvSpPr>
        <p:spPr>
          <a:xfrm>
            <a:off x="4689235" y="869321"/>
            <a:ext cx="6958444" cy="5826119"/>
          </a:xfrm>
        </p:spPr>
        <p:txBody>
          <a:bodyPr>
            <a:normAutofit/>
          </a:bodyPr>
          <a:lstStyle/>
          <a:p>
            <a:pPr marL="0" indent="0" algn="ctr">
              <a:buNone/>
            </a:pPr>
            <a:r>
              <a:rPr lang="da-DK" sz="2200" dirty="0"/>
              <a:t>Resultater fra en stor dansk rapport om danskernes kostvaner viser, at drenge i alderen 10-17 år i gennemsnit spiser 90 gram protein/dag. </a:t>
            </a:r>
          </a:p>
          <a:p>
            <a:pPr marL="0" indent="0" algn="ctr">
              <a:buNone/>
            </a:pPr>
            <a:endParaRPr lang="da-DK" sz="2200" dirty="0"/>
          </a:p>
          <a:p>
            <a:pPr marL="0" indent="0" algn="ctr">
              <a:buNone/>
            </a:pPr>
            <a:endParaRPr lang="da-DK" sz="2200" dirty="0"/>
          </a:p>
          <a:p>
            <a:pPr marL="0" indent="0" algn="ctr">
              <a:buNone/>
            </a:pPr>
            <a:endParaRPr lang="da-DK" sz="2200" dirty="0"/>
          </a:p>
          <a:p>
            <a:pPr marL="0" indent="0" algn="ctr">
              <a:buNone/>
            </a:pPr>
            <a:r>
              <a:rPr lang="da-DK" sz="2200" dirty="0"/>
              <a:t>For en dreng på 50-60 kg, svarer dette til en mængde protein på 1.5-1.8 g/kg. </a:t>
            </a:r>
          </a:p>
          <a:p>
            <a:pPr marL="0" indent="0" algn="ctr">
              <a:buNone/>
            </a:pPr>
            <a:r>
              <a:rPr lang="da-DK" sz="2200" dirty="0"/>
              <a:t>Lignende resultater ses for piger i alderen 10-17 år.</a:t>
            </a:r>
          </a:p>
          <a:p>
            <a:pPr marL="0" indent="0" algn="ctr">
              <a:buNone/>
            </a:pPr>
            <a:endParaRPr lang="da-DK" sz="2200" dirty="0"/>
          </a:p>
          <a:p>
            <a:pPr marL="0" indent="0" algn="ctr">
              <a:buNone/>
            </a:pPr>
            <a:endParaRPr lang="da-DK" sz="2200" dirty="0"/>
          </a:p>
          <a:p>
            <a:pPr marL="0" indent="0" algn="ctr">
              <a:buNone/>
            </a:pPr>
            <a:r>
              <a:rPr lang="da-DK" sz="2200" dirty="0"/>
              <a:t>Take-home: Hvis du spiser en varieret dansk kost uden restriktioner, vil du med stor sandsynlighed få nok protein.</a:t>
            </a:r>
          </a:p>
        </p:txBody>
      </p:sp>
    </p:spTree>
    <p:extLst>
      <p:ext uri="{BB962C8B-B14F-4D97-AF65-F5344CB8AC3E}">
        <p14:creationId xmlns:p14="http://schemas.microsoft.com/office/powerpoint/2010/main" val="3886372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2120D761-84C9-5B4A-86A8-F89BFE134394}"/>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6927" r="18143" b="11622"/>
          <a:stretch/>
        </p:blipFill>
        <p:spPr bwMode="auto">
          <a:xfrm>
            <a:off x="6413633" y="0"/>
            <a:ext cx="5651676" cy="68197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65D76AFD-F8BE-4B49-A152-4735193A20CC}"/>
              </a:ext>
            </a:extLst>
          </p:cNvPr>
          <p:cNvSpPr>
            <a:spLocks noGrp="1"/>
          </p:cNvSpPr>
          <p:nvPr>
            <p:ph type="title"/>
          </p:nvPr>
        </p:nvSpPr>
        <p:spPr>
          <a:xfrm>
            <a:off x="909961" y="547326"/>
            <a:ext cx="5503672" cy="1311664"/>
          </a:xfrm>
        </p:spPr>
        <p:txBody>
          <a:bodyPr>
            <a:normAutofit/>
          </a:bodyPr>
          <a:lstStyle/>
          <a:p>
            <a:r>
              <a:rPr lang="da-DK" sz="2800" dirty="0">
                <a:solidFill>
                  <a:srgbClr val="000000"/>
                </a:solidFill>
              </a:rPr>
              <a:t>Hvordan fungerer vores muskler?</a:t>
            </a:r>
          </a:p>
        </p:txBody>
      </p:sp>
      <p:pic>
        <p:nvPicPr>
          <p:cNvPr id="16" name="Picture 4">
            <a:extLst>
              <a:ext uri="{FF2B5EF4-FFF2-40B4-BE49-F238E27FC236}">
                <a16:creationId xmlns:a16="http://schemas.microsoft.com/office/drawing/2014/main" id="{E82C3A3C-A1C0-CB46-B0E9-BBEB77880B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56" t="94544" r="13158" b="-46"/>
          <a:stretch/>
        </p:blipFill>
        <p:spPr bwMode="auto">
          <a:xfrm>
            <a:off x="7110457" y="6545179"/>
            <a:ext cx="4954852" cy="27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39791FCF-370C-4A45-A267-6006333380B1}"/>
              </a:ext>
            </a:extLst>
          </p:cNvPr>
          <p:cNvSpPr txBox="1"/>
          <p:nvPr/>
        </p:nvSpPr>
        <p:spPr>
          <a:xfrm>
            <a:off x="2101905" y="2406316"/>
            <a:ext cx="3543599" cy="369332"/>
          </a:xfrm>
          <a:prstGeom prst="rect">
            <a:avLst/>
          </a:prstGeom>
          <a:noFill/>
        </p:spPr>
        <p:txBody>
          <a:bodyPr wrap="none" rtlCol="0">
            <a:spAutoFit/>
          </a:bodyPr>
          <a:lstStyle/>
          <a:p>
            <a:r>
              <a:rPr lang="da-DK" dirty="0"/>
              <a:t>Nervesystemet styrer vores muskler</a:t>
            </a:r>
          </a:p>
        </p:txBody>
      </p:sp>
      <p:cxnSp>
        <p:nvCxnSpPr>
          <p:cNvPr id="13" name="Straight Arrow Connector 12">
            <a:extLst>
              <a:ext uri="{FF2B5EF4-FFF2-40B4-BE49-F238E27FC236}">
                <a16:creationId xmlns:a16="http://schemas.microsoft.com/office/drawing/2014/main" id="{985A56EE-AEE7-7A44-A326-46A92B6EC0CC}"/>
              </a:ext>
            </a:extLst>
          </p:cNvPr>
          <p:cNvCxnSpPr>
            <a:stCxn id="11" idx="3"/>
          </p:cNvCxnSpPr>
          <p:nvPr/>
        </p:nvCxnSpPr>
        <p:spPr>
          <a:xfrm>
            <a:off x="5645504" y="2590982"/>
            <a:ext cx="610917" cy="0"/>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630BBF-C0FA-964A-BA31-69FC206CCF1D}"/>
              </a:ext>
            </a:extLst>
          </p:cNvPr>
          <p:cNvSpPr txBox="1"/>
          <p:nvPr/>
        </p:nvSpPr>
        <p:spPr>
          <a:xfrm>
            <a:off x="1396224" y="3059668"/>
            <a:ext cx="3621184" cy="369332"/>
          </a:xfrm>
          <a:prstGeom prst="rect">
            <a:avLst/>
          </a:prstGeom>
          <a:noFill/>
        </p:spPr>
        <p:txBody>
          <a:bodyPr wrap="none" rtlCol="0">
            <a:spAutoFit/>
          </a:bodyPr>
          <a:lstStyle/>
          <a:p>
            <a:r>
              <a:rPr lang="da-DK" dirty="0"/>
              <a:t>Nervesystemet består af nerveceller</a:t>
            </a:r>
          </a:p>
        </p:txBody>
      </p:sp>
      <p:cxnSp>
        <p:nvCxnSpPr>
          <p:cNvPr id="23" name="Straight Arrow Connector 22">
            <a:extLst>
              <a:ext uri="{FF2B5EF4-FFF2-40B4-BE49-F238E27FC236}">
                <a16:creationId xmlns:a16="http://schemas.microsoft.com/office/drawing/2014/main" id="{E167728E-E01F-064A-BB25-7D6505E05813}"/>
              </a:ext>
            </a:extLst>
          </p:cNvPr>
          <p:cNvCxnSpPr>
            <a:cxnSpLocks/>
          </p:cNvCxnSpPr>
          <p:nvPr/>
        </p:nvCxnSpPr>
        <p:spPr>
          <a:xfrm>
            <a:off x="3021015" y="3429000"/>
            <a:ext cx="0" cy="641503"/>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4EAC8F-C406-754C-8241-93A5B7D2AA1C}"/>
              </a:ext>
            </a:extLst>
          </p:cNvPr>
          <p:cNvPicPr>
            <a:picLocks noChangeAspect="1"/>
          </p:cNvPicPr>
          <p:nvPr/>
        </p:nvPicPr>
        <p:blipFill>
          <a:blip r:embed="rId5"/>
          <a:stretch>
            <a:fillRect/>
          </a:stretch>
        </p:blipFill>
        <p:spPr>
          <a:xfrm>
            <a:off x="1229546" y="4268367"/>
            <a:ext cx="3954542" cy="1806460"/>
          </a:xfrm>
          <a:prstGeom prst="rect">
            <a:avLst/>
          </a:prstGeom>
        </p:spPr>
      </p:pic>
      <p:sp>
        <p:nvSpPr>
          <p:cNvPr id="8" name="TextBox 7">
            <a:extLst>
              <a:ext uri="{FF2B5EF4-FFF2-40B4-BE49-F238E27FC236}">
                <a16:creationId xmlns:a16="http://schemas.microsoft.com/office/drawing/2014/main" id="{486D5480-08FC-074E-9C36-DCB865BAF7D1}"/>
              </a:ext>
            </a:extLst>
          </p:cNvPr>
          <p:cNvSpPr txBox="1"/>
          <p:nvPr/>
        </p:nvSpPr>
        <p:spPr>
          <a:xfrm>
            <a:off x="1362985" y="6074827"/>
            <a:ext cx="1477840" cy="523220"/>
          </a:xfrm>
          <a:prstGeom prst="rect">
            <a:avLst/>
          </a:prstGeom>
          <a:noFill/>
        </p:spPr>
        <p:txBody>
          <a:bodyPr wrap="none" rtlCol="0">
            <a:spAutoFit/>
          </a:bodyPr>
          <a:lstStyle/>
          <a:p>
            <a:pPr algn="ctr"/>
            <a:r>
              <a:rPr lang="en-DK" sz="1400" dirty="0"/>
              <a:t>Cellekrop</a:t>
            </a:r>
          </a:p>
          <a:p>
            <a:pPr algn="ctr"/>
            <a:r>
              <a:rPr lang="en-DK" sz="1400" dirty="0"/>
              <a:t>(Modtager signal)</a:t>
            </a:r>
          </a:p>
        </p:txBody>
      </p:sp>
      <p:sp>
        <p:nvSpPr>
          <p:cNvPr id="9" name="TextBox 8">
            <a:extLst>
              <a:ext uri="{FF2B5EF4-FFF2-40B4-BE49-F238E27FC236}">
                <a16:creationId xmlns:a16="http://schemas.microsoft.com/office/drawing/2014/main" id="{F131AF73-C7BD-4C48-B9A7-D947AFF4B780}"/>
              </a:ext>
            </a:extLst>
          </p:cNvPr>
          <p:cNvSpPr txBox="1"/>
          <p:nvPr/>
        </p:nvSpPr>
        <p:spPr>
          <a:xfrm>
            <a:off x="3507698" y="5305126"/>
            <a:ext cx="1753237" cy="523220"/>
          </a:xfrm>
          <a:prstGeom prst="rect">
            <a:avLst/>
          </a:prstGeom>
          <a:noFill/>
        </p:spPr>
        <p:txBody>
          <a:bodyPr wrap="none" rtlCol="0">
            <a:spAutoFit/>
          </a:bodyPr>
          <a:lstStyle/>
          <a:p>
            <a:pPr algn="ctr"/>
            <a:r>
              <a:rPr lang="en-DK" sz="1400" dirty="0"/>
              <a:t>Dendrit</a:t>
            </a:r>
          </a:p>
          <a:p>
            <a:pPr algn="ctr"/>
            <a:r>
              <a:rPr lang="en-DK" sz="1400" dirty="0"/>
              <a:t>(sender signal videre)</a:t>
            </a:r>
          </a:p>
        </p:txBody>
      </p:sp>
      <p:cxnSp>
        <p:nvCxnSpPr>
          <p:cNvPr id="12" name="Straight Arrow Connector 11">
            <a:extLst>
              <a:ext uri="{FF2B5EF4-FFF2-40B4-BE49-F238E27FC236}">
                <a16:creationId xmlns:a16="http://schemas.microsoft.com/office/drawing/2014/main" id="{7A1C2CF1-5B8E-BB4A-826B-53A3B7447C58}"/>
              </a:ext>
            </a:extLst>
          </p:cNvPr>
          <p:cNvCxnSpPr/>
          <p:nvPr/>
        </p:nvCxnSpPr>
        <p:spPr>
          <a:xfrm flipV="1">
            <a:off x="4405748" y="5044889"/>
            <a:ext cx="0" cy="261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7A2A853-AFD0-D740-91F7-E4C1058EE91F}"/>
              </a:ext>
            </a:extLst>
          </p:cNvPr>
          <p:cNvCxnSpPr/>
          <p:nvPr/>
        </p:nvCxnSpPr>
        <p:spPr>
          <a:xfrm flipV="1">
            <a:off x="2101905" y="5828346"/>
            <a:ext cx="0" cy="261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105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02D4-7E0C-B743-8FCC-112A95EC62A0}"/>
              </a:ext>
            </a:extLst>
          </p:cNvPr>
          <p:cNvSpPr>
            <a:spLocks noGrp="1"/>
          </p:cNvSpPr>
          <p:nvPr>
            <p:ph type="title"/>
          </p:nvPr>
        </p:nvSpPr>
        <p:spPr>
          <a:xfrm>
            <a:off x="8448040" y="5448513"/>
            <a:ext cx="3591560" cy="1325563"/>
          </a:xfrm>
        </p:spPr>
        <p:txBody>
          <a:bodyPr/>
          <a:lstStyle/>
          <a:p>
            <a:pPr algn="ctr"/>
            <a:r>
              <a:rPr lang="da-DK" u="sng" dirty="0"/>
              <a:t>Proteintilskud</a:t>
            </a:r>
          </a:p>
        </p:txBody>
      </p:sp>
      <p:pic>
        <p:nvPicPr>
          <p:cNvPr id="7" name="Picture 6">
            <a:extLst>
              <a:ext uri="{FF2B5EF4-FFF2-40B4-BE49-F238E27FC236}">
                <a16:creationId xmlns:a16="http://schemas.microsoft.com/office/drawing/2014/main" id="{64EE5F33-94B7-CA41-B71E-6CC8586C6435}"/>
              </a:ext>
            </a:extLst>
          </p:cNvPr>
          <p:cNvPicPr>
            <a:picLocks noChangeAspect="1"/>
          </p:cNvPicPr>
          <p:nvPr/>
        </p:nvPicPr>
        <p:blipFill>
          <a:blip r:embed="rId3"/>
          <a:stretch>
            <a:fillRect/>
          </a:stretch>
        </p:blipFill>
        <p:spPr>
          <a:xfrm>
            <a:off x="1859511" y="152227"/>
            <a:ext cx="598978" cy="1062420"/>
          </a:xfrm>
          <a:prstGeom prst="rect">
            <a:avLst/>
          </a:prstGeom>
        </p:spPr>
      </p:pic>
      <p:sp>
        <p:nvSpPr>
          <p:cNvPr id="8" name="TextBox 7">
            <a:extLst>
              <a:ext uri="{FF2B5EF4-FFF2-40B4-BE49-F238E27FC236}">
                <a16:creationId xmlns:a16="http://schemas.microsoft.com/office/drawing/2014/main" id="{E1C25EB6-9CF7-8248-AE37-A6D81ADA972C}"/>
              </a:ext>
            </a:extLst>
          </p:cNvPr>
          <p:cNvSpPr txBox="1"/>
          <p:nvPr/>
        </p:nvSpPr>
        <p:spPr>
          <a:xfrm>
            <a:off x="589280" y="1227534"/>
            <a:ext cx="3362074" cy="369332"/>
          </a:xfrm>
          <a:prstGeom prst="rect">
            <a:avLst/>
          </a:prstGeom>
          <a:noFill/>
        </p:spPr>
        <p:txBody>
          <a:bodyPr wrap="none" rtlCol="0">
            <a:spAutoFit/>
          </a:bodyPr>
          <a:lstStyle/>
          <a:p>
            <a:r>
              <a:rPr lang="da-DK" dirty="0"/>
              <a:t>Har jeg brug for et proteintilskud?</a:t>
            </a:r>
          </a:p>
        </p:txBody>
      </p:sp>
      <p:cxnSp>
        <p:nvCxnSpPr>
          <p:cNvPr id="10" name="Straight Arrow Connector 9">
            <a:extLst>
              <a:ext uri="{FF2B5EF4-FFF2-40B4-BE49-F238E27FC236}">
                <a16:creationId xmlns:a16="http://schemas.microsoft.com/office/drawing/2014/main" id="{D6053380-200B-A448-BC9C-FA834BB317AF}"/>
              </a:ext>
            </a:extLst>
          </p:cNvPr>
          <p:cNvCxnSpPr>
            <a:cxnSpLocks/>
          </p:cNvCxnSpPr>
          <p:nvPr/>
        </p:nvCxnSpPr>
        <p:spPr>
          <a:xfrm>
            <a:off x="2225040" y="1598612"/>
            <a:ext cx="274320" cy="3251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6A6CDB-A27E-A54E-B72A-616693F320F6}"/>
              </a:ext>
            </a:extLst>
          </p:cNvPr>
          <p:cNvSpPr txBox="1"/>
          <p:nvPr/>
        </p:nvSpPr>
        <p:spPr>
          <a:xfrm>
            <a:off x="1107440" y="1923732"/>
            <a:ext cx="3530005" cy="369332"/>
          </a:xfrm>
          <a:prstGeom prst="rect">
            <a:avLst/>
          </a:prstGeom>
          <a:noFill/>
        </p:spPr>
        <p:txBody>
          <a:bodyPr wrap="none" rtlCol="0">
            <a:spAutoFit/>
          </a:bodyPr>
          <a:lstStyle/>
          <a:p>
            <a:r>
              <a:rPr lang="da-DK" dirty="0"/>
              <a:t>Spiser du en sund og varieret kost?</a:t>
            </a:r>
          </a:p>
        </p:txBody>
      </p:sp>
      <p:cxnSp>
        <p:nvCxnSpPr>
          <p:cNvPr id="14" name="Straight Arrow Connector 13">
            <a:extLst>
              <a:ext uri="{FF2B5EF4-FFF2-40B4-BE49-F238E27FC236}">
                <a16:creationId xmlns:a16="http://schemas.microsoft.com/office/drawing/2014/main" id="{62F9C844-DA2D-C242-B635-B97016AF0B96}"/>
              </a:ext>
            </a:extLst>
          </p:cNvPr>
          <p:cNvCxnSpPr>
            <a:cxnSpLocks/>
          </p:cNvCxnSpPr>
          <p:nvPr/>
        </p:nvCxnSpPr>
        <p:spPr>
          <a:xfrm flipH="1">
            <a:off x="2163637" y="2347061"/>
            <a:ext cx="422204" cy="2711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A413E25-B4D9-B44B-8FA5-C7EE22D07B07}"/>
              </a:ext>
            </a:extLst>
          </p:cNvPr>
          <p:cNvSpPr txBox="1"/>
          <p:nvPr/>
        </p:nvSpPr>
        <p:spPr>
          <a:xfrm>
            <a:off x="1730326" y="2594357"/>
            <a:ext cx="503664" cy="369332"/>
          </a:xfrm>
          <a:prstGeom prst="rect">
            <a:avLst/>
          </a:prstGeom>
          <a:noFill/>
        </p:spPr>
        <p:txBody>
          <a:bodyPr wrap="none" rtlCol="0">
            <a:spAutoFit/>
          </a:bodyPr>
          <a:lstStyle/>
          <a:p>
            <a:r>
              <a:rPr lang="da-DK" dirty="0"/>
              <a:t>Nej</a:t>
            </a:r>
          </a:p>
        </p:txBody>
      </p:sp>
      <p:cxnSp>
        <p:nvCxnSpPr>
          <p:cNvPr id="17" name="Straight Arrow Connector 16">
            <a:extLst>
              <a:ext uri="{FF2B5EF4-FFF2-40B4-BE49-F238E27FC236}">
                <a16:creationId xmlns:a16="http://schemas.microsoft.com/office/drawing/2014/main" id="{A0BD6FC4-FD98-344E-A1C3-5C760196F1C9}"/>
              </a:ext>
            </a:extLst>
          </p:cNvPr>
          <p:cNvCxnSpPr>
            <a:cxnSpLocks/>
          </p:cNvCxnSpPr>
          <p:nvPr/>
        </p:nvCxnSpPr>
        <p:spPr>
          <a:xfrm>
            <a:off x="2003919" y="2905122"/>
            <a:ext cx="0" cy="465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C566A0C-6A8F-0E40-B1F2-61CBFA552FF8}"/>
              </a:ext>
            </a:extLst>
          </p:cNvPr>
          <p:cNvSpPr txBox="1"/>
          <p:nvPr/>
        </p:nvSpPr>
        <p:spPr>
          <a:xfrm>
            <a:off x="-82" y="5040884"/>
            <a:ext cx="4286558" cy="646331"/>
          </a:xfrm>
          <a:prstGeom prst="rect">
            <a:avLst/>
          </a:prstGeom>
          <a:noFill/>
        </p:spPr>
        <p:txBody>
          <a:bodyPr wrap="none" rtlCol="0">
            <a:spAutoFit/>
          </a:bodyPr>
          <a:lstStyle/>
          <a:p>
            <a:pPr algn="ctr"/>
            <a:r>
              <a:rPr lang="da-DK" dirty="0"/>
              <a:t>Tag dig sammen og spis sundt og varieret.</a:t>
            </a:r>
          </a:p>
          <a:p>
            <a:pPr algn="ctr"/>
            <a:r>
              <a:rPr lang="da-DK" dirty="0"/>
              <a:t>Dine forældre laver sandsynligvis skøn mad!</a:t>
            </a:r>
          </a:p>
        </p:txBody>
      </p:sp>
      <p:cxnSp>
        <p:nvCxnSpPr>
          <p:cNvPr id="20" name="Straight Arrow Connector 19">
            <a:extLst>
              <a:ext uri="{FF2B5EF4-FFF2-40B4-BE49-F238E27FC236}">
                <a16:creationId xmlns:a16="http://schemas.microsoft.com/office/drawing/2014/main" id="{0CAC6E85-BE02-654B-9241-25438C3BDF9C}"/>
              </a:ext>
            </a:extLst>
          </p:cNvPr>
          <p:cNvCxnSpPr>
            <a:cxnSpLocks/>
          </p:cNvCxnSpPr>
          <p:nvPr/>
        </p:nvCxnSpPr>
        <p:spPr>
          <a:xfrm>
            <a:off x="3598705" y="2407111"/>
            <a:ext cx="420896" cy="395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10D48B8-4861-C842-B330-3EA73CE082DC}"/>
              </a:ext>
            </a:extLst>
          </p:cNvPr>
          <p:cNvSpPr txBox="1"/>
          <p:nvPr/>
        </p:nvSpPr>
        <p:spPr>
          <a:xfrm>
            <a:off x="4090721" y="2829256"/>
            <a:ext cx="369012" cy="369332"/>
          </a:xfrm>
          <a:prstGeom prst="rect">
            <a:avLst/>
          </a:prstGeom>
          <a:noFill/>
        </p:spPr>
        <p:txBody>
          <a:bodyPr wrap="none" rtlCol="0">
            <a:spAutoFit/>
          </a:bodyPr>
          <a:lstStyle/>
          <a:p>
            <a:r>
              <a:rPr lang="da-DK" dirty="0"/>
              <a:t>Ja</a:t>
            </a:r>
          </a:p>
        </p:txBody>
      </p:sp>
      <p:cxnSp>
        <p:nvCxnSpPr>
          <p:cNvPr id="23" name="Straight Arrow Connector 22">
            <a:extLst>
              <a:ext uri="{FF2B5EF4-FFF2-40B4-BE49-F238E27FC236}">
                <a16:creationId xmlns:a16="http://schemas.microsoft.com/office/drawing/2014/main" id="{5B9DD49B-786F-D944-B642-394FC1CF1B98}"/>
              </a:ext>
            </a:extLst>
          </p:cNvPr>
          <p:cNvCxnSpPr>
            <a:cxnSpLocks/>
          </p:cNvCxnSpPr>
          <p:nvPr/>
        </p:nvCxnSpPr>
        <p:spPr>
          <a:xfrm>
            <a:off x="4459733" y="3198588"/>
            <a:ext cx="630427" cy="5361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2998EF7-F5D7-FA41-B73A-DEB92B55BB8A}"/>
              </a:ext>
            </a:extLst>
          </p:cNvPr>
          <p:cNvSpPr txBox="1"/>
          <p:nvPr/>
        </p:nvSpPr>
        <p:spPr>
          <a:xfrm>
            <a:off x="4346907" y="4410617"/>
            <a:ext cx="2547620" cy="646331"/>
          </a:xfrm>
          <a:prstGeom prst="rect">
            <a:avLst/>
          </a:prstGeom>
          <a:noFill/>
        </p:spPr>
        <p:txBody>
          <a:bodyPr wrap="none" rtlCol="0">
            <a:spAutoFit/>
          </a:bodyPr>
          <a:lstStyle/>
          <a:p>
            <a:pPr algn="ctr"/>
            <a:r>
              <a:rPr lang="da-DK" dirty="0"/>
              <a:t>Spar på pengene </a:t>
            </a:r>
          </a:p>
          <a:p>
            <a:pPr algn="ctr"/>
            <a:r>
              <a:rPr lang="da-DK" dirty="0"/>
              <a:t>og fortsæt de gode vaner</a:t>
            </a:r>
          </a:p>
        </p:txBody>
      </p:sp>
      <p:pic>
        <p:nvPicPr>
          <p:cNvPr id="25" name="Picture 24">
            <a:extLst>
              <a:ext uri="{FF2B5EF4-FFF2-40B4-BE49-F238E27FC236}">
                <a16:creationId xmlns:a16="http://schemas.microsoft.com/office/drawing/2014/main" id="{8D9188B3-C011-854F-9979-7D74F1837273}"/>
              </a:ext>
            </a:extLst>
          </p:cNvPr>
          <p:cNvPicPr>
            <a:picLocks noChangeAspect="1"/>
          </p:cNvPicPr>
          <p:nvPr/>
        </p:nvPicPr>
        <p:blipFill>
          <a:blip r:embed="rId3"/>
          <a:stretch>
            <a:fillRect/>
          </a:stretch>
        </p:blipFill>
        <p:spPr>
          <a:xfrm>
            <a:off x="1865522" y="5692197"/>
            <a:ext cx="598978" cy="1062420"/>
          </a:xfrm>
          <a:prstGeom prst="rect">
            <a:avLst/>
          </a:prstGeom>
        </p:spPr>
      </p:pic>
      <p:sp>
        <p:nvSpPr>
          <p:cNvPr id="28" name="&quot;No&quot; Symbol 27">
            <a:extLst>
              <a:ext uri="{FF2B5EF4-FFF2-40B4-BE49-F238E27FC236}">
                <a16:creationId xmlns:a16="http://schemas.microsoft.com/office/drawing/2014/main" id="{EFEDFB66-C807-EF4B-9219-1FFE232425D6}"/>
              </a:ext>
            </a:extLst>
          </p:cNvPr>
          <p:cNvSpPr/>
          <p:nvPr/>
        </p:nvSpPr>
        <p:spPr>
          <a:xfrm>
            <a:off x="1774883" y="5984254"/>
            <a:ext cx="780255" cy="660400"/>
          </a:xfrm>
          <a:prstGeom prst="noSmoking">
            <a:avLst>
              <a:gd name="adj" fmla="val 89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pic>
        <p:nvPicPr>
          <p:cNvPr id="29" name="Picture 28">
            <a:extLst>
              <a:ext uri="{FF2B5EF4-FFF2-40B4-BE49-F238E27FC236}">
                <a16:creationId xmlns:a16="http://schemas.microsoft.com/office/drawing/2014/main" id="{A3F64EC1-86D5-144C-AFD1-E2B12912BD9C}"/>
              </a:ext>
            </a:extLst>
          </p:cNvPr>
          <p:cNvPicPr>
            <a:picLocks noChangeAspect="1"/>
          </p:cNvPicPr>
          <p:nvPr/>
        </p:nvPicPr>
        <p:blipFill>
          <a:blip r:embed="rId3"/>
          <a:stretch>
            <a:fillRect/>
          </a:stretch>
        </p:blipFill>
        <p:spPr>
          <a:xfrm>
            <a:off x="5216559" y="3382951"/>
            <a:ext cx="598978" cy="1062420"/>
          </a:xfrm>
          <a:prstGeom prst="rect">
            <a:avLst/>
          </a:prstGeom>
        </p:spPr>
      </p:pic>
      <p:sp>
        <p:nvSpPr>
          <p:cNvPr id="30" name="&quot;No&quot; Symbol 29">
            <a:extLst>
              <a:ext uri="{FF2B5EF4-FFF2-40B4-BE49-F238E27FC236}">
                <a16:creationId xmlns:a16="http://schemas.microsoft.com/office/drawing/2014/main" id="{7CBA838E-1C81-7447-9C31-905D57AFBCC3}"/>
              </a:ext>
            </a:extLst>
          </p:cNvPr>
          <p:cNvSpPr/>
          <p:nvPr/>
        </p:nvSpPr>
        <p:spPr>
          <a:xfrm>
            <a:off x="5140960" y="3688941"/>
            <a:ext cx="780255" cy="660400"/>
          </a:xfrm>
          <a:prstGeom prst="noSmoking">
            <a:avLst>
              <a:gd name="adj" fmla="val 892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cxnSp>
        <p:nvCxnSpPr>
          <p:cNvPr id="32" name="Straight Arrow Connector 31">
            <a:extLst>
              <a:ext uri="{FF2B5EF4-FFF2-40B4-BE49-F238E27FC236}">
                <a16:creationId xmlns:a16="http://schemas.microsoft.com/office/drawing/2014/main" id="{724FF2E2-AEF2-4D45-8674-F64F5A76DD31}"/>
              </a:ext>
            </a:extLst>
          </p:cNvPr>
          <p:cNvCxnSpPr>
            <a:cxnSpLocks/>
          </p:cNvCxnSpPr>
          <p:nvPr/>
        </p:nvCxnSpPr>
        <p:spPr>
          <a:xfrm flipV="1">
            <a:off x="4616239" y="1499410"/>
            <a:ext cx="452715" cy="3291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02AC32A-5986-4A49-8EB5-D3FAB51FBBB6}"/>
              </a:ext>
            </a:extLst>
          </p:cNvPr>
          <p:cNvSpPr txBox="1"/>
          <p:nvPr/>
        </p:nvSpPr>
        <p:spPr>
          <a:xfrm>
            <a:off x="4516744" y="1034918"/>
            <a:ext cx="3165418" cy="369332"/>
          </a:xfrm>
          <a:prstGeom prst="rect">
            <a:avLst/>
          </a:prstGeom>
          <a:noFill/>
        </p:spPr>
        <p:txBody>
          <a:bodyPr wrap="none" rtlCol="0">
            <a:spAutoFit/>
          </a:bodyPr>
          <a:lstStyle/>
          <a:p>
            <a:r>
              <a:rPr lang="da-DK" dirty="0"/>
              <a:t>Ja, men jeg undgår kød, fisk, æg</a:t>
            </a:r>
          </a:p>
        </p:txBody>
      </p:sp>
      <p:cxnSp>
        <p:nvCxnSpPr>
          <p:cNvPr id="36" name="Straight Arrow Connector 35">
            <a:extLst>
              <a:ext uri="{FF2B5EF4-FFF2-40B4-BE49-F238E27FC236}">
                <a16:creationId xmlns:a16="http://schemas.microsoft.com/office/drawing/2014/main" id="{30EF1B52-74D7-0446-954E-E927B14BE476}"/>
              </a:ext>
            </a:extLst>
          </p:cNvPr>
          <p:cNvCxnSpPr>
            <a:cxnSpLocks/>
          </p:cNvCxnSpPr>
          <p:nvPr/>
        </p:nvCxnSpPr>
        <p:spPr>
          <a:xfrm flipV="1">
            <a:off x="5468500" y="683437"/>
            <a:ext cx="452715" cy="3291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79C1690-97B8-4042-AD06-F146B86B47FD}"/>
              </a:ext>
            </a:extLst>
          </p:cNvPr>
          <p:cNvSpPr txBox="1"/>
          <p:nvPr/>
        </p:nvSpPr>
        <p:spPr>
          <a:xfrm>
            <a:off x="5830576" y="166497"/>
            <a:ext cx="6307689" cy="646331"/>
          </a:xfrm>
          <a:prstGeom prst="rect">
            <a:avLst/>
          </a:prstGeom>
          <a:noFill/>
        </p:spPr>
        <p:txBody>
          <a:bodyPr wrap="none" rtlCol="0">
            <a:spAutoFit/>
          </a:bodyPr>
          <a:lstStyle/>
          <a:p>
            <a:r>
              <a:rPr lang="da-DK" dirty="0"/>
              <a:t>Spis varieret og indtag høj kvalitets protein fra mælkeprodukter.</a:t>
            </a:r>
          </a:p>
          <a:p>
            <a:pPr marL="285750" indent="-285750">
              <a:buFont typeface="Arial" panose="020B0604020202020204" pitchFamily="34" charset="0"/>
              <a:buChar char="•"/>
            </a:pPr>
            <a:r>
              <a:rPr lang="da-DK" dirty="0"/>
              <a:t>På dage du træner hårdt kan du evt. anvende et proteintilskud</a:t>
            </a:r>
          </a:p>
        </p:txBody>
      </p:sp>
      <p:pic>
        <p:nvPicPr>
          <p:cNvPr id="38" name="Picture 37">
            <a:extLst>
              <a:ext uri="{FF2B5EF4-FFF2-40B4-BE49-F238E27FC236}">
                <a16:creationId xmlns:a16="http://schemas.microsoft.com/office/drawing/2014/main" id="{DBD89E91-7332-5E49-A71E-E536F54991F8}"/>
              </a:ext>
            </a:extLst>
          </p:cNvPr>
          <p:cNvPicPr>
            <a:picLocks noChangeAspect="1"/>
          </p:cNvPicPr>
          <p:nvPr/>
        </p:nvPicPr>
        <p:blipFill>
          <a:blip r:embed="rId3"/>
          <a:stretch>
            <a:fillRect/>
          </a:stretch>
        </p:blipFill>
        <p:spPr>
          <a:xfrm>
            <a:off x="8784963" y="766152"/>
            <a:ext cx="598978" cy="1062420"/>
          </a:xfrm>
          <a:prstGeom prst="rect">
            <a:avLst/>
          </a:prstGeom>
        </p:spPr>
      </p:pic>
      <p:cxnSp>
        <p:nvCxnSpPr>
          <p:cNvPr id="39" name="Straight Arrow Connector 38">
            <a:extLst>
              <a:ext uri="{FF2B5EF4-FFF2-40B4-BE49-F238E27FC236}">
                <a16:creationId xmlns:a16="http://schemas.microsoft.com/office/drawing/2014/main" id="{4E754257-AB71-CE45-94AA-5AC3C12CF308}"/>
              </a:ext>
            </a:extLst>
          </p:cNvPr>
          <p:cNvCxnSpPr>
            <a:cxnSpLocks/>
          </p:cNvCxnSpPr>
          <p:nvPr/>
        </p:nvCxnSpPr>
        <p:spPr>
          <a:xfrm>
            <a:off x="4637445" y="2172299"/>
            <a:ext cx="656801" cy="1291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528109A-912A-2C4C-8066-66758D5AF5CE}"/>
              </a:ext>
            </a:extLst>
          </p:cNvPr>
          <p:cNvSpPr txBox="1"/>
          <p:nvPr/>
        </p:nvSpPr>
        <p:spPr>
          <a:xfrm>
            <a:off x="5337866" y="2126490"/>
            <a:ext cx="6527043" cy="646331"/>
          </a:xfrm>
          <a:prstGeom prst="rect">
            <a:avLst/>
          </a:prstGeom>
          <a:noFill/>
        </p:spPr>
        <p:txBody>
          <a:bodyPr wrap="none" rtlCol="0">
            <a:spAutoFit/>
          </a:bodyPr>
          <a:lstStyle/>
          <a:p>
            <a:pPr algn="ctr"/>
            <a:r>
              <a:rPr lang="da-DK" dirty="0"/>
              <a:t>Ja, men nogle dage hvor jeg træner hårdt, går der flere timer før jeg</a:t>
            </a:r>
          </a:p>
          <a:p>
            <a:pPr algn="ctr"/>
            <a:r>
              <a:rPr lang="da-DK" dirty="0"/>
              <a:t>kan indtage almindelige fødevarer</a:t>
            </a:r>
          </a:p>
        </p:txBody>
      </p:sp>
      <p:cxnSp>
        <p:nvCxnSpPr>
          <p:cNvPr id="42" name="Straight Arrow Connector 41">
            <a:extLst>
              <a:ext uri="{FF2B5EF4-FFF2-40B4-BE49-F238E27FC236}">
                <a16:creationId xmlns:a16="http://schemas.microsoft.com/office/drawing/2014/main" id="{5C11B2DA-295E-0443-A6CA-9ED13BC6ACB3}"/>
              </a:ext>
            </a:extLst>
          </p:cNvPr>
          <p:cNvCxnSpPr>
            <a:cxnSpLocks/>
          </p:cNvCxnSpPr>
          <p:nvPr/>
        </p:nvCxnSpPr>
        <p:spPr>
          <a:xfrm>
            <a:off x="8706820" y="2884802"/>
            <a:ext cx="377632" cy="447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141C5D4-CC9C-9147-A415-033DE818E7B5}"/>
              </a:ext>
            </a:extLst>
          </p:cNvPr>
          <p:cNvSpPr txBox="1"/>
          <p:nvPr/>
        </p:nvSpPr>
        <p:spPr>
          <a:xfrm>
            <a:off x="7194695" y="3604089"/>
            <a:ext cx="4402680" cy="369332"/>
          </a:xfrm>
          <a:prstGeom prst="rect">
            <a:avLst/>
          </a:prstGeom>
          <a:noFill/>
        </p:spPr>
        <p:txBody>
          <a:bodyPr wrap="none" rtlCol="0">
            <a:spAutoFit/>
          </a:bodyPr>
          <a:lstStyle/>
          <a:p>
            <a:r>
              <a:rPr lang="da-DK" dirty="0"/>
              <a:t>Du kan overveje, at indtage et proteintilskud.</a:t>
            </a:r>
          </a:p>
        </p:txBody>
      </p:sp>
      <p:pic>
        <p:nvPicPr>
          <p:cNvPr id="45" name="Picture 44">
            <a:extLst>
              <a:ext uri="{FF2B5EF4-FFF2-40B4-BE49-F238E27FC236}">
                <a16:creationId xmlns:a16="http://schemas.microsoft.com/office/drawing/2014/main" id="{5DCDA84F-DFC3-BA40-901E-EE8BA9487EB4}"/>
              </a:ext>
            </a:extLst>
          </p:cNvPr>
          <p:cNvPicPr>
            <a:picLocks noChangeAspect="1"/>
          </p:cNvPicPr>
          <p:nvPr/>
        </p:nvPicPr>
        <p:blipFill>
          <a:blip r:embed="rId3"/>
          <a:stretch>
            <a:fillRect/>
          </a:stretch>
        </p:blipFill>
        <p:spPr>
          <a:xfrm>
            <a:off x="9223315" y="4044116"/>
            <a:ext cx="598978" cy="1062420"/>
          </a:xfrm>
          <a:prstGeom prst="rect">
            <a:avLst/>
          </a:prstGeom>
        </p:spPr>
      </p:pic>
      <p:sp>
        <p:nvSpPr>
          <p:cNvPr id="52" name="TextBox 51">
            <a:extLst>
              <a:ext uri="{FF2B5EF4-FFF2-40B4-BE49-F238E27FC236}">
                <a16:creationId xmlns:a16="http://schemas.microsoft.com/office/drawing/2014/main" id="{2FCF6E97-3842-8F46-97C4-D234F874C700}"/>
              </a:ext>
            </a:extLst>
          </p:cNvPr>
          <p:cNvSpPr txBox="1"/>
          <p:nvPr/>
        </p:nvSpPr>
        <p:spPr>
          <a:xfrm>
            <a:off x="837397" y="3295183"/>
            <a:ext cx="2570832" cy="369332"/>
          </a:xfrm>
          <a:prstGeom prst="rect">
            <a:avLst/>
          </a:prstGeom>
          <a:noFill/>
        </p:spPr>
        <p:txBody>
          <a:bodyPr wrap="none" rtlCol="0">
            <a:spAutoFit/>
          </a:bodyPr>
          <a:lstStyle/>
          <a:p>
            <a:r>
              <a:rPr lang="da-DK" dirty="0"/>
              <a:t>Har du for mange penge?</a:t>
            </a:r>
          </a:p>
        </p:txBody>
      </p:sp>
      <p:cxnSp>
        <p:nvCxnSpPr>
          <p:cNvPr id="53" name="Straight Arrow Connector 52">
            <a:extLst>
              <a:ext uri="{FF2B5EF4-FFF2-40B4-BE49-F238E27FC236}">
                <a16:creationId xmlns:a16="http://schemas.microsoft.com/office/drawing/2014/main" id="{4CF8F6AC-589A-9F42-BA40-59A4226BA133}"/>
              </a:ext>
            </a:extLst>
          </p:cNvPr>
          <p:cNvCxnSpPr>
            <a:cxnSpLocks/>
          </p:cNvCxnSpPr>
          <p:nvPr/>
        </p:nvCxnSpPr>
        <p:spPr>
          <a:xfrm>
            <a:off x="2003919" y="3681382"/>
            <a:ext cx="0" cy="465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6F00D08-8169-674B-A090-3DDDA4F55FAB}"/>
              </a:ext>
            </a:extLst>
          </p:cNvPr>
          <p:cNvSpPr txBox="1"/>
          <p:nvPr/>
        </p:nvSpPr>
        <p:spPr>
          <a:xfrm>
            <a:off x="1736173" y="4207484"/>
            <a:ext cx="503664" cy="369332"/>
          </a:xfrm>
          <a:prstGeom prst="rect">
            <a:avLst/>
          </a:prstGeom>
          <a:noFill/>
        </p:spPr>
        <p:txBody>
          <a:bodyPr wrap="none" rtlCol="0">
            <a:spAutoFit/>
          </a:bodyPr>
          <a:lstStyle/>
          <a:p>
            <a:r>
              <a:rPr lang="da-DK" u="sng" dirty="0"/>
              <a:t>Nej</a:t>
            </a:r>
          </a:p>
        </p:txBody>
      </p:sp>
      <p:cxnSp>
        <p:nvCxnSpPr>
          <p:cNvPr id="56" name="Straight Arrow Connector 55">
            <a:extLst>
              <a:ext uri="{FF2B5EF4-FFF2-40B4-BE49-F238E27FC236}">
                <a16:creationId xmlns:a16="http://schemas.microsoft.com/office/drawing/2014/main" id="{FE2EB2CF-1C41-5F49-9E3E-A1544902A1E3}"/>
              </a:ext>
            </a:extLst>
          </p:cNvPr>
          <p:cNvCxnSpPr>
            <a:cxnSpLocks/>
          </p:cNvCxnSpPr>
          <p:nvPr/>
        </p:nvCxnSpPr>
        <p:spPr>
          <a:xfrm>
            <a:off x="2003919" y="4575326"/>
            <a:ext cx="0" cy="465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3918549-91A6-EB4A-990B-47A3F7F3179A}"/>
              </a:ext>
            </a:extLst>
          </p:cNvPr>
          <p:cNvCxnSpPr>
            <a:cxnSpLocks/>
          </p:cNvCxnSpPr>
          <p:nvPr/>
        </p:nvCxnSpPr>
        <p:spPr>
          <a:xfrm>
            <a:off x="2487542" y="3734780"/>
            <a:ext cx="2478303" cy="20361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15BC8A1-2752-584C-807F-F370F8B11101}"/>
              </a:ext>
            </a:extLst>
          </p:cNvPr>
          <p:cNvSpPr txBox="1"/>
          <p:nvPr/>
        </p:nvSpPr>
        <p:spPr>
          <a:xfrm>
            <a:off x="5029044" y="5687215"/>
            <a:ext cx="369012" cy="369332"/>
          </a:xfrm>
          <a:prstGeom prst="rect">
            <a:avLst/>
          </a:prstGeom>
          <a:noFill/>
        </p:spPr>
        <p:txBody>
          <a:bodyPr wrap="none" rtlCol="0">
            <a:spAutoFit/>
          </a:bodyPr>
          <a:lstStyle/>
          <a:p>
            <a:r>
              <a:rPr lang="da-DK" dirty="0"/>
              <a:t>Ja</a:t>
            </a:r>
          </a:p>
        </p:txBody>
      </p:sp>
      <p:cxnSp>
        <p:nvCxnSpPr>
          <p:cNvPr id="62" name="Straight Arrow Connector 61">
            <a:extLst>
              <a:ext uri="{FF2B5EF4-FFF2-40B4-BE49-F238E27FC236}">
                <a16:creationId xmlns:a16="http://schemas.microsoft.com/office/drawing/2014/main" id="{4F8EF9FB-79FC-174B-872A-316C1E9FFA72}"/>
              </a:ext>
            </a:extLst>
          </p:cNvPr>
          <p:cNvCxnSpPr>
            <a:cxnSpLocks/>
          </p:cNvCxnSpPr>
          <p:nvPr/>
        </p:nvCxnSpPr>
        <p:spPr>
          <a:xfrm flipV="1">
            <a:off x="5546062" y="4349341"/>
            <a:ext cx="2811340" cy="14215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664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7CF62-9235-1146-96D4-0BAE3F6C85E8}"/>
              </a:ext>
            </a:extLst>
          </p:cNvPr>
          <p:cNvSpPr>
            <a:spLocks noGrp="1"/>
          </p:cNvSpPr>
          <p:nvPr>
            <p:ph type="title"/>
          </p:nvPr>
        </p:nvSpPr>
        <p:spPr>
          <a:xfrm>
            <a:off x="665480" y="68086"/>
            <a:ext cx="10515600" cy="1325563"/>
          </a:xfrm>
        </p:spPr>
        <p:txBody>
          <a:bodyPr>
            <a:normAutofit/>
          </a:bodyPr>
          <a:lstStyle/>
          <a:p>
            <a:pPr algn="ctr"/>
            <a:r>
              <a:rPr lang="da-DK" sz="2800" dirty="0"/>
              <a:t>Kosttilskudsbranchen vil snyde dig hvis de kan…</a:t>
            </a:r>
          </a:p>
        </p:txBody>
      </p:sp>
      <p:sp>
        <p:nvSpPr>
          <p:cNvPr id="10" name="TextBox 9">
            <a:extLst>
              <a:ext uri="{FF2B5EF4-FFF2-40B4-BE49-F238E27FC236}">
                <a16:creationId xmlns:a16="http://schemas.microsoft.com/office/drawing/2014/main" id="{062220F4-E409-AC4B-85FE-063186B88E73}"/>
              </a:ext>
            </a:extLst>
          </p:cNvPr>
          <p:cNvSpPr txBox="1"/>
          <p:nvPr/>
        </p:nvSpPr>
        <p:spPr>
          <a:xfrm>
            <a:off x="7039708" y="1310538"/>
            <a:ext cx="4246880" cy="1754326"/>
          </a:xfrm>
          <a:prstGeom prst="rect">
            <a:avLst/>
          </a:prstGeom>
          <a:noFill/>
        </p:spPr>
        <p:txBody>
          <a:bodyPr wrap="square" rtlCol="0">
            <a:spAutoFit/>
          </a:bodyPr>
          <a:lstStyle/>
          <a:p>
            <a:r>
              <a:rPr lang="da-DK" dirty="0"/>
              <a:t>Smager godt.</a:t>
            </a:r>
          </a:p>
          <a:p>
            <a:pPr algn="ctr"/>
            <a:endParaRPr lang="da-DK" dirty="0"/>
          </a:p>
          <a:p>
            <a:r>
              <a:rPr lang="da-DK" dirty="0"/>
              <a:t>Indeholder sukker og </a:t>
            </a:r>
            <a:r>
              <a:rPr lang="da-DK" u="sng" dirty="0"/>
              <a:t>meget</a:t>
            </a:r>
            <a:r>
              <a:rPr lang="da-DK" dirty="0"/>
              <a:t> energi</a:t>
            </a:r>
          </a:p>
          <a:p>
            <a:pPr algn="ctr"/>
            <a:endParaRPr lang="da-DK" dirty="0"/>
          </a:p>
          <a:p>
            <a:endParaRPr lang="da-DK" dirty="0"/>
          </a:p>
          <a:p>
            <a:pPr algn="ctr"/>
            <a:endParaRPr lang="da-DK" dirty="0"/>
          </a:p>
        </p:txBody>
      </p:sp>
      <p:sp>
        <p:nvSpPr>
          <p:cNvPr id="11" name="Oval 10">
            <a:extLst>
              <a:ext uri="{FF2B5EF4-FFF2-40B4-BE49-F238E27FC236}">
                <a16:creationId xmlns:a16="http://schemas.microsoft.com/office/drawing/2014/main" id="{FF6C1D07-5DB6-2E48-8A32-856302901457}"/>
              </a:ext>
            </a:extLst>
          </p:cNvPr>
          <p:cNvSpPr/>
          <p:nvPr/>
        </p:nvSpPr>
        <p:spPr>
          <a:xfrm>
            <a:off x="6649720" y="1395178"/>
            <a:ext cx="284480" cy="252959"/>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Oval 12">
            <a:extLst>
              <a:ext uri="{FF2B5EF4-FFF2-40B4-BE49-F238E27FC236}">
                <a16:creationId xmlns:a16="http://schemas.microsoft.com/office/drawing/2014/main" id="{68BF5126-2B5E-AA48-AF80-8F445265364C}"/>
              </a:ext>
            </a:extLst>
          </p:cNvPr>
          <p:cNvSpPr/>
          <p:nvPr/>
        </p:nvSpPr>
        <p:spPr>
          <a:xfrm>
            <a:off x="6649720" y="1902626"/>
            <a:ext cx="284480" cy="28507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Oval 13">
            <a:extLst>
              <a:ext uri="{FF2B5EF4-FFF2-40B4-BE49-F238E27FC236}">
                <a16:creationId xmlns:a16="http://schemas.microsoft.com/office/drawing/2014/main" id="{DD074402-BEB8-3741-B539-571657FE6F01}"/>
              </a:ext>
            </a:extLst>
          </p:cNvPr>
          <p:cNvSpPr/>
          <p:nvPr/>
        </p:nvSpPr>
        <p:spPr>
          <a:xfrm>
            <a:off x="1793998" y="3401306"/>
            <a:ext cx="284480" cy="2850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ctangle 15">
            <a:extLst>
              <a:ext uri="{FF2B5EF4-FFF2-40B4-BE49-F238E27FC236}">
                <a16:creationId xmlns:a16="http://schemas.microsoft.com/office/drawing/2014/main" id="{6C10954A-DB6B-804E-9F90-EE74C605A86F}"/>
              </a:ext>
            </a:extLst>
          </p:cNvPr>
          <p:cNvSpPr/>
          <p:nvPr/>
        </p:nvSpPr>
        <p:spPr>
          <a:xfrm>
            <a:off x="2061559" y="1404184"/>
            <a:ext cx="4097212" cy="2862322"/>
          </a:xfrm>
          <a:prstGeom prst="rect">
            <a:avLst/>
          </a:prstGeom>
        </p:spPr>
        <p:txBody>
          <a:bodyPr wrap="none">
            <a:spAutoFit/>
          </a:bodyPr>
          <a:lstStyle/>
          <a:p>
            <a:r>
              <a:rPr lang="da-DK" dirty="0"/>
              <a:t>Produkterne er ofte dyre</a:t>
            </a:r>
          </a:p>
          <a:p>
            <a:endParaRPr lang="da-DK" dirty="0"/>
          </a:p>
          <a:p>
            <a:r>
              <a:rPr lang="da-DK" dirty="0"/>
              <a:t>Har ofte ringere effekt sammenlignet</a:t>
            </a:r>
          </a:p>
          <a:p>
            <a:r>
              <a:rPr lang="da-DK" dirty="0"/>
              <a:t>med alm. Protein.</a:t>
            </a:r>
          </a:p>
          <a:p>
            <a:endParaRPr lang="da-DK" dirty="0"/>
          </a:p>
          <a:p>
            <a:r>
              <a:rPr lang="da-DK" dirty="0"/>
              <a:t>Unødvendigt hvis du spiser normalt</a:t>
            </a:r>
          </a:p>
          <a:p>
            <a:endParaRPr lang="da-DK" dirty="0"/>
          </a:p>
          <a:p>
            <a:r>
              <a:rPr lang="da-DK" dirty="0"/>
              <a:t>Kan indeholder dobbelt så meget protein,</a:t>
            </a:r>
          </a:p>
          <a:p>
            <a:r>
              <a:rPr lang="da-DK" dirty="0"/>
              <a:t>end du har brug for i et måltid.</a:t>
            </a:r>
          </a:p>
          <a:p>
            <a:endParaRPr lang="da-DK" dirty="0"/>
          </a:p>
        </p:txBody>
      </p:sp>
      <p:sp>
        <p:nvSpPr>
          <p:cNvPr id="17" name="Oval 16">
            <a:extLst>
              <a:ext uri="{FF2B5EF4-FFF2-40B4-BE49-F238E27FC236}">
                <a16:creationId xmlns:a16="http://schemas.microsoft.com/office/drawing/2014/main" id="{257C3498-D3CB-0F4A-8AE0-F73DB5AB57F5}"/>
              </a:ext>
            </a:extLst>
          </p:cNvPr>
          <p:cNvSpPr/>
          <p:nvPr/>
        </p:nvSpPr>
        <p:spPr>
          <a:xfrm>
            <a:off x="1793998" y="1471159"/>
            <a:ext cx="284480" cy="2850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Oval 17">
            <a:extLst>
              <a:ext uri="{FF2B5EF4-FFF2-40B4-BE49-F238E27FC236}">
                <a16:creationId xmlns:a16="http://schemas.microsoft.com/office/drawing/2014/main" id="{F1CA3243-A92E-DC47-B84D-82E0D1537E85}"/>
              </a:ext>
            </a:extLst>
          </p:cNvPr>
          <p:cNvSpPr/>
          <p:nvPr/>
        </p:nvSpPr>
        <p:spPr>
          <a:xfrm>
            <a:off x="1793998" y="2008095"/>
            <a:ext cx="284480" cy="2850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Oval 18">
            <a:extLst>
              <a:ext uri="{FF2B5EF4-FFF2-40B4-BE49-F238E27FC236}">
                <a16:creationId xmlns:a16="http://schemas.microsoft.com/office/drawing/2014/main" id="{BEBBD67C-CA1D-6D45-AEC7-69196F3ED1D5}"/>
              </a:ext>
            </a:extLst>
          </p:cNvPr>
          <p:cNvSpPr/>
          <p:nvPr/>
        </p:nvSpPr>
        <p:spPr>
          <a:xfrm>
            <a:off x="1793998" y="2813105"/>
            <a:ext cx="284480" cy="2850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5538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692BC4-9E3E-2845-82C4-A60FFD363644}"/>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Øvelse</a:t>
            </a:r>
          </a:p>
        </p:txBody>
      </p:sp>
    </p:spTree>
    <p:extLst>
      <p:ext uri="{BB962C8B-B14F-4D97-AF65-F5344CB8AC3E}">
        <p14:creationId xmlns:p14="http://schemas.microsoft.com/office/powerpoint/2010/main" val="1992425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D08A0-D836-DD42-B7E6-B3F92BDDA978}"/>
              </a:ext>
            </a:extLst>
          </p:cNvPr>
          <p:cNvSpPr>
            <a:spLocks noGrp="1"/>
          </p:cNvSpPr>
          <p:nvPr>
            <p:ph type="title"/>
          </p:nvPr>
        </p:nvSpPr>
        <p:spPr/>
        <p:txBody>
          <a:bodyPr/>
          <a:lstStyle/>
          <a:p>
            <a:r>
              <a:rPr lang="da-DK" dirty="0"/>
              <a:t>Hvordan aktiveres musklen?</a:t>
            </a:r>
          </a:p>
        </p:txBody>
      </p:sp>
      <p:pic>
        <p:nvPicPr>
          <p:cNvPr id="6" name="Content Placeholder 5" descr="Brain">
            <a:extLst>
              <a:ext uri="{FF2B5EF4-FFF2-40B4-BE49-F238E27FC236}">
                <a16:creationId xmlns:a16="http://schemas.microsoft.com/office/drawing/2014/main" id="{FBD5A845-0D5D-0242-8457-8A4D39ADD804}"/>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1515978" y="1291555"/>
            <a:ext cx="1852863" cy="1852863"/>
          </a:xfrm>
        </p:spPr>
      </p:pic>
      <p:pic>
        <p:nvPicPr>
          <p:cNvPr id="8" name="Graphic 7" descr="Muscular arm">
            <a:extLst>
              <a:ext uri="{FF2B5EF4-FFF2-40B4-BE49-F238E27FC236}">
                <a16:creationId xmlns:a16="http://schemas.microsoft.com/office/drawing/2014/main" id="{E993D89E-A6BF-9F46-AD78-A2C3044D15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14799" y="3599363"/>
            <a:ext cx="1515979" cy="1515979"/>
          </a:xfrm>
          <a:prstGeom prst="rect">
            <a:avLst/>
          </a:prstGeom>
        </p:spPr>
      </p:pic>
      <p:pic>
        <p:nvPicPr>
          <p:cNvPr id="9" name="Picture 4" descr="19_009b">
            <a:extLst>
              <a:ext uri="{FF2B5EF4-FFF2-40B4-BE49-F238E27FC236}">
                <a16:creationId xmlns:a16="http://schemas.microsoft.com/office/drawing/2014/main" id="{2F86092E-8C94-3544-801B-F450B8D3CE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6561" y="1309687"/>
            <a:ext cx="4610007" cy="522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6">
            <a:extLst>
              <a:ext uri="{FF2B5EF4-FFF2-40B4-BE49-F238E27FC236}">
                <a16:creationId xmlns:a16="http://schemas.microsoft.com/office/drawing/2014/main" id="{EB0229AA-5A6D-5949-8C12-0AA3AB062E21}"/>
              </a:ext>
            </a:extLst>
          </p:cNvPr>
          <p:cNvSpPr/>
          <p:nvPr/>
        </p:nvSpPr>
        <p:spPr>
          <a:xfrm>
            <a:off x="2467125" y="2895600"/>
            <a:ext cx="2131189" cy="1775040"/>
          </a:xfrm>
          <a:custGeom>
            <a:avLst/>
            <a:gdLst>
              <a:gd name="connsiteX0" fmla="*/ 169395 w 2131189"/>
              <a:gd name="connsiteY0" fmla="*/ 0 h 1775040"/>
              <a:gd name="connsiteX1" fmla="*/ 177015 w 2131189"/>
              <a:gd name="connsiteY1" fmla="*/ 1668780 h 1775040"/>
              <a:gd name="connsiteX2" fmla="*/ 1990575 w 2131189"/>
              <a:gd name="connsiteY2" fmla="*/ 1607820 h 1775040"/>
              <a:gd name="connsiteX3" fmla="*/ 2066775 w 2131189"/>
              <a:gd name="connsiteY3" fmla="*/ 1630680 h 1775040"/>
            </a:gdLst>
            <a:ahLst/>
            <a:cxnLst>
              <a:cxn ang="0">
                <a:pos x="connsiteX0" y="connsiteY0"/>
              </a:cxn>
              <a:cxn ang="0">
                <a:pos x="connsiteX1" y="connsiteY1"/>
              </a:cxn>
              <a:cxn ang="0">
                <a:pos x="connsiteX2" y="connsiteY2"/>
              </a:cxn>
              <a:cxn ang="0">
                <a:pos x="connsiteX3" y="connsiteY3"/>
              </a:cxn>
            </a:cxnLst>
            <a:rect l="l" t="t" r="r" b="b"/>
            <a:pathLst>
              <a:path w="2131189" h="1775040">
                <a:moveTo>
                  <a:pt x="169395" y="0"/>
                </a:moveTo>
                <a:cubicBezTo>
                  <a:pt x="21440" y="700405"/>
                  <a:pt x="-126515" y="1400810"/>
                  <a:pt x="177015" y="1668780"/>
                </a:cubicBezTo>
                <a:cubicBezTo>
                  <a:pt x="480545" y="1936750"/>
                  <a:pt x="1675615" y="1614170"/>
                  <a:pt x="1990575" y="1607820"/>
                </a:cubicBezTo>
                <a:cubicBezTo>
                  <a:pt x="2305535" y="1601470"/>
                  <a:pt x="1980415" y="1586230"/>
                  <a:pt x="2066775" y="163068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xtBox 17">
            <a:extLst>
              <a:ext uri="{FF2B5EF4-FFF2-40B4-BE49-F238E27FC236}">
                <a16:creationId xmlns:a16="http://schemas.microsoft.com/office/drawing/2014/main" id="{91614B2E-77A0-1D4D-B281-ED352D6A6DF0}"/>
              </a:ext>
            </a:extLst>
          </p:cNvPr>
          <p:cNvSpPr txBox="1"/>
          <p:nvPr/>
        </p:nvSpPr>
        <p:spPr>
          <a:xfrm>
            <a:off x="1273812" y="5566445"/>
            <a:ext cx="4190058" cy="369332"/>
          </a:xfrm>
          <a:prstGeom prst="rect">
            <a:avLst/>
          </a:prstGeom>
          <a:noFill/>
        </p:spPr>
        <p:txBody>
          <a:bodyPr wrap="none" rtlCol="0">
            <a:spAutoFit/>
          </a:bodyPr>
          <a:lstStyle/>
          <a:p>
            <a:r>
              <a:rPr lang="da-DK" dirty="0"/>
              <a:t>Elektrisk signal sendes fra hjerne til muskel</a:t>
            </a:r>
          </a:p>
        </p:txBody>
      </p:sp>
      <p:sp>
        <p:nvSpPr>
          <p:cNvPr id="19" name="Sun 18">
            <a:extLst>
              <a:ext uri="{FF2B5EF4-FFF2-40B4-BE49-F238E27FC236}">
                <a16:creationId xmlns:a16="http://schemas.microsoft.com/office/drawing/2014/main" id="{5CECCF50-0A75-9C4F-9293-31A51609F7FE}"/>
              </a:ext>
            </a:extLst>
          </p:cNvPr>
          <p:cNvSpPr/>
          <p:nvPr/>
        </p:nvSpPr>
        <p:spPr>
          <a:xfrm>
            <a:off x="2267100" y="1729954"/>
            <a:ext cx="400050" cy="419100"/>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ustDataLst>
      <p:tags r:id="rId1"/>
    </p:custDataLst>
    <p:extLst>
      <p:ext uri="{BB962C8B-B14F-4D97-AF65-F5344CB8AC3E}">
        <p14:creationId xmlns:p14="http://schemas.microsoft.com/office/powerpoint/2010/main" val="4161901988"/>
      </p:ext>
    </p:extLst>
  </p:cSld>
  <p:clrMapOvr>
    <a:masterClrMapping/>
  </p:clrMapOvr>
  <mc:AlternateContent xmlns:mc="http://schemas.openxmlformats.org/markup-compatibility/2006" xmlns:p14="http://schemas.microsoft.com/office/powerpoint/2010/main">
    <mc:Choice Requires="p14">
      <p:transition spd="slow" p14:dur="2000" advTm="20417"/>
    </mc:Choice>
    <mc:Fallback xmlns="">
      <p:transition spd="slow" advTm="2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2" nodeType="clickEffect">
                                  <p:stCondLst>
                                    <p:cond delay="0"/>
                                  </p:stCondLst>
                                  <p:childTnLst>
                                    <p:animMotion origin="layout" path="M 0.0194 0.00741 C 0.00873 0.10972 -0.00195 0.21204 0.00039 0.28171 C 0.00287 0.35093 -3.75E-6 0.40741 0.03399 0.42384 C 0.0681 0.44005 0.16745 0.38102 0.20495 0.37986 " pathEditMode="relative" rAng="0" ptsTypes="AAAA">
                                      <p:cBhvr>
                                        <p:cTn id="10" dur="2000" fill="hold"/>
                                        <p:tgtEl>
                                          <p:spTgt spid="19"/>
                                        </p:tgtEl>
                                        <p:attrNameLst>
                                          <p:attrName>ppt_x</p:attrName>
                                          <p:attrName>ppt_y</p:attrName>
                                        </p:attrNameLst>
                                      </p:cBhvr>
                                      <p:rCtr x="8307" y="20949"/>
                                    </p:animMotion>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6" presetClass="emph" presetSubtype="0" fill="hold" nodeType="withEffect">
                                  <p:stCondLst>
                                    <p:cond delay="0"/>
                                  </p:stCondLst>
                                  <p:childTnLst>
                                    <p:animScale>
                                      <p:cBhvr>
                                        <p:cTn id="2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1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Rottemuskel stimulering">
            <a:hlinkClick r:id="" action="ppaction://media"/>
            <a:extLst>
              <a:ext uri="{FF2B5EF4-FFF2-40B4-BE49-F238E27FC236}">
                <a16:creationId xmlns:a16="http://schemas.microsoft.com/office/drawing/2014/main" id="{5335EEC9-1855-CB42-8A6E-B4E4B62A212F}"/>
              </a:ext>
            </a:extLst>
          </p:cNvPr>
          <p:cNvPicPr>
            <a:picLocks noRot="1" noChangeAspect="1"/>
          </p:cNvPicPr>
          <p:nvPr>
            <a:videoFile r:link="rId1"/>
          </p:nvPr>
        </p:nvPicPr>
        <p:blipFill>
          <a:blip r:embed="rId4"/>
          <a:stretch>
            <a:fillRect/>
          </a:stretch>
        </p:blipFill>
        <p:spPr>
          <a:xfrm>
            <a:off x="1308847" y="602877"/>
            <a:ext cx="10084297" cy="5672417"/>
          </a:xfrm>
          <a:prstGeom prst="rect">
            <a:avLst/>
          </a:prstGeom>
        </p:spPr>
      </p:pic>
    </p:spTree>
    <p:extLst>
      <p:ext uri="{BB962C8B-B14F-4D97-AF65-F5344CB8AC3E}">
        <p14:creationId xmlns:p14="http://schemas.microsoft.com/office/powerpoint/2010/main" val="3850754789"/>
      </p:ext>
    </p:extLst>
  </p:cSld>
  <p:clrMapOvr>
    <a:masterClrMapping/>
  </p:clrMapOvr>
  <mc:AlternateContent xmlns:mc="http://schemas.openxmlformats.org/markup-compatibility/2006" xmlns:p14="http://schemas.microsoft.com/office/powerpoint/2010/main">
    <mc:Choice Requires="p14">
      <p:transition spd="slow" p14:dur="2000" advTm="3342"/>
    </mc:Choice>
    <mc:Fallback xmlns="">
      <p:transition spd="slow" advTm="33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E7AAB2-8C85-3349-8A7A-778F63F268E8}"/>
              </a:ext>
            </a:extLst>
          </p:cNvPr>
          <p:cNvSpPr>
            <a:spLocks noGrp="1"/>
          </p:cNvSpPr>
          <p:nvPr>
            <p:ph type="title"/>
          </p:nvPr>
        </p:nvSpPr>
        <p:spPr>
          <a:xfrm>
            <a:off x="1179226" y="826680"/>
            <a:ext cx="9833548" cy="1325563"/>
          </a:xfrm>
        </p:spPr>
        <p:txBody>
          <a:bodyPr>
            <a:normAutofit/>
          </a:bodyPr>
          <a:lstStyle/>
          <a:p>
            <a:pPr algn="ctr"/>
            <a:r>
              <a:rPr lang="da-DK" sz="3700" dirty="0">
                <a:solidFill>
                  <a:srgbClr val="FFFFFF"/>
                </a:solidFill>
              </a:rPr>
              <a:t>Kraften og hastigheden musklen kan trække sig sammen med, er afgørende for fysisk præstation</a:t>
            </a:r>
          </a:p>
        </p:txBody>
      </p:sp>
      <p:pic>
        <p:nvPicPr>
          <p:cNvPr id="7" name="Online Media 6" descr="Coleman wins the 100m | World Athletics Championships 2019 | Doha Moments">
            <a:hlinkClick r:id="" action="ppaction://media"/>
            <a:extLst>
              <a:ext uri="{FF2B5EF4-FFF2-40B4-BE49-F238E27FC236}">
                <a16:creationId xmlns:a16="http://schemas.microsoft.com/office/drawing/2014/main" id="{C256D26B-4D7F-984B-BEB3-D9289D31E2E8}"/>
              </a:ext>
            </a:extLst>
          </p:cNvPr>
          <p:cNvPicPr>
            <a:picLocks noGrp="1" noRot="1" noChangeAspect="1"/>
          </p:cNvPicPr>
          <p:nvPr>
            <p:ph idx="1"/>
            <a:videoFile r:link="rId1"/>
          </p:nvPr>
        </p:nvPicPr>
        <p:blipFill>
          <a:blip r:embed="rId5"/>
          <a:stretch>
            <a:fillRect/>
          </a:stretch>
        </p:blipFill>
        <p:spPr>
          <a:xfrm>
            <a:off x="2554875" y="2524872"/>
            <a:ext cx="7081946" cy="3983504"/>
          </a:xfrm>
          <a:prstGeom prst="rect">
            <a:avLst/>
          </a:prstGeom>
        </p:spPr>
      </p:pic>
    </p:spTree>
    <p:extLst>
      <p:ext uri="{BB962C8B-B14F-4D97-AF65-F5344CB8AC3E}">
        <p14:creationId xmlns:p14="http://schemas.microsoft.com/office/powerpoint/2010/main" val="381246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E404F-EA03-544B-BF96-E7A6D510B34E}"/>
              </a:ext>
            </a:extLst>
          </p:cNvPr>
          <p:cNvSpPr>
            <a:spLocks noGrp="1"/>
          </p:cNvSpPr>
          <p:nvPr>
            <p:ph type="title"/>
          </p:nvPr>
        </p:nvSpPr>
        <p:spPr/>
        <p:txBody>
          <a:bodyPr/>
          <a:lstStyle/>
          <a:p>
            <a:pPr algn="ctr"/>
            <a:r>
              <a:rPr lang="da-DK" dirty="0"/>
              <a:t>Hvad kendetegner </a:t>
            </a:r>
            <a:r>
              <a:rPr lang="da-DK" dirty="0" err="1"/>
              <a:t>Top-atleter</a:t>
            </a:r>
            <a:r>
              <a:rPr lang="da-DK" dirty="0"/>
              <a:t>?</a:t>
            </a:r>
          </a:p>
        </p:txBody>
      </p:sp>
      <p:graphicFrame>
        <p:nvGraphicFramePr>
          <p:cNvPr id="9" name="Diagram 8" descr="topatleter">
            <a:extLst>
              <a:ext uri="{FF2B5EF4-FFF2-40B4-BE49-F238E27FC236}">
                <a16:creationId xmlns:a16="http://schemas.microsoft.com/office/drawing/2014/main" id="{74110EC8-E6A7-0A44-8800-74C60642C9FD}"/>
              </a:ext>
            </a:extLst>
          </p:cNvPr>
          <p:cNvGraphicFramePr/>
          <p:nvPr>
            <p:extLst>
              <p:ext uri="{D42A27DB-BD31-4B8C-83A1-F6EECF244321}">
                <p14:modId xmlns:p14="http://schemas.microsoft.com/office/powerpoint/2010/main" val="1372521753"/>
              </p:ext>
            </p:extLst>
          </p:nvPr>
        </p:nvGraphicFramePr>
        <p:xfrm>
          <a:off x="0" y="424402"/>
          <a:ext cx="12031038" cy="6492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647F3AC-8007-6B45-8F30-F2F328A323F0}"/>
              </a:ext>
            </a:extLst>
          </p:cNvPr>
          <p:cNvSpPr txBox="1"/>
          <p:nvPr/>
        </p:nvSpPr>
        <p:spPr>
          <a:xfrm>
            <a:off x="1746504" y="2487168"/>
            <a:ext cx="2385846" cy="646331"/>
          </a:xfrm>
          <a:prstGeom prst="rect">
            <a:avLst/>
          </a:prstGeom>
          <a:noFill/>
        </p:spPr>
        <p:txBody>
          <a:bodyPr wrap="none" rtlCol="0">
            <a:spAutoFit/>
          </a:bodyPr>
          <a:lstStyle/>
          <a:p>
            <a:r>
              <a:rPr lang="da-DK" sz="3600" dirty="0">
                <a:latin typeface="Calibri" panose="020F0502020204030204" pitchFamily="34" charset="0"/>
                <a:cs typeface="Calibri" panose="020F0502020204030204" pitchFamily="34" charset="0"/>
              </a:rPr>
              <a:t>Hvad tror I?</a:t>
            </a:r>
          </a:p>
        </p:txBody>
      </p:sp>
    </p:spTree>
    <p:extLst>
      <p:ext uri="{BB962C8B-B14F-4D97-AF65-F5344CB8AC3E}">
        <p14:creationId xmlns:p14="http://schemas.microsoft.com/office/powerpoint/2010/main" val="331422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1605-B45A-1E4D-A748-89C8F2B8E900}"/>
              </a:ext>
            </a:extLst>
          </p:cNvPr>
          <p:cNvSpPr>
            <a:spLocks noGrp="1"/>
          </p:cNvSpPr>
          <p:nvPr>
            <p:ph type="title"/>
          </p:nvPr>
        </p:nvSpPr>
        <p:spPr/>
        <p:txBody>
          <a:bodyPr/>
          <a:lstStyle/>
          <a:p>
            <a:pPr algn="ctr"/>
            <a:r>
              <a:rPr lang="da-DK" dirty="0"/>
              <a:t>Muskelmasse og størrelse</a:t>
            </a:r>
          </a:p>
        </p:txBody>
      </p:sp>
      <p:pic>
        <p:nvPicPr>
          <p:cNvPr id="4" name="Picture 4" descr="04  fig_Page_02">
            <a:extLst>
              <a:ext uri="{FF2B5EF4-FFF2-40B4-BE49-F238E27FC236}">
                <a16:creationId xmlns:a16="http://schemas.microsoft.com/office/drawing/2014/main" id="{74BD9B86-5A6C-7848-AF3B-369AE9A5F6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57" r="18798" b="40154"/>
          <a:stretch/>
        </p:blipFill>
        <p:spPr bwMode="auto">
          <a:xfrm>
            <a:off x="5636723" y="1407898"/>
            <a:ext cx="5965723" cy="461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04  fig_Page_02">
            <a:extLst>
              <a:ext uri="{FF2B5EF4-FFF2-40B4-BE49-F238E27FC236}">
                <a16:creationId xmlns:a16="http://schemas.microsoft.com/office/drawing/2014/main" id="{429118D8-DF92-214B-8C7E-91BAA4428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073"/>
          <a:stretch/>
        </p:blipFill>
        <p:spPr bwMode="auto">
          <a:xfrm>
            <a:off x="5082284" y="6153944"/>
            <a:ext cx="7109716"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6C171D6-B1A5-DC47-BBBF-6593198FB09A}"/>
              </a:ext>
            </a:extLst>
          </p:cNvPr>
          <p:cNvSpPr txBox="1"/>
          <p:nvPr/>
        </p:nvSpPr>
        <p:spPr>
          <a:xfrm>
            <a:off x="1047962" y="1577941"/>
            <a:ext cx="3591624" cy="369332"/>
          </a:xfrm>
          <a:prstGeom prst="rect">
            <a:avLst/>
          </a:prstGeom>
          <a:noFill/>
        </p:spPr>
        <p:txBody>
          <a:bodyPr wrap="none" rtlCol="0">
            <a:spAutoFit/>
          </a:bodyPr>
          <a:lstStyle/>
          <a:p>
            <a:r>
              <a:rPr lang="da-DK" dirty="0"/>
              <a:t>Vores muskler består af muskelfibre</a:t>
            </a:r>
          </a:p>
        </p:txBody>
      </p:sp>
      <p:sp>
        <p:nvSpPr>
          <p:cNvPr id="7" name="TextBox 6">
            <a:extLst>
              <a:ext uri="{FF2B5EF4-FFF2-40B4-BE49-F238E27FC236}">
                <a16:creationId xmlns:a16="http://schemas.microsoft.com/office/drawing/2014/main" id="{80DD0677-D200-5749-BEFF-B1B1BD0209F8}"/>
              </a:ext>
            </a:extLst>
          </p:cNvPr>
          <p:cNvSpPr txBox="1"/>
          <p:nvPr/>
        </p:nvSpPr>
        <p:spPr>
          <a:xfrm>
            <a:off x="295929" y="2070994"/>
            <a:ext cx="5148589" cy="369332"/>
          </a:xfrm>
          <a:prstGeom prst="rect">
            <a:avLst/>
          </a:prstGeom>
          <a:noFill/>
        </p:spPr>
        <p:txBody>
          <a:bodyPr wrap="none" rtlCol="0">
            <a:spAutoFit/>
          </a:bodyPr>
          <a:lstStyle/>
          <a:p>
            <a:r>
              <a:rPr lang="da-DK" dirty="0">
                <a:solidFill>
                  <a:schemeClr val="accent1"/>
                </a:solidFill>
              </a:rPr>
              <a:t>1. Når musklen vokser, vokser de enkelte muskelfibre</a:t>
            </a:r>
          </a:p>
        </p:txBody>
      </p:sp>
      <p:sp>
        <p:nvSpPr>
          <p:cNvPr id="8" name="TextBox 7">
            <a:extLst>
              <a:ext uri="{FF2B5EF4-FFF2-40B4-BE49-F238E27FC236}">
                <a16:creationId xmlns:a16="http://schemas.microsoft.com/office/drawing/2014/main" id="{0CE394FE-893E-3B48-8FDF-7FA6C7A47A0B}"/>
              </a:ext>
            </a:extLst>
          </p:cNvPr>
          <p:cNvSpPr txBox="1"/>
          <p:nvPr/>
        </p:nvSpPr>
        <p:spPr>
          <a:xfrm>
            <a:off x="589554" y="2718838"/>
            <a:ext cx="4509183" cy="369332"/>
          </a:xfrm>
          <a:prstGeom prst="rect">
            <a:avLst/>
          </a:prstGeom>
          <a:noFill/>
        </p:spPr>
        <p:txBody>
          <a:bodyPr wrap="none" rtlCol="0">
            <a:spAutoFit/>
          </a:bodyPr>
          <a:lstStyle/>
          <a:p>
            <a:r>
              <a:rPr lang="da-DK" dirty="0"/>
              <a:t>Muskelfibre indeholder kontraktile elementer </a:t>
            </a:r>
          </a:p>
        </p:txBody>
      </p:sp>
      <p:sp>
        <p:nvSpPr>
          <p:cNvPr id="9" name="TextBox 8">
            <a:extLst>
              <a:ext uri="{FF2B5EF4-FFF2-40B4-BE49-F238E27FC236}">
                <a16:creationId xmlns:a16="http://schemas.microsoft.com/office/drawing/2014/main" id="{7F55BB84-B9CB-814D-9F34-7DEA44BEA4ED}"/>
              </a:ext>
            </a:extLst>
          </p:cNvPr>
          <p:cNvSpPr txBox="1"/>
          <p:nvPr/>
        </p:nvSpPr>
        <p:spPr>
          <a:xfrm>
            <a:off x="340781" y="3877726"/>
            <a:ext cx="5005986" cy="369332"/>
          </a:xfrm>
          <a:prstGeom prst="rect">
            <a:avLst/>
          </a:prstGeom>
          <a:noFill/>
        </p:spPr>
        <p:txBody>
          <a:bodyPr wrap="none" rtlCol="0">
            <a:spAutoFit/>
          </a:bodyPr>
          <a:lstStyle/>
          <a:p>
            <a:r>
              <a:rPr lang="da-DK" dirty="0"/>
              <a:t>De kontraktile elementer trækker musklen sammen</a:t>
            </a:r>
          </a:p>
        </p:txBody>
      </p:sp>
      <p:cxnSp>
        <p:nvCxnSpPr>
          <p:cNvPr id="11" name="Straight Arrow Connector 10">
            <a:extLst>
              <a:ext uri="{FF2B5EF4-FFF2-40B4-BE49-F238E27FC236}">
                <a16:creationId xmlns:a16="http://schemas.microsoft.com/office/drawing/2014/main" id="{7E1DA42F-4D51-8241-8C4F-658C2637C3CA}"/>
              </a:ext>
            </a:extLst>
          </p:cNvPr>
          <p:cNvCxnSpPr/>
          <p:nvPr/>
        </p:nvCxnSpPr>
        <p:spPr>
          <a:xfrm>
            <a:off x="4686363" y="1784871"/>
            <a:ext cx="1900719" cy="2565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AC7B1B4-941E-8843-9629-EBB41E36ED77}"/>
              </a:ext>
            </a:extLst>
          </p:cNvPr>
          <p:cNvCxnSpPr>
            <a:cxnSpLocks/>
          </p:cNvCxnSpPr>
          <p:nvPr/>
        </p:nvCxnSpPr>
        <p:spPr>
          <a:xfrm>
            <a:off x="4639586" y="3215811"/>
            <a:ext cx="1309151" cy="686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A29BD20-742C-6148-BC72-C53AA36ADB78}"/>
              </a:ext>
            </a:extLst>
          </p:cNvPr>
          <p:cNvSpPr txBox="1"/>
          <p:nvPr/>
        </p:nvSpPr>
        <p:spPr>
          <a:xfrm>
            <a:off x="609670" y="3088630"/>
            <a:ext cx="4076693" cy="646331"/>
          </a:xfrm>
          <a:prstGeom prst="rect">
            <a:avLst/>
          </a:prstGeom>
          <a:noFill/>
        </p:spPr>
        <p:txBody>
          <a:bodyPr wrap="none" rtlCol="0">
            <a:spAutoFit/>
          </a:bodyPr>
          <a:lstStyle/>
          <a:p>
            <a:r>
              <a:rPr lang="da-DK" dirty="0">
                <a:solidFill>
                  <a:schemeClr val="accent1"/>
                </a:solidFill>
              </a:rPr>
              <a:t>2. Når muskelfibrene vokser, dannes flere </a:t>
            </a:r>
          </a:p>
          <a:p>
            <a:pPr algn="ctr"/>
            <a:r>
              <a:rPr lang="da-DK" dirty="0">
                <a:solidFill>
                  <a:schemeClr val="accent1"/>
                </a:solidFill>
              </a:rPr>
              <a:t>kontraktile elementer  </a:t>
            </a:r>
          </a:p>
        </p:txBody>
      </p:sp>
      <p:sp>
        <p:nvSpPr>
          <p:cNvPr id="17" name="TextBox 16">
            <a:extLst>
              <a:ext uri="{FF2B5EF4-FFF2-40B4-BE49-F238E27FC236}">
                <a16:creationId xmlns:a16="http://schemas.microsoft.com/office/drawing/2014/main" id="{69A73072-CC39-F841-964E-56F48BDBBAA6}"/>
              </a:ext>
            </a:extLst>
          </p:cNvPr>
          <p:cNvSpPr txBox="1"/>
          <p:nvPr/>
        </p:nvSpPr>
        <p:spPr>
          <a:xfrm>
            <a:off x="198178" y="4319338"/>
            <a:ext cx="5229765" cy="646331"/>
          </a:xfrm>
          <a:prstGeom prst="rect">
            <a:avLst/>
          </a:prstGeom>
          <a:noFill/>
        </p:spPr>
        <p:txBody>
          <a:bodyPr wrap="none" rtlCol="0">
            <a:spAutoFit/>
          </a:bodyPr>
          <a:lstStyle/>
          <a:p>
            <a:r>
              <a:rPr lang="da-DK" dirty="0">
                <a:solidFill>
                  <a:schemeClr val="accent1"/>
                </a:solidFill>
              </a:rPr>
              <a:t>3. Flere kontraktile elementer betyder, at musklen har</a:t>
            </a:r>
          </a:p>
          <a:p>
            <a:pPr algn="ctr"/>
            <a:r>
              <a:rPr lang="da-DK" dirty="0">
                <a:solidFill>
                  <a:schemeClr val="accent1"/>
                </a:solidFill>
              </a:rPr>
              <a:t>flere hjælpere til at trække musklen sammen</a:t>
            </a:r>
          </a:p>
        </p:txBody>
      </p:sp>
      <p:cxnSp>
        <p:nvCxnSpPr>
          <p:cNvPr id="18" name="Straight Arrow Connector 17">
            <a:extLst>
              <a:ext uri="{FF2B5EF4-FFF2-40B4-BE49-F238E27FC236}">
                <a16:creationId xmlns:a16="http://schemas.microsoft.com/office/drawing/2014/main" id="{FAAA8218-A9F4-604E-B69C-AE09AE1EAE01}"/>
              </a:ext>
            </a:extLst>
          </p:cNvPr>
          <p:cNvCxnSpPr>
            <a:cxnSpLocks/>
          </p:cNvCxnSpPr>
          <p:nvPr/>
        </p:nvCxnSpPr>
        <p:spPr>
          <a:xfrm>
            <a:off x="2576385" y="5040004"/>
            <a:ext cx="6501" cy="6444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AEF5A25-D332-CE4A-97AD-44E38F02F397}"/>
              </a:ext>
            </a:extLst>
          </p:cNvPr>
          <p:cNvSpPr txBox="1"/>
          <p:nvPr/>
        </p:nvSpPr>
        <p:spPr>
          <a:xfrm>
            <a:off x="1119883" y="5756738"/>
            <a:ext cx="3220241" cy="369332"/>
          </a:xfrm>
          <a:prstGeom prst="rect">
            <a:avLst/>
          </a:prstGeom>
          <a:noFill/>
        </p:spPr>
        <p:txBody>
          <a:bodyPr wrap="none" rtlCol="0">
            <a:spAutoFit/>
          </a:bodyPr>
          <a:lstStyle/>
          <a:p>
            <a:r>
              <a:rPr lang="da-DK" dirty="0"/>
              <a:t>Hvilket giver en stærkere muskel</a:t>
            </a:r>
          </a:p>
        </p:txBody>
      </p:sp>
    </p:spTree>
    <p:extLst>
      <p:ext uri="{BB962C8B-B14F-4D97-AF65-F5344CB8AC3E}">
        <p14:creationId xmlns:p14="http://schemas.microsoft.com/office/powerpoint/2010/main" val="12386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grpId="1" nodeType="clickEffect">
                                  <p:stCondLst>
                                    <p:cond delay="0"/>
                                  </p:stCondLst>
                                  <p:childTnLst>
                                    <p:set>
                                      <p:cBhvr>
                                        <p:cTn id="20" dur="indefinite"/>
                                        <p:tgtEl>
                                          <p:spTgt spid="8"/>
                                        </p:tgtEl>
                                        <p:attrNameLst>
                                          <p:attrName>style.opacity</p:attrName>
                                        </p:attrNameLst>
                                      </p:cBhvr>
                                      <p:to>
                                        <p:strVal val="0.5"/>
                                      </p:to>
                                    </p:set>
                                    <p:animEffect filter="image" prLst="opacity: 0.5">
                                      <p:cBhvr rctx="IE">
                                        <p:cTn id="21" dur="indefinite"/>
                                        <p:tgtEl>
                                          <p:spTgt spid="8"/>
                                        </p:tgtEl>
                                      </p:cBhvr>
                                    </p:animEffect>
                                  </p:childTnLst>
                                </p:cTn>
                              </p:par>
                              <p:par>
                                <p:cTn id="22" presetID="9" presetClass="emph" presetSubtype="0" grpId="1" nodeType="withEffect">
                                  <p:stCondLst>
                                    <p:cond delay="0"/>
                                  </p:stCondLst>
                                  <p:childTnLst>
                                    <p:set>
                                      <p:cBhvr>
                                        <p:cTn id="23" dur="indefinite"/>
                                        <p:tgtEl>
                                          <p:spTgt spid="6"/>
                                        </p:tgtEl>
                                        <p:attrNameLst>
                                          <p:attrName>style.opacity</p:attrName>
                                        </p:attrNameLst>
                                      </p:cBhvr>
                                      <p:to>
                                        <p:strVal val="0.5"/>
                                      </p:to>
                                    </p:set>
                                    <p:animEffect filter="image" prLst="opacity: 0.5">
                                      <p:cBhvr rctx="IE">
                                        <p:cTn id="24" dur="indefinite"/>
                                        <p:tgtEl>
                                          <p:spTgt spid="6"/>
                                        </p:tgtEl>
                                      </p:cBhvr>
                                    </p:animEffect>
                                  </p:childTnLst>
                                </p:cTn>
                              </p:par>
                              <p:par>
                                <p:cTn id="25" presetID="9" presetClass="emph" presetSubtype="0" grpId="1" nodeType="withEffect">
                                  <p:stCondLst>
                                    <p:cond delay="0"/>
                                  </p:stCondLst>
                                  <p:childTnLst>
                                    <p:set>
                                      <p:cBhvr>
                                        <p:cTn id="26" dur="indefinite"/>
                                        <p:tgtEl>
                                          <p:spTgt spid="9"/>
                                        </p:tgtEl>
                                        <p:attrNameLst>
                                          <p:attrName>style.opacity</p:attrName>
                                        </p:attrNameLst>
                                      </p:cBhvr>
                                      <p:to>
                                        <p:strVal val="0.5"/>
                                      </p:to>
                                    </p:set>
                                    <p:animEffect filter="image" prLst="opacity: 0.5">
                                      <p:cBhvr rctx="IE">
                                        <p:cTn id="27" dur="indefinite"/>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8" grpId="0"/>
      <p:bldP spid="8" grpId="1"/>
      <p:bldP spid="9" grpId="0"/>
      <p:bldP spid="9" grpId="1"/>
      <p:bldP spid="15" grpId="0"/>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86AE-3A6A-1E4F-BF99-D2D287173BFA}"/>
              </a:ext>
            </a:extLst>
          </p:cNvPr>
          <p:cNvSpPr>
            <a:spLocks noGrp="1"/>
          </p:cNvSpPr>
          <p:nvPr>
            <p:ph type="title"/>
          </p:nvPr>
        </p:nvSpPr>
        <p:spPr/>
        <p:txBody>
          <a:bodyPr/>
          <a:lstStyle/>
          <a:p>
            <a:pPr algn="ctr"/>
            <a:r>
              <a:rPr lang="da-DK" dirty="0"/>
              <a:t>Muskelfibertyper – et kig ind i musklen</a:t>
            </a:r>
          </a:p>
        </p:txBody>
      </p:sp>
      <p:pic>
        <p:nvPicPr>
          <p:cNvPr id="6" name="Picture 2">
            <a:extLst>
              <a:ext uri="{FF2B5EF4-FFF2-40B4-BE49-F238E27FC236}">
                <a16:creationId xmlns:a16="http://schemas.microsoft.com/office/drawing/2014/main" id="{0D0140B6-5C1B-2D4F-8350-2144BB1C9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15" r="1030"/>
          <a:stretch>
            <a:fillRect/>
          </a:stretch>
        </p:blipFill>
        <p:spPr bwMode="auto">
          <a:xfrm>
            <a:off x="592673" y="1597810"/>
            <a:ext cx="7600950" cy="5011738"/>
          </a:xfrm>
          <a:prstGeom prst="ellipse">
            <a:avLst/>
          </a:prstGeom>
          <a:ln w="9525">
            <a:solidFill>
              <a:srgbClr val="C00000"/>
            </a:solidFill>
            <a:miter lim="800000"/>
            <a:headEnd/>
            <a:tailEnd/>
          </a:ln>
          <a:effectLst>
            <a:outerShdw blurRad="127000" algn="bl" rotWithShape="0">
              <a:srgbClr val="000000"/>
            </a:outerShdw>
            <a:softEdge rad="0"/>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9A63BA-D4B6-F742-9A87-EC88EC983DD5}"/>
              </a:ext>
            </a:extLst>
          </p:cNvPr>
          <p:cNvSpPr txBox="1"/>
          <p:nvPr/>
        </p:nvSpPr>
        <p:spPr>
          <a:xfrm>
            <a:off x="7065912" y="1675455"/>
            <a:ext cx="4806445" cy="646331"/>
          </a:xfrm>
          <a:prstGeom prst="rect">
            <a:avLst/>
          </a:prstGeom>
          <a:noFill/>
        </p:spPr>
        <p:txBody>
          <a:bodyPr wrap="none" rtlCol="0">
            <a:spAutoFit/>
          </a:bodyPr>
          <a:lstStyle/>
          <a:p>
            <a:pPr algn="ctr"/>
            <a:r>
              <a:rPr lang="da-DK" dirty="0"/>
              <a:t>Der findes 2 markant forskellige muskelfibertyper</a:t>
            </a:r>
          </a:p>
          <a:p>
            <a:pPr algn="ctr"/>
            <a:r>
              <a:rPr lang="da-DK" dirty="0"/>
              <a:t>I vores muskler</a:t>
            </a:r>
          </a:p>
        </p:txBody>
      </p:sp>
      <p:sp>
        <p:nvSpPr>
          <p:cNvPr id="10" name="TextBox 9">
            <a:extLst>
              <a:ext uri="{FF2B5EF4-FFF2-40B4-BE49-F238E27FC236}">
                <a16:creationId xmlns:a16="http://schemas.microsoft.com/office/drawing/2014/main" id="{F4C82B31-C158-DD4E-AE88-E35EC9FE2C3E}"/>
              </a:ext>
            </a:extLst>
          </p:cNvPr>
          <p:cNvSpPr txBox="1"/>
          <p:nvPr/>
        </p:nvSpPr>
        <p:spPr>
          <a:xfrm>
            <a:off x="8658190" y="3108414"/>
            <a:ext cx="2689198" cy="1200329"/>
          </a:xfrm>
          <a:prstGeom prst="rect">
            <a:avLst/>
          </a:prstGeom>
          <a:noFill/>
        </p:spPr>
        <p:txBody>
          <a:bodyPr wrap="none" rtlCol="0">
            <a:spAutoFit/>
          </a:bodyPr>
          <a:lstStyle/>
          <a:p>
            <a:pPr algn="ctr"/>
            <a:r>
              <a:rPr lang="da-DK" dirty="0"/>
              <a:t>De sorte kaldes type 1</a:t>
            </a:r>
          </a:p>
          <a:p>
            <a:pPr algn="ctr"/>
            <a:r>
              <a:rPr lang="da-DK" dirty="0"/>
              <a:t>De er meget udholdende, </a:t>
            </a:r>
          </a:p>
          <a:p>
            <a:pPr algn="ctr"/>
            <a:r>
              <a:rPr lang="da-DK" dirty="0"/>
              <a:t>men ikke særligt kraftfulde</a:t>
            </a:r>
          </a:p>
          <a:p>
            <a:pPr algn="ctr"/>
            <a:endParaRPr lang="da-DK" dirty="0"/>
          </a:p>
        </p:txBody>
      </p:sp>
      <p:sp>
        <p:nvSpPr>
          <p:cNvPr id="46" name="TextBox 45">
            <a:extLst>
              <a:ext uri="{FF2B5EF4-FFF2-40B4-BE49-F238E27FC236}">
                <a16:creationId xmlns:a16="http://schemas.microsoft.com/office/drawing/2014/main" id="{C8EEBB59-D6BA-0F49-9B66-B47A16D6BA3D}"/>
              </a:ext>
            </a:extLst>
          </p:cNvPr>
          <p:cNvSpPr txBox="1"/>
          <p:nvPr/>
        </p:nvSpPr>
        <p:spPr>
          <a:xfrm>
            <a:off x="8015690" y="5079763"/>
            <a:ext cx="2906886" cy="923330"/>
          </a:xfrm>
          <a:prstGeom prst="rect">
            <a:avLst/>
          </a:prstGeom>
          <a:noFill/>
        </p:spPr>
        <p:txBody>
          <a:bodyPr wrap="none" rtlCol="0">
            <a:spAutoFit/>
          </a:bodyPr>
          <a:lstStyle/>
          <a:p>
            <a:pPr algn="ctr"/>
            <a:r>
              <a:rPr lang="da-DK" dirty="0"/>
              <a:t>De hvide kaldes type 2</a:t>
            </a:r>
          </a:p>
          <a:p>
            <a:pPr algn="ctr"/>
            <a:r>
              <a:rPr lang="da-DK" dirty="0"/>
              <a:t>De er meget kraftfulde,</a:t>
            </a:r>
          </a:p>
          <a:p>
            <a:pPr algn="ctr"/>
            <a:r>
              <a:rPr lang="da-DK" dirty="0"/>
              <a:t>men ikke særligt udholdende</a:t>
            </a:r>
          </a:p>
        </p:txBody>
      </p:sp>
      <p:cxnSp>
        <p:nvCxnSpPr>
          <p:cNvPr id="16" name="Straight Arrow Connector 15">
            <a:extLst>
              <a:ext uri="{FF2B5EF4-FFF2-40B4-BE49-F238E27FC236}">
                <a16:creationId xmlns:a16="http://schemas.microsoft.com/office/drawing/2014/main" id="{C82AE15B-75FF-EA4E-833B-F216F3ACB7F1}"/>
              </a:ext>
            </a:extLst>
          </p:cNvPr>
          <p:cNvCxnSpPr>
            <a:cxnSpLocks/>
          </p:cNvCxnSpPr>
          <p:nvPr/>
        </p:nvCxnSpPr>
        <p:spPr>
          <a:xfrm flipH="1" flipV="1">
            <a:off x="6986428" y="3215811"/>
            <a:ext cx="1582219" cy="19812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E231191-2512-9349-A590-82C910ADF166}"/>
              </a:ext>
            </a:extLst>
          </p:cNvPr>
          <p:cNvCxnSpPr>
            <a:cxnSpLocks/>
          </p:cNvCxnSpPr>
          <p:nvPr/>
        </p:nvCxnSpPr>
        <p:spPr>
          <a:xfrm flipH="1" flipV="1">
            <a:off x="6801492" y="4939059"/>
            <a:ext cx="1428074" cy="32113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8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36855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263370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7">
            <a:extLst>
              <a:ext uri="{FF2B5EF4-FFF2-40B4-BE49-F238E27FC236}">
                <a16:creationId xmlns:a16="http://schemas.microsoft.com/office/drawing/2014/main" id="{3F4D5E1E-4A13-E242-9804-6723696541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 r="2" b="3514"/>
          <a:stretch/>
        </p:blipFill>
        <p:spPr bwMode="auto">
          <a:xfrm>
            <a:off x="3016892" y="3092231"/>
            <a:ext cx="6158215" cy="2631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5460887-4F6A-E649-A75E-1936A157A21F}"/>
              </a:ext>
            </a:extLst>
          </p:cNvPr>
          <p:cNvSpPr txBox="1"/>
          <p:nvPr/>
        </p:nvSpPr>
        <p:spPr>
          <a:xfrm>
            <a:off x="1376737" y="431515"/>
            <a:ext cx="10716652" cy="1200329"/>
          </a:xfrm>
          <a:prstGeom prst="rect">
            <a:avLst/>
          </a:prstGeom>
          <a:noFill/>
        </p:spPr>
        <p:txBody>
          <a:bodyPr wrap="none" rtlCol="0">
            <a:spAutoFit/>
          </a:bodyPr>
          <a:lstStyle/>
          <a:p>
            <a:pPr marL="285750" indent="-285750">
              <a:buFont typeface="Arial" panose="020B0604020202020204" pitchFamily="34" charset="0"/>
              <a:buChar char="•"/>
            </a:pPr>
            <a:r>
              <a:rPr lang="da-DK" dirty="0"/>
              <a:t>Den hyppigste fordeling af muskelfibre i lårmusklen er omkring 50% type 1 og 50% type 2</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Når vi kigger på eliteatleter, ses det ofte, at dygtige udholdenhedsatleter har en større mængde af type 1 fibre</a:t>
            </a:r>
          </a:p>
          <a:p>
            <a:r>
              <a:rPr lang="da-DK" dirty="0"/>
              <a:t>      i lårmusklerne, og at sprintere har en større mængde af  type 2 fibre (se figur)</a:t>
            </a:r>
          </a:p>
        </p:txBody>
      </p:sp>
      <p:sp>
        <p:nvSpPr>
          <p:cNvPr id="7" name="TextBox 6">
            <a:extLst>
              <a:ext uri="{FF2B5EF4-FFF2-40B4-BE49-F238E27FC236}">
                <a16:creationId xmlns:a16="http://schemas.microsoft.com/office/drawing/2014/main" id="{C7C5C779-DCF6-6744-9CC5-56E9D69D8C27}"/>
              </a:ext>
            </a:extLst>
          </p:cNvPr>
          <p:cNvSpPr txBox="1"/>
          <p:nvPr/>
        </p:nvSpPr>
        <p:spPr>
          <a:xfrm>
            <a:off x="1376737" y="1850438"/>
            <a:ext cx="9705990" cy="369332"/>
          </a:xfrm>
          <a:prstGeom prst="rect">
            <a:avLst/>
          </a:prstGeom>
          <a:noFill/>
        </p:spPr>
        <p:txBody>
          <a:bodyPr wrap="none" rtlCol="0">
            <a:spAutoFit/>
          </a:bodyPr>
          <a:lstStyle/>
          <a:p>
            <a:pPr marL="285750" indent="-285750">
              <a:buFont typeface="Arial" panose="020B0604020202020204" pitchFamily="34" charset="0"/>
              <a:buChar char="•"/>
            </a:pPr>
            <a:r>
              <a:rPr lang="da-DK" dirty="0"/>
              <a:t>Vi ved imidlertid ikke om disse atleter er født eller har trænet sig frem til denne fibertype fordeling.</a:t>
            </a:r>
          </a:p>
        </p:txBody>
      </p:sp>
      <p:pic>
        <p:nvPicPr>
          <p:cNvPr id="8" name="Picture 4">
            <a:extLst>
              <a:ext uri="{FF2B5EF4-FFF2-40B4-BE49-F238E27FC236}">
                <a16:creationId xmlns:a16="http://schemas.microsoft.com/office/drawing/2014/main" id="{A2E06AA1-8C49-D14F-ABF9-044230ABFA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56" t="94544" r="13158" b="-46"/>
          <a:stretch/>
        </p:blipFill>
        <p:spPr bwMode="auto">
          <a:xfrm>
            <a:off x="3618573" y="5816888"/>
            <a:ext cx="4954852" cy="27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5467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2.9|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b72cc11-34f9-4b75-aad3-33a115555e68">
      <Terms xmlns="http://schemas.microsoft.com/office/infopath/2007/PartnerControls"/>
    </lcf76f155ced4ddcb4097134ff3c332f>
    <TaxCatchAll xmlns="307a924d-191f-48b7-a13e-4c9da253945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9A98C163A5FD447A0BF07823A51085B" ma:contentTypeVersion="17" ma:contentTypeDescription="Opret et nyt dokument." ma:contentTypeScope="" ma:versionID="59c2b152f9188bdba50eaa928b600c14">
  <xsd:schema xmlns:xsd="http://www.w3.org/2001/XMLSchema" xmlns:xs="http://www.w3.org/2001/XMLSchema" xmlns:p="http://schemas.microsoft.com/office/2006/metadata/properties" xmlns:ns2="4b72cc11-34f9-4b75-aad3-33a115555e68" xmlns:ns3="307a924d-191f-48b7-a13e-4c9da253945c" targetNamespace="http://schemas.microsoft.com/office/2006/metadata/properties" ma:root="true" ma:fieldsID="8896447662cbc40bcf8ce46d1153dd6f" ns2:_="" ns3:_="">
    <xsd:import namespace="4b72cc11-34f9-4b75-aad3-33a115555e68"/>
    <xsd:import namespace="307a924d-191f-48b7-a13e-4c9da25394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2cc11-34f9-4b75-aad3-33a115555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7a924d-191f-48b7-a13e-4c9da253945c"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319adfbc-88b9-4796-af6c-93962bb7b11a}" ma:internalName="TaxCatchAll" ma:showField="CatchAllData" ma:web="307a924d-191f-48b7-a13e-4c9da25394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C30B75-6508-48B1-87C8-91BD0D2767BB}">
  <ds:schemaRefs>
    <ds:schemaRef ds:uri="http://schemas.microsoft.com/sharepoint/v3/contenttype/forms"/>
  </ds:schemaRefs>
</ds:datastoreItem>
</file>

<file path=customXml/itemProps2.xml><?xml version="1.0" encoding="utf-8"?>
<ds:datastoreItem xmlns:ds="http://schemas.openxmlformats.org/officeDocument/2006/customXml" ds:itemID="{5A61EA11-FEFB-4F2C-A9AE-6EB7F62A36B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4B25269-D9BB-4F3D-8787-F1B93827D0C1}"/>
</file>

<file path=docProps/app.xml><?xml version="1.0" encoding="utf-8"?>
<Properties xmlns="http://schemas.openxmlformats.org/officeDocument/2006/extended-properties" xmlns:vt="http://schemas.openxmlformats.org/officeDocument/2006/docPropsVTypes">
  <TotalTime>820</TotalTime>
  <Words>2742</Words>
  <Application>Microsoft Office PowerPoint</Application>
  <PresentationFormat>Widescreen</PresentationFormat>
  <Paragraphs>241</Paragraphs>
  <Slides>22</Slides>
  <Notes>21</Notes>
  <HiddenSlides>0</HiddenSlides>
  <MMClips>3</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22</vt:i4>
      </vt:variant>
    </vt:vector>
  </HeadingPairs>
  <TitlesOfParts>
    <vt:vector size="26" baseType="lpstr">
      <vt:lpstr>Arial</vt:lpstr>
      <vt:lpstr>Calibri</vt:lpstr>
      <vt:lpstr>Calibri Light</vt:lpstr>
      <vt:lpstr>Office Theme</vt:lpstr>
      <vt:lpstr>PowerPoint-præsentation</vt:lpstr>
      <vt:lpstr>Hvordan fungerer vores muskler?</vt:lpstr>
      <vt:lpstr>Hvordan aktiveres musklen?</vt:lpstr>
      <vt:lpstr>PowerPoint-præsentation</vt:lpstr>
      <vt:lpstr>Kraften og hastigheden musklen kan trække sig sammen med, er afgørende for fysisk præstation</vt:lpstr>
      <vt:lpstr>Hvad kendetegner Top-atleter?</vt:lpstr>
      <vt:lpstr>Muskelmasse og størrelse</vt:lpstr>
      <vt:lpstr>Muskelfibertyper – et kig ind i musklen</vt:lpstr>
      <vt:lpstr>PowerPoint-præsentation</vt:lpstr>
      <vt:lpstr>Med træning forbedres signalet mellem nervesystem og muskel</vt:lpstr>
      <vt:lpstr>Man kan godt være stærk, men lille Heather vejer 47 kg, men løfter 176 kg</vt:lpstr>
      <vt:lpstr>Hvordan får vi store og stærke muskler?</vt:lpstr>
      <vt:lpstr>PowerPoint-præsentation</vt:lpstr>
      <vt:lpstr>Den mad vi spiser, har stor betydning for vores evne til at forøge vores muskelmasse</vt:lpstr>
      <vt:lpstr>Når vi indtager højkvalitets protein, stimulerer vi syntesen af nye muskelproteiner, hvilket er afgørende for muskelvækst</vt:lpstr>
      <vt:lpstr>Proteinsyntese og –nedbrydning Effekten af at indtage et måltid</vt:lpstr>
      <vt:lpstr>PowerPoint-præsentation</vt:lpstr>
      <vt:lpstr>Hvor meget protein er nok?</vt:lpstr>
      <vt:lpstr>PowerPoint-præsentation</vt:lpstr>
      <vt:lpstr>Proteintilskud</vt:lpstr>
      <vt:lpstr>Kosttilskudsbranchen vil snyde dig hvis de kan…</vt:lpstr>
      <vt:lpstr>Øvelse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Mikkel Skov Oxfeldt</dc:creator>
  <cp:lastModifiedBy>Mia Lundby Kragelund</cp:lastModifiedBy>
  <cp:revision>115</cp:revision>
  <dcterms:created xsi:type="dcterms:W3CDTF">2020-01-09T09:45:49Z</dcterms:created>
  <dcterms:modified xsi:type="dcterms:W3CDTF">2024-07-05T11:15:00Z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0x01010039A98C163A5FD447A0BF07823A51085B</vt:lpwstr>
  </property>
  <property fmtid="{D5CDD505-2E9C-101B-9397-08002B2CF9AE}" pid="3" name="MediaServiceImageTags">
    <vt:lpwstr/>
  </property>
</Properties>
</file>