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18" r:id="rId6"/>
    <p:sldId id="317" r:id="rId7"/>
    <p:sldId id="282" r:id="rId8"/>
    <p:sldId id="316" r:id="rId9"/>
    <p:sldId id="326" r:id="rId10"/>
    <p:sldId id="288" r:id="rId11"/>
    <p:sldId id="290" r:id="rId12"/>
    <p:sldId id="294" r:id="rId13"/>
    <p:sldId id="295" r:id="rId14"/>
    <p:sldId id="292" r:id="rId15"/>
    <p:sldId id="293" r:id="rId16"/>
    <p:sldId id="320" r:id="rId17"/>
    <p:sldId id="327" r:id="rId18"/>
    <p:sldId id="323" r:id="rId19"/>
    <p:sldId id="263" r:id="rId20"/>
    <p:sldId id="330" r:id="rId21"/>
    <p:sldId id="272" r:id="rId22"/>
    <p:sldId id="281" r:id="rId23"/>
    <p:sldId id="321" r:id="rId24"/>
    <p:sldId id="303" r:id="rId25"/>
    <p:sldId id="258" r:id="rId26"/>
    <p:sldId id="319" r:id="rId27"/>
    <p:sldId id="287" r:id="rId28"/>
    <p:sldId id="328" r:id="rId29"/>
    <p:sldId id="324"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tte Østergaard" initials="AØ" lastIdx="1" clrIdx="0">
    <p:extLst>
      <p:ext uri="{19B8F6BF-5375-455C-9EA6-DF929625EA0E}">
        <p15:presenceInfo xmlns:p15="http://schemas.microsoft.com/office/powerpoint/2012/main" userId="S::anos@aarhus.dk::3588a6c8-8297-4a93-90d7-850911865f22" providerId="AD"/>
      </p:ext>
    </p:extLst>
  </p:cmAuthor>
  <p:cmAuthor id="2" name="Ani Hagopian Larsen" initials="AL" lastIdx="3" clrIdx="1">
    <p:extLst>
      <p:ext uri="{19B8F6BF-5375-455C-9EA6-DF929625EA0E}">
        <p15:presenceInfo xmlns:p15="http://schemas.microsoft.com/office/powerpoint/2012/main" userId="S::ahl@aarhus.dk::a287031a-db94-4a39-afd3-96a59b775823" providerId="AD"/>
      </p:ext>
    </p:extLst>
  </p:cmAuthor>
  <p:cmAuthor id="3" name="Mette Almind Pedersen" initials="MAP" lastIdx="1" clrIdx="2">
    <p:extLst>
      <p:ext uri="{19B8F6BF-5375-455C-9EA6-DF929625EA0E}">
        <p15:presenceInfo xmlns:p15="http://schemas.microsoft.com/office/powerpoint/2012/main" userId="S::meap@aarhus.dk::7cf6160d-8249-48c1-818f-6f0d7dc87b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4C55"/>
    <a:srgbClr val="E1EDEB"/>
    <a:srgbClr val="67A5A0"/>
    <a:srgbClr val="D47E7E"/>
    <a:srgbClr val="C75757"/>
    <a:srgbClr val="2C9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82374" autoAdjust="0"/>
  </p:normalViewPr>
  <p:slideViewPr>
    <p:cSldViewPr snapToGrid="0">
      <p:cViewPr varScale="1">
        <p:scale>
          <a:sx n="90" d="100"/>
          <a:sy n="90" d="100"/>
        </p:scale>
        <p:origin x="13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e Almind Klejstrup" userId="7cf6160d-8249-48c1-818f-6f0d7dc87b5d" providerId="ADAL" clId="{BC9C1BFC-49D0-44CF-827C-01A51ECE58A2}"/>
    <pc:docChg chg="modSld">
      <pc:chgData name="Mette Almind Klejstrup" userId="7cf6160d-8249-48c1-818f-6f0d7dc87b5d" providerId="ADAL" clId="{BC9C1BFC-49D0-44CF-827C-01A51ECE58A2}" dt="2021-08-19T08:24:36.132" v="10" actId="20577"/>
      <pc:docMkLst>
        <pc:docMk/>
      </pc:docMkLst>
      <pc:sldChg chg="modSp mod">
        <pc:chgData name="Mette Almind Klejstrup" userId="7cf6160d-8249-48c1-818f-6f0d7dc87b5d" providerId="ADAL" clId="{BC9C1BFC-49D0-44CF-827C-01A51ECE58A2}" dt="2021-08-19T08:24:08.773" v="6" actId="20577"/>
        <pc:sldMkLst>
          <pc:docMk/>
          <pc:sldMk cId="1289054011" sldId="272"/>
        </pc:sldMkLst>
        <pc:spChg chg="mod">
          <ac:chgData name="Mette Almind Klejstrup" userId="7cf6160d-8249-48c1-818f-6f0d7dc87b5d" providerId="ADAL" clId="{BC9C1BFC-49D0-44CF-827C-01A51ECE58A2}" dt="2021-08-19T08:24:08.773" v="6" actId="20577"/>
          <ac:spMkLst>
            <pc:docMk/>
            <pc:sldMk cId="1289054011" sldId="272"/>
            <ac:spMk id="3" creationId="{00000000-0000-0000-0000-000000000000}"/>
          </ac:spMkLst>
        </pc:spChg>
      </pc:sldChg>
      <pc:sldChg chg="modSp mod">
        <pc:chgData name="Mette Almind Klejstrup" userId="7cf6160d-8249-48c1-818f-6f0d7dc87b5d" providerId="ADAL" clId="{BC9C1BFC-49D0-44CF-827C-01A51ECE58A2}" dt="2021-08-19T08:24:16.040" v="7" actId="20577"/>
        <pc:sldMkLst>
          <pc:docMk/>
          <pc:sldMk cId="2398319868" sldId="281"/>
        </pc:sldMkLst>
        <pc:spChg chg="mod">
          <ac:chgData name="Mette Almind Klejstrup" userId="7cf6160d-8249-48c1-818f-6f0d7dc87b5d" providerId="ADAL" clId="{BC9C1BFC-49D0-44CF-827C-01A51ECE58A2}" dt="2021-08-19T08:24:16.040" v="7" actId="20577"/>
          <ac:spMkLst>
            <pc:docMk/>
            <pc:sldMk cId="2398319868" sldId="281"/>
            <ac:spMk id="3" creationId="{C6FA8AC3-F6B1-4983-BA5E-F4FD6CE54947}"/>
          </ac:spMkLst>
        </pc:spChg>
      </pc:sldChg>
      <pc:sldChg chg="modSp mod">
        <pc:chgData name="Mette Almind Klejstrup" userId="7cf6160d-8249-48c1-818f-6f0d7dc87b5d" providerId="ADAL" clId="{BC9C1BFC-49D0-44CF-827C-01A51ECE58A2}" dt="2021-08-19T08:23:38.102" v="5" actId="20577"/>
        <pc:sldMkLst>
          <pc:docMk/>
          <pc:sldMk cId="1576440698" sldId="288"/>
        </pc:sldMkLst>
        <pc:spChg chg="mod">
          <ac:chgData name="Mette Almind Klejstrup" userId="7cf6160d-8249-48c1-818f-6f0d7dc87b5d" providerId="ADAL" clId="{BC9C1BFC-49D0-44CF-827C-01A51ECE58A2}" dt="2021-08-19T08:23:38.102" v="5" actId="20577"/>
          <ac:spMkLst>
            <pc:docMk/>
            <pc:sldMk cId="1576440698" sldId="288"/>
            <ac:spMk id="6" creationId="{F1779939-4764-4410-BC02-D638643D665C}"/>
          </ac:spMkLst>
        </pc:spChg>
      </pc:sldChg>
      <pc:sldChg chg="modSp mod">
        <pc:chgData name="Mette Almind Klejstrup" userId="7cf6160d-8249-48c1-818f-6f0d7dc87b5d" providerId="ADAL" clId="{BC9C1BFC-49D0-44CF-827C-01A51ECE58A2}" dt="2021-08-19T08:23:26.671" v="1" actId="20577"/>
        <pc:sldMkLst>
          <pc:docMk/>
          <pc:sldMk cId="3211778485" sldId="294"/>
        </pc:sldMkLst>
        <pc:spChg chg="mod">
          <ac:chgData name="Mette Almind Klejstrup" userId="7cf6160d-8249-48c1-818f-6f0d7dc87b5d" providerId="ADAL" clId="{BC9C1BFC-49D0-44CF-827C-01A51ECE58A2}" dt="2021-08-19T08:23:26.671" v="1" actId="20577"/>
          <ac:spMkLst>
            <pc:docMk/>
            <pc:sldMk cId="3211778485" sldId="294"/>
            <ac:spMk id="6" creationId="{429C63D3-1628-4E26-B231-EBFB8DCF8EB9}"/>
          </ac:spMkLst>
        </pc:spChg>
      </pc:sldChg>
      <pc:sldChg chg="modSp mod">
        <pc:chgData name="Mette Almind Klejstrup" userId="7cf6160d-8249-48c1-818f-6f0d7dc87b5d" providerId="ADAL" clId="{BC9C1BFC-49D0-44CF-827C-01A51ECE58A2}" dt="2021-08-19T08:24:23.359" v="8" actId="20577"/>
        <pc:sldMkLst>
          <pc:docMk/>
          <pc:sldMk cId="3110942293" sldId="319"/>
        </pc:sldMkLst>
        <pc:spChg chg="mod">
          <ac:chgData name="Mette Almind Klejstrup" userId="7cf6160d-8249-48c1-818f-6f0d7dc87b5d" providerId="ADAL" clId="{BC9C1BFC-49D0-44CF-827C-01A51ECE58A2}" dt="2021-08-19T08:24:23.359" v="8" actId="20577"/>
          <ac:spMkLst>
            <pc:docMk/>
            <pc:sldMk cId="3110942293" sldId="319"/>
            <ac:spMk id="3" creationId="{E2A4BB41-4CA4-422C-BA21-80356552B99A}"/>
          </ac:spMkLst>
        </pc:spChg>
      </pc:sldChg>
      <pc:sldChg chg="modSp mod">
        <pc:chgData name="Mette Almind Klejstrup" userId="7cf6160d-8249-48c1-818f-6f0d7dc87b5d" providerId="ADAL" clId="{BC9C1BFC-49D0-44CF-827C-01A51ECE58A2}" dt="2021-08-19T08:24:29.630" v="9" actId="20577"/>
        <pc:sldMkLst>
          <pc:docMk/>
          <pc:sldMk cId="1996048439" sldId="328"/>
        </pc:sldMkLst>
        <pc:spChg chg="mod">
          <ac:chgData name="Mette Almind Klejstrup" userId="7cf6160d-8249-48c1-818f-6f0d7dc87b5d" providerId="ADAL" clId="{BC9C1BFC-49D0-44CF-827C-01A51ECE58A2}" dt="2021-08-19T08:24:29.630" v="9" actId="20577"/>
          <ac:spMkLst>
            <pc:docMk/>
            <pc:sldMk cId="1996048439" sldId="328"/>
            <ac:spMk id="3" creationId="{0EF7523E-EF8C-4D84-8AC5-3A2CB17C11EB}"/>
          </ac:spMkLst>
        </pc:spChg>
      </pc:sldChg>
      <pc:sldChg chg="modSp mod">
        <pc:chgData name="Mette Almind Klejstrup" userId="7cf6160d-8249-48c1-818f-6f0d7dc87b5d" providerId="ADAL" clId="{BC9C1BFC-49D0-44CF-827C-01A51ECE58A2}" dt="2021-08-19T08:24:36.132" v="10" actId="20577"/>
        <pc:sldMkLst>
          <pc:docMk/>
          <pc:sldMk cId="3195325068" sldId="330"/>
        </pc:sldMkLst>
        <pc:spChg chg="mod">
          <ac:chgData name="Mette Almind Klejstrup" userId="7cf6160d-8249-48c1-818f-6f0d7dc87b5d" providerId="ADAL" clId="{BC9C1BFC-49D0-44CF-827C-01A51ECE58A2}" dt="2021-08-19T08:24:36.132" v="10" actId="20577"/>
          <ac:spMkLst>
            <pc:docMk/>
            <pc:sldMk cId="3195325068" sldId="330"/>
            <ac:spMk id="3" creationId="{4C80D4EE-F1A9-41EA-A2FF-794FE417676D}"/>
          </ac:spMkLst>
        </pc:spChg>
      </pc:sldChg>
    </pc:docChg>
  </pc:docChgLst>
  <pc:docChgLst>
    <pc:chgData name="Mette Almind Klejstrup" userId="7cf6160d-8249-48c1-818f-6f0d7dc87b5d" providerId="ADAL" clId="{F61D5237-74B0-42E7-858A-739D9873D7D1}"/>
    <pc:docChg chg="custSel modSld">
      <pc:chgData name="Mette Almind Klejstrup" userId="7cf6160d-8249-48c1-818f-6f0d7dc87b5d" providerId="ADAL" clId="{F61D5237-74B0-42E7-858A-739D9873D7D1}" dt="2021-09-28T08:01:51.332" v="75" actId="20577"/>
      <pc:docMkLst>
        <pc:docMk/>
      </pc:docMkLst>
      <pc:sldChg chg="modNotesTx">
        <pc:chgData name="Mette Almind Klejstrup" userId="7cf6160d-8249-48c1-818f-6f0d7dc87b5d" providerId="ADAL" clId="{F61D5237-74B0-42E7-858A-739D9873D7D1}" dt="2021-09-28T08:01:51.332" v="75" actId="20577"/>
        <pc:sldMkLst>
          <pc:docMk/>
          <pc:sldMk cId="2019750711" sldId="293"/>
        </pc:sldMkLst>
      </pc:sldChg>
      <pc:sldChg chg="modSp mod">
        <pc:chgData name="Mette Almind Klejstrup" userId="7cf6160d-8249-48c1-818f-6f0d7dc87b5d" providerId="ADAL" clId="{F61D5237-74B0-42E7-858A-739D9873D7D1}" dt="2021-09-28T08:00:39.258" v="37" actId="20577"/>
        <pc:sldMkLst>
          <pc:docMk/>
          <pc:sldMk cId="3211778485" sldId="294"/>
        </pc:sldMkLst>
        <pc:spChg chg="mod">
          <ac:chgData name="Mette Almind Klejstrup" userId="7cf6160d-8249-48c1-818f-6f0d7dc87b5d" providerId="ADAL" clId="{F61D5237-74B0-42E7-858A-739D9873D7D1}" dt="2021-09-28T08:00:31.377" v="28" actId="20577"/>
          <ac:spMkLst>
            <pc:docMk/>
            <pc:sldMk cId="3211778485" sldId="294"/>
            <ac:spMk id="5" creationId="{E1827C54-580F-4B42-9EF8-119F688B7438}"/>
          </ac:spMkLst>
        </pc:spChg>
        <pc:spChg chg="mod">
          <ac:chgData name="Mette Almind Klejstrup" userId="7cf6160d-8249-48c1-818f-6f0d7dc87b5d" providerId="ADAL" clId="{F61D5237-74B0-42E7-858A-739D9873D7D1}" dt="2021-09-28T08:00:39.258" v="37" actId="20577"/>
          <ac:spMkLst>
            <pc:docMk/>
            <pc:sldMk cId="3211778485" sldId="294"/>
            <ac:spMk id="6" creationId="{429C63D3-1628-4E26-B231-EBFB8DCF8E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BDC9F-6ADC-4AB3-9961-0188F5BF1F12}" type="datetimeFigureOut">
              <a:rPr lang="da-DK" smtClean="0"/>
              <a:t>28-09-2021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13AD8-D806-4640-824C-F10042199AA9}" type="slidenum">
              <a:rPr lang="da-DK" smtClean="0"/>
              <a:t>‹nr.›</a:t>
            </a:fld>
            <a:endParaRPr lang="da-DK"/>
          </a:p>
        </p:txBody>
      </p:sp>
    </p:spTree>
    <p:extLst>
      <p:ext uri="{BB962C8B-B14F-4D97-AF65-F5344CB8AC3E}">
        <p14:creationId xmlns:p14="http://schemas.microsoft.com/office/powerpoint/2010/main" val="43639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qzWAfdv_p6k&amp;feature=youtu.b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0513AD8-D806-4640-824C-F10042199AA9}" type="slidenum">
              <a:rPr lang="da-DK" smtClean="0"/>
              <a:t>1</a:t>
            </a:fld>
            <a:endParaRPr lang="da-DK"/>
          </a:p>
        </p:txBody>
      </p:sp>
    </p:spTree>
    <p:extLst>
      <p:ext uri="{BB962C8B-B14F-4D97-AF65-F5344CB8AC3E}">
        <p14:creationId xmlns:p14="http://schemas.microsoft.com/office/powerpoint/2010/main" val="138385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schemeClr val="accent5">
                  <a:lumMod val="50000"/>
                </a:schemeClr>
              </a:solidFill>
            </a:endParaRPr>
          </a:p>
          <a:p>
            <a:endParaRPr lang="da-DK" dirty="0"/>
          </a:p>
        </p:txBody>
      </p:sp>
    </p:spTree>
    <p:extLst>
      <p:ext uri="{BB962C8B-B14F-4D97-AF65-F5344CB8AC3E}">
        <p14:creationId xmlns:p14="http://schemas.microsoft.com/office/powerpoint/2010/main" val="249444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91698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98826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a:p>
            <a:r>
              <a:rPr lang="da-DK" dirty="0"/>
              <a:t>Hent bekymringsbarometret på linket eller bestil et fysisk eksemplar via hjemmesiden. </a:t>
            </a:r>
          </a:p>
        </p:txBody>
      </p:sp>
    </p:spTree>
    <p:extLst>
      <p:ext uri="{BB962C8B-B14F-4D97-AF65-F5344CB8AC3E}">
        <p14:creationId xmlns:p14="http://schemas.microsoft.com/office/powerpoint/2010/main" val="153333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20513AD8-D806-4640-824C-F10042199AA9}" type="slidenum">
              <a:rPr lang="da-DK" smtClean="0"/>
              <a:t>14</a:t>
            </a:fld>
            <a:endParaRPr lang="da-DK"/>
          </a:p>
        </p:txBody>
      </p:sp>
    </p:spTree>
    <p:extLst>
      <p:ext uri="{BB962C8B-B14F-4D97-AF65-F5344CB8AC3E}">
        <p14:creationId xmlns:p14="http://schemas.microsoft.com/office/powerpoint/2010/main" val="374307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cases i bilag 4 + 5.</a:t>
            </a:r>
          </a:p>
          <a:p>
            <a:endParaRPr lang="da-DK" dirty="0"/>
          </a:p>
          <a:p>
            <a:r>
              <a:rPr lang="da-DK" dirty="0"/>
              <a:t>Kan evt. printes og klippes ud.</a:t>
            </a:r>
          </a:p>
        </p:txBody>
      </p:sp>
      <p:sp>
        <p:nvSpPr>
          <p:cNvPr id="4" name="Pladsholder til slidenummer 3"/>
          <p:cNvSpPr>
            <a:spLocks noGrp="1"/>
          </p:cNvSpPr>
          <p:nvPr>
            <p:ph type="sldNum" sz="quarter" idx="5"/>
          </p:nvPr>
        </p:nvSpPr>
        <p:spPr/>
        <p:txBody>
          <a:bodyPr/>
          <a:lstStyle/>
          <a:p>
            <a:fld id="{20513AD8-D806-4640-824C-F10042199AA9}" type="slidenum">
              <a:rPr lang="da-DK" smtClean="0"/>
              <a:t>15</a:t>
            </a:fld>
            <a:endParaRPr lang="da-DK"/>
          </a:p>
        </p:txBody>
      </p:sp>
    </p:spTree>
    <p:extLst>
      <p:ext uri="{BB962C8B-B14F-4D97-AF65-F5344CB8AC3E}">
        <p14:creationId xmlns:p14="http://schemas.microsoft.com/office/powerpoint/2010/main" val="2617458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Her kan der være tale om aktiviteter mellem børn - eller mellem børn og voksne.</a:t>
            </a:r>
          </a:p>
        </p:txBody>
      </p:sp>
    </p:spTree>
    <p:extLst>
      <p:ext uri="{BB962C8B-B14F-4D97-AF65-F5344CB8AC3E}">
        <p14:creationId xmlns:p14="http://schemas.microsoft.com/office/powerpoint/2010/main" val="385086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0513AD8-D806-4640-824C-F10042199AA9}" type="slidenum">
              <a:rPr lang="da-DK" smtClean="0"/>
              <a:t>17</a:t>
            </a:fld>
            <a:endParaRPr lang="da-DK"/>
          </a:p>
        </p:txBody>
      </p:sp>
    </p:spTree>
    <p:extLst>
      <p:ext uri="{BB962C8B-B14F-4D97-AF65-F5344CB8AC3E}">
        <p14:creationId xmlns:p14="http://schemas.microsoft.com/office/powerpoint/2010/main" val="543204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Hvis mistanken drejer sig om en leder, skal du gå til din leders leder</a:t>
            </a:r>
          </a:p>
          <a:p>
            <a:pPr marL="171450" indent="-171450">
              <a:buFontTx/>
              <a:buChar char="-"/>
            </a:pPr>
            <a:endParaRPr lang="da-DK" dirty="0"/>
          </a:p>
        </p:txBody>
      </p:sp>
    </p:spTree>
    <p:extLst>
      <p:ext uri="{BB962C8B-B14F-4D97-AF65-F5344CB8AC3E}">
        <p14:creationId xmlns:p14="http://schemas.microsoft.com/office/powerpoint/2010/main" val="145174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09325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Tal med din sidemand – opsamling i plenum</a:t>
            </a:r>
          </a:p>
        </p:txBody>
      </p:sp>
    </p:spTree>
    <p:extLst>
      <p:ext uri="{BB962C8B-B14F-4D97-AF65-F5344CB8AC3E}">
        <p14:creationId xmlns:p14="http://schemas.microsoft.com/office/powerpoint/2010/main" val="273197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664877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Det er okay at være i tvivl. Intet er sort/hvidt.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En leder kan altid kontakte Respekt for Grænser. Vi hjælpes ad med at være i tvivlen.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Se pjecen om professionel tvivl: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https://socialstyrelsen.dk/udgivelser/den-professionelle-tvivl-tegn-og-reaktioner-pa-seksuelle-overgreb-mod-born-og-unge </a:t>
            </a:r>
          </a:p>
        </p:txBody>
      </p:sp>
    </p:spTree>
    <p:extLst>
      <p:ext uri="{BB962C8B-B14F-4D97-AF65-F5344CB8AC3E}">
        <p14:creationId xmlns:p14="http://schemas.microsoft.com/office/powerpoint/2010/main" val="2156455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dirty="0"/>
              <a:t>(Dette slide er blot til orientering, så personalet bliver bekendt med, at der er et større beredskab og set up bag).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I en situation hvor der opstår bekymring, mistanke – eller måske endda konkret viden – er lederen det lokale anker i forhold til at håndtere situationen.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Her er det vigtigt, at ledelsen kender til beredskabs-delen og vejen ind til specialteamet.</a:t>
            </a:r>
          </a:p>
          <a:p>
            <a:pPr marL="0" indent="0">
              <a:buFont typeface="Arial" panose="020B0604020202020204" pitchFamily="34" charset="0"/>
              <a:buNone/>
            </a:pPr>
            <a:endParaRPr lang="da-DK" dirty="0"/>
          </a:p>
          <a:p>
            <a:pPr marL="0" indent="0">
              <a:buFont typeface="Arial" panose="020B0604020202020204" pitchFamily="34" charset="0"/>
              <a:buNone/>
            </a:pPr>
            <a:r>
              <a:rPr lang="da-DK" b="1" dirty="0"/>
              <a:t>Retningslinjer</a:t>
            </a:r>
            <a:r>
              <a:rPr lang="da-DK" dirty="0"/>
              <a:t>: Hovedvejledning: https://www.aarhus.dk/media/3093/c-users-az18432-desktop-respekt-for-graenser-vejledning.pdf</a:t>
            </a:r>
          </a:p>
          <a:p>
            <a:pPr marL="0" indent="0">
              <a:buFont typeface="Arial" panose="020B0604020202020204" pitchFamily="34" charset="0"/>
              <a:buNone/>
            </a:pPr>
            <a:r>
              <a:rPr lang="da-DK" b="1" dirty="0"/>
              <a:t>Organisering:</a:t>
            </a:r>
          </a:p>
          <a:p>
            <a:pPr marL="171450" indent="-171450">
              <a:buFont typeface="Arial" panose="020B0604020202020204" pitchFamily="34" charset="0"/>
              <a:buChar char="•"/>
            </a:pPr>
            <a:r>
              <a:rPr lang="da-DK" b="1" dirty="0"/>
              <a:t>Kontaktlinjer: </a:t>
            </a:r>
            <a:r>
              <a:rPr lang="da-DK" b="0" dirty="0"/>
              <a:t>Kontaktmuligheder for Forældre og ledelse</a:t>
            </a:r>
          </a:p>
          <a:p>
            <a:pPr marL="171450" indent="-171450">
              <a:buFont typeface="Arial" panose="020B0604020202020204" pitchFamily="34" charset="0"/>
              <a:buChar char="•"/>
            </a:pPr>
            <a:r>
              <a:rPr lang="da-DK" b="1" dirty="0"/>
              <a:t>Specialteam</a:t>
            </a:r>
            <a:r>
              <a:rPr lang="da-DK" b="0" dirty="0"/>
              <a:t>: Et tværfagligt team bestående af konsulenter med forskellig, relevant baggrund</a:t>
            </a:r>
          </a:p>
          <a:p>
            <a:pPr marL="171450" indent="-171450">
              <a:buFont typeface="Arial" panose="020B0604020202020204" pitchFamily="34" charset="0"/>
              <a:buChar char="•"/>
            </a:pPr>
            <a:r>
              <a:rPr lang="da-DK" b="1" dirty="0"/>
              <a:t>Taskforce: </a:t>
            </a:r>
            <a:r>
              <a:rPr lang="da-DK" dirty="0"/>
              <a:t>Ved særligt komplicerede sager samles et </a:t>
            </a:r>
            <a:r>
              <a:rPr lang="da-DK" b="0" dirty="0"/>
              <a:t>taskforce</a:t>
            </a:r>
            <a:r>
              <a:rPr lang="da-DK" b="1" dirty="0"/>
              <a:t> </a:t>
            </a:r>
            <a:r>
              <a:rPr lang="da-DK" b="0" dirty="0"/>
              <a:t>(fx hvis en medarbejder er under mistanke). Taskforcen består af </a:t>
            </a:r>
            <a:r>
              <a:rPr lang="da-DK" dirty="0"/>
              <a:t>personalejurist, kommunikationschef, forvaltningschef, daglige leder, konsulent, og den pågældende leder med henvendelsen. Her mødes vi og taler om, hvordan vi kan forstå det – hvordan kommer vi videre herfra?</a:t>
            </a:r>
          </a:p>
          <a:p>
            <a:pPr marL="0" indent="0">
              <a:buFont typeface="Arial" panose="020B0604020202020204" pitchFamily="34" charset="0"/>
              <a:buNone/>
            </a:pPr>
            <a:endParaRPr lang="da-DK" dirty="0"/>
          </a:p>
          <a:p>
            <a:pPr marL="0" indent="0">
              <a:buFont typeface="Arial" panose="020B0604020202020204" pitchFamily="34" charset="0"/>
              <a:buNone/>
            </a:pPr>
            <a:r>
              <a:rPr lang="da-DK" b="1" dirty="0"/>
              <a:t>Lokalt: </a:t>
            </a:r>
            <a:r>
              <a:rPr lang="da-DK" dirty="0"/>
              <a:t>Vigtigt at have de årlige drøftelser </a:t>
            </a:r>
            <a:r>
              <a:rPr lang="da-DK" dirty="0">
                <a:sym typeface="Wingdings" panose="05000000000000000000" pitchFamily="2" charset="2"/>
              </a:rPr>
              <a:t></a:t>
            </a:r>
            <a:r>
              <a:rPr lang="da-DK" dirty="0"/>
              <a:t> denne temadag </a:t>
            </a:r>
          </a:p>
        </p:txBody>
      </p:sp>
    </p:spTree>
    <p:extLst>
      <p:ext uri="{BB962C8B-B14F-4D97-AF65-F5344CB8AC3E}">
        <p14:creationId xmlns:p14="http://schemas.microsoft.com/office/powerpoint/2010/main" val="2703629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522253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endParaRPr lang="da-DK" dirty="0"/>
          </a:p>
          <a:p>
            <a:r>
              <a:rPr lang="da-DK" dirty="0">
                <a:cs typeface="Calibri"/>
              </a:rPr>
              <a:t>Underretningspligten er personlig</a:t>
            </a:r>
          </a:p>
          <a:p>
            <a:endParaRPr lang="da-DK" dirty="0">
              <a:cs typeface="Calibri"/>
            </a:endParaRPr>
          </a:p>
          <a:p>
            <a:r>
              <a:rPr lang="da-DK" dirty="0">
                <a:cs typeface="Calibri"/>
              </a:rPr>
              <a:t>Link til video: </a:t>
            </a:r>
            <a:r>
              <a:rPr lang="da-DK" dirty="0">
                <a:hlinkClick r:id="rId3"/>
              </a:rPr>
              <a:t>Stop Volden Mod Børn – YouTube</a:t>
            </a:r>
            <a:r>
              <a:rPr lang="da-DK" dirty="0"/>
              <a:t> </a:t>
            </a:r>
            <a:endParaRPr lang="da-DK" dirty="0">
              <a:cs typeface="Calibri"/>
            </a:endParaRPr>
          </a:p>
        </p:txBody>
      </p:sp>
    </p:spTree>
    <p:extLst>
      <p:ext uri="{BB962C8B-B14F-4D97-AF65-F5344CB8AC3E}">
        <p14:creationId xmlns:p14="http://schemas.microsoft.com/office/powerpoint/2010/main" val="3764065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dirty="0"/>
              <a:t>OBS på tonen og rummet – vigtigt med tryghed, åbenhed, nysgerrighed, ingen dumme spørgsmål.</a:t>
            </a:r>
          </a:p>
          <a:p>
            <a:pPr mar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20513AD8-D806-4640-824C-F10042199AA9}" type="slidenum">
              <a:rPr lang="da-DK" smtClean="0"/>
              <a:t>25</a:t>
            </a:fld>
            <a:endParaRPr lang="da-DK"/>
          </a:p>
        </p:txBody>
      </p:sp>
    </p:spTree>
    <p:extLst>
      <p:ext uri="{BB962C8B-B14F-4D97-AF65-F5344CB8AC3E}">
        <p14:creationId xmlns:p14="http://schemas.microsoft.com/office/powerpoint/2010/main" val="4107420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0513AD8-D806-4640-824C-F10042199AA9}" type="slidenum">
              <a:rPr lang="da-DK" smtClean="0"/>
              <a:t>26</a:t>
            </a:fld>
            <a:endParaRPr lang="da-DK"/>
          </a:p>
        </p:txBody>
      </p:sp>
    </p:spTree>
    <p:extLst>
      <p:ext uri="{BB962C8B-B14F-4D97-AF65-F5344CB8AC3E}">
        <p14:creationId xmlns:p14="http://schemas.microsoft.com/office/powerpoint/2010/main" val="288122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Tree>
    <p:extLst>
      <p:ext uri="{BB962C8B-B14F-4D97-AF65-F5344CB8AC3E}">
        <p14:creationId xmlns:p14="http://schemas.microsoft.com/office/powerpoint/2010/main" val="268599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et krav om, at alle institutioner afholder lokale drøftelser minimum en gang om året.</a:t>
            </a:r>
          </a:p>
        </p:txBody>
      </p:sp>
    </p:spTree>
    <p:extLst>
      <p:ext uri="{BB962C8B-B14F-4D97-AF65-F5344CB8AC3E}">
        <p14:creationId xmlns:p14="http://schemas.microsoft.com/office/powerpoint/2010/main" val="196262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Tree>
    <p:extLst>
      <p:ext uri="{BB962C8B-B14F-4D97-AF65-F5344CB8AC3E}">
        <p14:creationId xmlns:p14="http://schemas.microsoft.com/office/powerpoint/2010/main" val="214099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Kommer først</a:t>
            </a:r>
          </a:p>
        </p:txBody>
      </p:sp>
      <p:sp>
        <p:nvSpPr>
          <p:cNvPr id="4" name="Pladsholder til slidenummer 3"/>
          <p:cNvSpPr>
            <a:spLocks noGrp="1"/>
          </p:cNvSpPr>
          <p:nvPr>
            <p:ph type="sldNum" sz="quarter" idx="5"/>
          </p:nvPr>
        </p:nvSpPr>
        <p:spPr/>
        <p:txBody>
          <a:bodyPr/>
          <a:lstStyle/>
          <a:p>
            <a:fld id="{20513AD8-D806-4640-824C-F10042199AA9}" type="slidenum">
              <a:rPr lang="da-DK" smtClean="0"/>
              <a:t>6</a:t>
            </a:fld>
            <a:endParaRPr lang="da-DK"/>
          </a:p>
        </p:txBody>
      </p:sp>
    </p:spTree>
    <p:extLst>
      <p:ext uri="{BB962C8B-B14F-4D97-AF65-F5344CB8AC3E}">
        <p14:creationId xmlns:p14="http://schemas.microsoft.com/office/powerpoint/2010/main" val="278934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For at underbygge den ”normale” seksualitet</a:t>
            </a:r>
          </a:p>
          <a:p>
            <a:endParaRPr lang="da-DK" dirty="0"/>
          </a:p>
          <a:p>
            <a:r>
              <a:rPr lang="da-DK" dirty="0"/>
              <a:t>OBS på at den voksnes forståelse af seksualitet er en anden end barnets</a:t>
            </a:r>
          </a:p>
        </p:txBody>
      </p:sp>
    </p:spTree>
    <p:extLst>
      <p:ext uri="{BB962C8B-B14F-4D97-AF65-F5344CB8AC3E}">
        <p14:creationId xmlns:p14="http://schemas.microsoft.com/office/powerpoint/2010/main" val="112055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60953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890023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A8FD118-4A5F-47EE-8FD8-BC10E5CCCF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2000" cy="6857142"/>
          </a:xfrm>
          <a:prstGeom prst="rect">
            <a:avLst/>
          </a:prstGeom>
        </p:spPr>
      </p:pic>
    </p:spTree>
    <p:extLst>
      <p:ext uri="{BB962C8B-B14F-4D97-AF65-F5344CB8AC3E}">
        <p14:creationId xmlns:p14="http://schemas.microsoft.com/office/powerpoint/2010/main" val="284190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pic>
        <p:nvPicPr>
          <p:cNvPr id="8" name="Billede 7" descr="Et billede, der indeholder tekst&#10;&#10;Automatisk genereret beskrivelse">
            <a:extLst>
              <a:ext uri="{FF2B5EF4-FFF2-40B4-BE49-F238E27FC236}">
                <a16:creationId xmlns:a16="http://schemas.microsoft.com/office/drawing/2014/main" id="{028D7DC8-677E-4531-8EAB-9BFDCD9BAB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0544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CD89E9C-22B0-47E0-9BB8-A795EB5946E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653A5F9-89FC-491F-B49F-21C1EF0B88A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F1F6B19-62A4-474D-B06C-B740E5528F7D}"/>
              </a:ext>
            </a:extLst>
          </p:cNvPr>
          <p:cNvSpPr>
            <a:spLocks noGrp="1"/>
          </p:cNvSpPr>
          <p:nvPr>
            <p:ph type="dt" sz="half" idx="10"/>
          </p:nvPr>
        </p:nvSpPr>
        <p:spPr/>
        <p:txBody>
          <a:bodyPr/>
          <a:lstStyle/>
          <a:p>
            <a:fld id="{28094428-FD06-4E94-99E0-DAA2946725C1}" type="datetimeFigureOut">
              <a:rPr lang="da-DK" smtClean="0"/>
              <a:t>28-09-2021</a:t>
            </a:fld>
            <a:endParaRPr lang="da-DK"/>
          </a:p>
        </p:txBody>
      </p:sp>
      <p:sp>
        <p:nvSpPr>
          <p:cNvPr id="5" name="Pladsholder til sidefod 4">
            <a:extLst>
              <a:ext uri="{FF2B5EF4-FFF2-40B4-BE49-F238E27FC236}">
                <a16:creationId xmlns:a16="http://schemas.microsoft.com/office/drawing/2014/main" id="{79AC6385-73E9-49C5-B5C0-C0C4ECC39A6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9DE3B8D-7B28-41F4-A24C-9E0B260EB554}"/>
              </a:ext>
            </a:extLst>
          </p:cNvPr>
          <p:cNvSpPr>
            <a:spLocks noGrp="1"/>
          </p:cNvSpPr>
          <p:nvPr>
            <p:ph type="sldNum" sz="quarter" idx="12"/>
          </p:nvPr>
        </p:nvSpPr>
        <p:spPr/>
        <p:txBody>
          <a:bodyPr/>
          <a:lstStyle/>
          <a:p>
            <a:fld id="{F6BDEB5E-A8B4-4DBC-910F-8BE1B42FF2D1}" type="slidenum">
              <a:rPr lang="da-DK" smtClean="0"/>
              <a:t>‹nr.›</a:t>
            </a:fld>
            <a:endParaRPr lang="da-DK"/>
          </a:p>
        </p:txBody>
      </p:sp>
    </p:spTree>
    <p:extLst>
      <p:ext uri="{BB962C8B-B14F-4D97-AF65-F5344CB8AC3E}">
        <p14:creationId xmlns:p14="http://schemas.microsoft.com/office/powerpoint/2010/main" val="141088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eldias">
    <p:spTree>
      <p:nvGrpSpPr>
        <p:cNvPr id="1" name=""/>
        <p:cNvGrpSpPr/>
        <p:nvPr/>
      </p:nvGrpSpPr>
      <p:grpSpPr>
        <a:xfrm>
          <a:off x="0" y="0"/>
          <a:ext cx="0" cy="0"/>
          <a:chOff x="0" y="0"/>
          <a:chExt cx="0" cy="0"/>
        </a:xfrm>
      </p:grpSpPr>
      <p:sp>
        <p:nvSpPr>
          <p:cNvPr id="10" name="Pladsholder til tekst 9"/>
          <p:cNvSpPr>
            <a:spLocks noGrp="1"/>
          </p:cNvSpPr>
          <p:nvPr>
            <p:ph type="body" sz="quarter" idx="13" hasCustomPrompt="1"/>
          </p:nvPr>
        </p:nvSpPr>
        <p:spPr>
          <a:xfrm>
            <a:off x="960000" y="1440000"/>
            <a:ext cx="10272000" cy="4320000"/>
          </a:xfrm>
        </p:spPr>
        <p:txBody>
          <a:bodyPr>
            <a:noAutofit/>
          </a:bodyPr>
          <a:lstStyle>
            <a:lvl1pPr>
              <a:buFontTx/>
              <a:buNone/>
              <a:defRPr sz="1800">
                <a:latin typeface="+mn-lt"/>
              </a:defRPr>
            </a:lvl1pPr>
            <a:lvl2pPr>
              <a:buFontTx/>
              <a:buNone/>
              <a:defRPr sz="1800">
                <a:latin typeface="+mn-lt"/>
              </a:defRPr>
            </a:lvl2pPr>
            <a:lvl3pPr>
              <a:buFontTx/>
              <a:buNone/>
              <a:defRPr sz="1800">
                <a:latin typeface="+mn-lt"/>
              </a:defRPr>
            </a:lvl3pPr>
            <a:lvl4pPr>
              <a:buFontTx/>
              <a:buNone/>
              <a:defRPr sz="1800">
                <a:latin typeface="+mn-lt"/>
              </a:defRPr>
            </a:lvl4pPr>
            <a:lvl5pPr>
              <a:buFontTx/>
              <a:buNone/>
              <a:defRPr sz="1800">
                <a:latin typeface="+mn-lt"/>
              </a:defRPr>
            </a:lvl5pPr>
          </a:lstStyle>
          <a:p>
            <a:pPr lvl="0"/>
            <a:r>
              <a:rPr lang="da-DK" dirty="0"/>
              <a:t>Skriv her</a:t>
            </a:r>
          </a:p>
        </p:txBody>
      </p:sp>
      <p:sp>
        <p:nvSpPr>
          <p:cNvPr id="13" name="Pladsholder til tekst 12"/>
          <p:cNvSpPr>
            <a:spLocks noGrp="1"/>
          </p:cNvSpPr>
          <p:nvPr>
            <p:ph type="body" sz="quarter" idx="15" hasCustomPrompt="1"/>
          </p:nvPr>
        </p:nvSpPr>
        <p:spPr>
          <a:xfrm>
            <a:off x="960000" y="-1"/>
            <a:ext cx="8880000" cy="1080000"/>
          </a:xfrm>
        </p:spPr>
        <p:txBody>
          <a:bodyPr anchor="ctr" anchorCtr="0">
            <a:noAutofit/>
          </a:bodyPr>
          <a:lstStyle>
            <a:lvl1pPr>
              <a:buNone/>
              <a:defRPr sz="2000" b="1" cap="all" baseline="0">
                <a:solidFill>
                  <a:schemeClr val="tx1"/>
                </a:solidFill>
                <a:latin typeface="+mn-lt"/>
              </a:defRPr>
            </a:lvl1pPr>
            <a:lvl2pPr>
              <a:defRPr sz="2000" b="1" cap="all" baseline="0">
                <a:solidFill>
                  <a:srgbClr val="002957"/>
                </a:solidFill>
                <a:latin typeface="+mn-lt"/>
              </a:defRPr>
            </a:lvl2pPr>
            <a:lvl3pPr>
              <a:defRPr sz="2000" b="1" cap="all" baseline="0">
                <a:solidFill>
                  <a:srgbClr val="002957"/>
                </a:solidFill>
                <a:latin typeface="+mn-lt"/>
              </a:defRPr>
            </a:lvl3pPr>
            <a:lvl4pPr>
              <a:defRPr sz="2000" b="1" cap="all" baseline="0">
                <a:solidFill>
                  <a:srgbClr val="002957"/>
                </a:solidFill>
                <a:latin typeface="+mn-lt"/>
              </a:defRPr>
            </a:lvl4pPr>
            <a:lvl5pPr>
              <a:defRPr sz="2000" b="1" cap="all" baseline="0">
                <a:solidFill>
                  <a:srgbClr val="002957"/>
                </a:solidFill>
                <a:latin typeface="+mn-lt"/>
              </a:defRPr>
            </a:lvl5pPr>
          </a:lstStyle>
          <a:p>
            <a:pPr lvl="0"/>
            <a:r>
              <a:rPr lang="da-DK" dirty="0"/>
              <a:t>Overskrift</a:t>
            </a:r>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Rektangel 1">
            <a:extLst>
              <a:ext uri="{FF2B5EF4-FFF2-40B4-BE49-F238E27FC236}">
                <a16:creationId xmlns:a16="http://schemas.microsoft.com/office/drawing/2014/main" id="{8B5C71AC-7206-4DA1-83CD-8782604AEA8A}"/>
              </a:ext>
            </a:extLst>
          </p:cNvPr>
          <p:cNvSpPr/>
          <p:nvPr userDrawn="1"/>
        </p:nvSpPr>
        <p:spPr>
          <a:xfrm>
            <a:off x="0" y="-1"/>
            <a:ext cx="12192000" cy="6309321"/>
          </a:xfrm>
          <a:prstGeom prst="rect">
            <a:avLst/>
          </a:prstGeom>
          <a:solidFill>
            <a:srgbClr val="F4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90760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dias">
    <p:spTree>
      <p:nvGrpSpPr>
        <p:cNvPr id="1" name=""/>
        <p:cNvGrpSpPr/>
        <p:nvPr/>
      </p:nvGrpSpPr>
      <p:grpSpPr>
        <a:xfrm>
          <a:off x="0" y="0"/>
          <a:ext cx="0" cy="0"/>
          <a:chOff x="0" y="0"/>
          <a:chExt cx="0" cy="0"/>
        </a:xfrm>
      </p:grpSpPr>
      <p:sp>
        <p:nvSpPr>
          <p:cNvPr id="10" name="Pladsholder til tekst 9"/>
          <p:cNvSpPr>
            <a:spLocks noGrp="1"/>
          </p:cNvSpPr>
          <p:nvPr>
            <p:ph type="body" sz="quarter" idx="13" hasCustomPrompt="1"/>
          </p:nvPr>
        </p:nvSpPr>
        <p:spPr>
          <a:xfrm>
            <a:off x="960000" y="1440000"/>
            <a:ext cx="4800000" cy="4320000"/>
          </a:xfrm>
        </p:spPr>
        <p:txBody>
          <a:bodyPr>
            <a:noAutofit/>
          </a:bodyPr>
          <a:lstStyle>
            <a:lvl1pPr>
              <a:buFontTx/>
              <a:buNone/>
              <a:defRPr sz="1800">
                <a:latin typeface="+mn-lt"/>
              </a:defRPr>
            </a:lvl1pPr>
            <a:lvl2pPr>
              <a:buFontTx/>
              <a:buNone/>
              <a:defRPr sz="1800">
                <a:latin typeface="+mn-lt"/>
              </a:defRPr>
            </a:lvl2pPr>
            <a:lvl3pPr>
              <a:buFontTx/>
              <a:buNone/>
              <a:defRPr sz="1800">
                <a:latin typeface="+mn-lt"/>
              </a:defRPr>
            </a:lvl3pPr>
            <a:lvl4pPr>
              <a:buFontTx/>
              <a:buNone/>
              <a:defRPr sz="1800">
                <a:latin typeface="+mn-lt"/>
              </a:defRPr>
            </a:lvl4pPr>
            <a:lvl5pPr>
              <a:buFontTx/>
              <a:buNone/>
              <a:defRPr sz="1800">
                <a:latin typeface="+mn-lt"/>
              </a:defRPr>
            </a:lvl5pPr>
          </a:lstStyle>
          <a:p>
            <a:pPr lvl="0"/>
            <a:r>
              <a:rPr lang="da-DK" dirty="0"/>
              <a:t>Skriv her</a:t>
            </a:r>
          </a:p>
        </p:txBody>
      </p:sp>
      <p:sp>
        <p:nvSpPr>
          <p:cNvPr id="11" name="Pladsholder til tekst 9"/>
          <p:cNvSpPr>
            <a:spLocks noGrp="1"/>
          </p:cNvSpPr>
          <p:nvPr>
            <p:ph type="body" sz="quarter" idx="14" hasCustomPrompt="1"/>
          </p:nvPr>
        </p:nvSpPr>
        <p:spPr>
          <a:xfrm>
            <a:off x="6432000" y="1440000"/>
            <a:ext cx="4800000" cy="4320000"/>
          </a:xfrm>
        </p:spPr>
        <p:txBody>
          <a:bodyPr>
            <a:noAutofit/>
          </a:bodyPr>
          <a:lstStyle>
            <a:lvl1pPr>
              <a:buFontTx/>
              <a:buNone/>
              <a:defRPr sz="1800">
                <a:latin typeface="+mn-lt"/>
              </a:defRPr>
            </a:lvl1pPr>
            <a:lvl2pPr>
              <a:buFontTx/>
              <a:buNone/>
              <a:defRPr sz="1800">
                <a:latin typeface="+mn-lt"/>
              </a:defRPr>
            </a:lvl2pPr>
            <a:lvl3pPr>
              <a:buFontTx/>
              <a:buNone/>
              <a:defRPr sz="1800">
                <a:latin typeface="+mn-lt"/>
              </a:defRPr>
            </a:lvl3pPr>
            <a:lvl4pPr>
              <a:buFontTx/>
              <a:buNone/>
              <a:defRPr sz="1800">
                <a:latin typeface="+mn-lt"/>
              </a:defRPr>
            </a:lvl4pPr>
            <a:lvl5pPr>
              <a:buFontTx/>
              <a:buNone/>
              <a:defRPr sz="1800">
                <a:latin typeface="+mn-lt"/>
              </a:defRPr>
            </a:lvl5pPr>
          </a:lstStyle>
          <a:p>
            <a:pPr lvl="0"/>
            <a:r>
              <a:rPr lang="da-DK" dirty="0"/>
              <a:t>Skriv her</a:t>
            </a:r>
          </a:p>
        </p:txBody>
      </p:sp>
      <p:sp>
        <p:nvSpPr>
          <p:cNvPr id="13" name="Pladsholder til tekst 12"/>
          <p:cNvSpPr>
            <a:spLocks noGrp="1"/>
          </p:cNvSpPr>
          <p:nvPr>
            <p:ph type="body" sz="quarter" idx="15" hasCustomPrompt="1"/>
          </p:nvPr>
        </p:nvSpPr>
        <p:spPr>
          <a:xfrm>
            <a:off x="960000" y="-1"/>
            <a:ext cx="8880000" cy="1080000"/>
          </a:xfrm>
        </p:spPr>
        <p:txBody>
          <a:bodyPr anchor="ctr" anchorCtr="0">
            <a:noAutofit/>
          </a:bodyPr>
          <a:lstStyle>
            <a:lvl1pPr>
              <a:buNone/>
              <a:defRPr sz="2000" b="1" cap="all" baseline="0">
                <a:solidFill>
                  <a:schemeClr val="tx1"/>
                </a:solidFill>
                <a:latin typeface="+mn-lt"/>
              </a:defRPr>
            </a:lvl1pPr>
            <a:lvl2pPr>
              <a:defRPr sz="2000" b="1" cap="all" baseline="0">
                <a:solidFill>
                  <a:srgbClr val="002957"/>
                </a:solidFill>
                <a:latin typeface="+mn-lt"/>
              </a:defRPr>
            </a:lvl2pPr>
            <a:lvl3pPr>
              <a:defRPr sz="2000" b="1" cap="all" baseline="0">
                <a:solidFill>
                  <a:srgbClr val="002957"/>
                </a:solidFill>
                <a:latin typeface="+mn-lt"/>
              </a:defRPr>
            </a:lvl3pPr>
            <a:lvl4pPr>
              <a:defRPr sz="2000" b="1" cap="all" baseline="0">
                <a:solidFill>
                  <a:srgbClr val="002957"/>
                </a:solidFill>
                <a:latin typeface="+mn-lt"/>
              </a:defRPr>
            </a:lvl4pPr>
            <a:lvl5pPr>
              <a:defRPr sz="2000" b="1" cap="all" baseline="0">
                <a:solidFill>
                  <a:srgbClr val="002957"/>
                </a:solidFill>
                <a:latin typeface="+mn-lt"/>
              </a:defRPr>
            </a:lvl5pPr>
          </a:lstStyle>
          <a:p>
            <a:pPr lvl="0"/>
            <a:r>
              <a:rPr lang="da-DK" dirty="0"/>
              <a:t>Overskrift</a:t>
            </a:r>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685800"/>
            <a:ext cx="13411200" cy="7543800"/>
          </a:xfrm>
          <a:prstGeom prst="rect">
            <a:avLst/>
          </a:prstGeom>
        </p:spPr>
      </p:pic>
      <p:sp>
        <p:nvSpPr>
          <p:cNvPr id="6" name="Rektangel 5">
            <a:extLst>
              <a:ext uri="{FF2B5EF4-FFF2-40B4-BE49-F238E27FC236}">
                <a16:creationId xmlns:a16="http://schemas.microsoft.com/office/drawing/2014/main" id="{B5C0426C-3C45-44BE-96CE-14618512EE65}"/>
              </a:ext>
            </a:extLst>
          </p:cNvPr>
          <p:cNvSpPr/>
          <p:nvPr userDrawn="1"/>
        </p:nvSpPr>
        <p:spPr>
          <a:xfrm>
            <a:off x="-1219200" y="-883167"/>
            <a:ext cx="13411199" cy="7132241"/>
          </a:xfrm>
          <a:prstGeom prst="rect">
            <a:avLst/>
          </a:prstGeom>
          <a:solidFill>
            <a:srgbClr val="AD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240158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8" name="Billede 7" descr="Et billede, der indeholder tekst&#10;&#10;Automatisk genereret beskrivelse">
            <a:extLst>
              <a:ext uri="{FF2B5EF4-FFF2-40B4-BE49-F238E27FC236}">
                <a16:creationId xmlns:a16="http://schemas.microsoft.com/office/drawing/2014/main" id="{9B2AE43A-760E-48CD-B549-7C3AB2744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56598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pic>
        <p:nvPicPr>
          <p:cNvPr id="8" name="Billede 7" descr="Et billede, der indeholder tekst&#10;&#10;Automatisk genereret beskrivelse">
            <a:extLst>
              <a:ext uri="{FF2B5EF4-FFF2-40B4-BE49-F238E27FC236}">
                <a16:creationId xmlns:a16="http://schemas.microsoft.com/office/drawing/2014/main" id="{514B74A8-6C8A-467D-BD6F-813B9C015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17500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56E2E6EB-BC1C-4B5B-97D2-72060D176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95757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7E062FE1-91D2-4A3A-8244-E8DC7383D4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91036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D708061-D97A-41B0-8B7F-98775E48C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71573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FFB44701-E85F-4F55-BF29-E1890C36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49617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ADB522CB-2C56-42A2-BB47-47EB6640BD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55203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pic>
        <p:nvPicPr>
          <p:cNvPr id="9" name="Billede 8" descr="Et billede, der indeholder tekst&#10;&#10;Automatisk genereret beskrivelse">
            <a:extLst>
              <a:ext uri="{FF2B5EF4-FFF2-40B4-BE49-F238E27FC236}">
                <a16:creationId xmlns:a16="http://schemas.microsoft.com/office/drawing/2014/main" id="{8D4553E5-7B27-48DA-BF0A-08F975D65E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26512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5DBAC27-B5CA-442A-A8A9-2A74E32FE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9378D78-E8EF-4ECE-8B9A-E063506FA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D5758D9-E00F-4A45-9538-CB68FBB25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94428-FD06-4E94-99E0-DAA2946725C1}" type="datetimeFigureOut">
              <a:rPr lang="da-DK" smtClean="0"/>
              <a:t>28-09-2021</a:t>
            </a:fld>
            <a:endParaRPr lang="da-DK"/>
          </a:p>
        </p:txBody>
      </p:sp>
      <p:sp>
        <p:nvSpPr>
          <p:cNvPr id="5" name="Pladsholder til sidefod 4">
            <a:extLst>
              <a:ext uri="{FF2B5EF4-FFF2-40B4-BE49-F238E27FC236}">
                <a16:creationId xmlns:a16="http://schemas.microsoft.com/office/drawing/2014/main" id="{B56D3E23-999E-4F8A-BB58-0652721A4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C093645-8AD3-4D2B-BDFB-229A0E51E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DEB5E-A8B4-4DBC-910F-8BE1B42FF2D1}" type="slidenum">
              <a:rPr lang="da-DK" smtClean="0"/>
              <a:t>‹nr.›</a:t>
            </a:fld>
            <a:endParaRPr lang="da-DK"/>
          </a:p>
        </p:txBody>
      </p:sp>
    </p:spTree>
    <p:extLst>
      <p:ext uri="{BB962C8B-B14F-4D97-AF65-F5344CB8AC3E}">
        <p14:creationId xmlns:p14="http://schemas.microsoft.com/office/powerpoint/2010/main" val="1496429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januscentret.dk/wp-content/uploads/2020/08/Bekymringsbarometer_DK.pdf"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redbarnet.dk/skole/nyt-fra-red-barnets-skoletjeneste/ny-video-om-skaerpet-underretningspligt-skal-hjaelpe-underviser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0730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464F910C-8A94-4D75-8B47-E48A4CCB99CE}"/>
              </a:ext>
            </a:extLst>
          </p:cNvPr>
          <p:cNvSpPr>
            <a:spLocks noGrp="1"/>
          </p:cNvSpPr>
          <p:nvPr>
            <p:ph type="body" sz="quarter" idx="4294967295"/>
          </p:nvPr>
        </p:nvSpPr>
        <p:spPr>
          <a:xfrm>
            <a:off x="2929745" y="1817560"/>
            <a:ext cx="7688213" cy="4929188"/>
          </a:xfrm>
        </p:spPr>
        <p:txBody>
          <a:bodyPr>
            <a:normAutofit/>
          </a:bodyPr>
          <a:lstStyle/>
          <a:p>
            <a:pPr>
              <a:buFont typeface="Arial" panose="020B0604020202020204" pitchFamily="34" charset="0"/>
              <a:buChar char="•"/>
            </a:pPr>
            <a:r>
              <a:rPr lang="da-DK" sz="2000" dirty="0">
                <a:solidFill>
                  <a:srgbClr val="67A5A0"/>
                </a:solidFill>
                <a:latin typeface="Arial "/>
              </a:rPr>
              <a:t>Fra spædbarnsalder ses spontane tegn på kropslig ophidselse</a:t>
            </a:r>
          </a:p>
          <a:p>
            <a:pPr>
              <a:buFont typeface="Arial" panose="020B0604020202020204" pitchFamily="34" charset="0"/>
              <a:buChar char="•"/>
            </a:pPr>
            <a:r>
              <a:rPr lang="da-DK" sz="2000" dirty="0">
                <a:solidFill>
                  <a:srgbClr val="67A5A0"/>
                </a:solidFill>
                <a:latin typeface="Arial "/>
              </a:rPr>
              <a:t>De fleste børn undersøger spontant sig selv og viser glæde ved at berøre egne kønsorganer </a:t>
            </a:r>
          </a:p>
          <a:p>
            <a:pPr>
              <a:buFont typeface="Arial" panose="020B0604020202020204" pitchFamily="34" charset="0"/>
              <a:buChar char="•"/>
            </a:pPr>
            <a:r>
              <a:rPr lang="da-DK" sz="2000" dirty="0">
                <a:solidFill>
                  <a:srgbClr val="67A5A0"/>
                </a:solidFill>
                <a:latin typeface="Arial "/>
              </a:rPr>
              <a:t>Fra 1½ årsalderen undersøger børn med stor naturlighed jævnaldrende børns kroppe og udviser interesse for voksnes kroppe </a:t>
            </a:r>
          </a:p>
          <a:p>
            <a:pPr>
              <a:buFont typeface="Arial" panose="020B0604020202020204" pitchFamily="34" charset="0"/>
              <a:buChar char="•"/>
            </a:pPr>
            <a:r>
              <a:rPr lang="da-DK" sz="2000" dirty="0">
                <a:solidFill>
                  <a:srgbClr val="67A5A0"/>
                </a:solidFill>
                <a:latin typeface="Arial "/>
              </a:rPr>
              <a:t>Det lille barn er </a:t>
            </a:r>
            <a:r>
              <a:rPr lang="da-DK" sz="2000" b="1" dirty="0">
                <a:solidFill>
                  <a:srgbClr val="67A5A0"/>
                </a:solidFill>
                <a:latin typeface="Arial "/>
              </a:rPr>
              <a:t>sanselig over hele kroppen </a:t>
            </a:r>
          </a:p>
          <a:p>
            <a:pPr>
              <a:buFont typeface="Arial" panose="020B0604020202020204" pitchFamily="34" charset="0"/>
              <a:buChar char="•"/>
            </a:pPr>
            <a:r>
              <a:rPr lang="da-DK" sz="2000" dirty="0">
                <a:solidFill>
                  <a:srgbClr val="67A5A0"/>
                </a:solidFill>
                <a:latin typeface="Arial "/>
              </a:rPr>
              <a:t>Berøring er grundlæggende for det lille barns trivsel og udvikling </a:t>
            </a:r>
          </a:p>
          <a:p>
            <a:endParaRPr lang="da-DK" sz="2000" b="1" dirty="0">
              <a:solidFill>
                <a:srgbClr val="67A5A0"/>
              </a:solidFill>
              <a:latin typeface="Arial "/>
            </a:endParaRPr>
          </a:p>
        </p:txBody>
      </p:sp>
      <p:sp>
        <p:nvSpPr>
          <p:cNvPr id="6" name="Pladsholder til tekst 5">
            <a:extLst>
              <a:ext uri="{FF2B5EF4-FFF2-40B4-BE49-F238E27FC236}">
                <a16:creationId xmlns:a16="http://schemas.microsoft.com/office/drawing/2014/main" id="{822A309E-9786-4B50-9291-E5D0F90D40B1}"/>
              </a:ext>
            </a:extLst>
          </p:cNvPr>
          <p:cNvSpPr>
            <a:spLocks noGrp="1"/>
          </p:cNvSpPr>
          <p:nvPr>
            <p:ph type="body" sz="quarter" idx="4294967295"/>
          </p:nvPr>
        </p:nvSpPr>
        <p:spPr>
          <a:xfrm>
            <a:off x="2929745" y="969691"/>
            <a:ext cx="7164388" cy="1081087"/>
          </a:xfrm>
        </p:spPr>
        <p:txBody>
          <a:bodyPr>
            <a:normAutofit/>
          </a:bodyPr>
          <a:lstStyle/>
          <a:p>
            <a:pPr marL="0" indent="0">
              <a:buNone/>
            </a:pPr>
            <a:r>
              <a:rPr lang="da-DK" sz="3600" b="1" dirty="0">
                <a:solidFill>
                  <a:srgbClr val="67A5A0"/>
                </a:solidFill>
                <a:latin typeface="Arial "/>
              </a:rPr>
              <a:t>Børn 0-3 års alderen</a:t>
            </a:r>
            <a:endParaRPr lang="da-DK" sz="3600" b="1" dirty="0">
              <a:solidFill>
                <a:srgbClr val="67A5A0"/>
              </a:solidFill>
              <a:latin typeface="Arial "/>
              <a:cs typeface="Calibri"/>
            </a:endParaRPr>
          </a:p>
        </p:txBody>
      </p:sp>
      <p:sp>
        <p:nvSpPr>
          <p:cNvPr id="8" name="Ellipse 7">
            <a:extLst>
              <a:ext uri="{FF2B5EF4-FFF2-40B4-BE49-F238E27FC236}">
                <a16:creationId xmlns:a16="http://schemas.microsoft.com/office/drawing/2014/main" id="{A3FE47CF-FC69-4BE8-931D-2FE87D10706B}"/>
              </a:ext>
            </a:extLst>
          </p:cNvPr>
          <p:cNvSpPr/>
          <p:nvPr/>
        </p:nvSpPr>
        <p:spPr>
          <a:xfrm>
            <a:off x="9941762" y="4635968"/>
            <a:ext cx="1869382" cy="1800981"/>
          </a:xfrm>
          <a:prstGeom prst="ellipse">
            <a:avLst/>
          </a:prstGeom>
          <a:solidFill>
            <a:srgbClr val="67A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latin typeface="Arial "/>
              </a:rPr>
              <a:t>Sund seksuel adfærd </a:t>
            </a:r>
          </a:p>
        </p:txBody>
      </p:sp>
    </p:spTree>
    <p:extLst>
      <p:ext uri="{BB962C8B-B14F-4D97-AF65-F5344CB8AC3E}">
        <p14:creationId xmlns:p14="http://schemas.microsoft.com/office/powerpoint/2010/main" val="189146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552F7A58-D203-4C7C-B0DA-1E47A07AA98E}"/>
              </a:ext>
            </a:extLst>
          </p:cNvPr>
          <p:cNvSpPr>
            <a:spLocks noGrp="1"/>
          </p:cNvSpPr>
          <p:nvPr>
            <p:ph type="body" sz="quarter" idx="4294967295"/>
          </p:nvPr>
        </p:nvSpPr>
        <p:spPr>
          <a:xfrm>
            <a:off x="1163783" y="2113829"/>
            <a:ext cx="6788727" cy="5184775"/>
          </a:xfrm>
        </p:spPr>
        <p:txBody>
          <a:bodyPr>
            <a:normAutofit/>
          </a:bodyPr>
          <a:lstStyle/>
          <a:p>
            <a:pPr>
              <a:buFont typeface="Arial" panose="020B0604020202020204" pitchFamily="34" charset="0"/>
              <a:buChar char="•"/>
            </a:pPr>
            <a:r>
              <a:rPr lang="da-DK" sz="2000" dirty="0">
                <a:solidFill>
                  <a:srgbClr val="394C55"/>
                </a:solidFill>
                <a:latin typeface="Arial "/>
              </a:rPr>
              <a:t>Børn er nysgerrige og vil gerne røre ved familiemedlemmers køn og bryster</a:t>
            </a:r>
          </a:p>
          <a:p>
            <a:pPr>
              <a:buFont typeface="Arial" panose="020B0604020202020204" pitchFamily="34" charset="0"/>
              <a:buChar char="•"/>
            </a:pPr>
            <a:r>
              <a:rPr lang="da-DK" sz="2000" dirty="0">
                <a:solidFill>
                  <a:srgbClr val="394C55"/>
                </a:solidFill>
                <a:latin typeface="Arial "/>
              </a:rPr>
              <a:t>Børn tager tøjet af og viser numser og kønsorganer</a:t>
            </a:r>
          </a:p>
          <a:p>
            <a:pPr>
              <a:buFont typeface="Arial" panose="020B0604020202020204" pitchFamily="34" charset="0"/>
              <a:buChar char="•"/>
            </a:pPr>
            <a:r>
              <a:rPr lang="da-DK" sz="2000" dirty="0">
                <a:solidFill>
                  <a:srgbClr val="394C55"/>
                </a:solidFill>
                <a:latin typeface="Arial "/>
              </a:rPr>
              <a:t>Børn udforsker hinanden og hinandens kønsdele</a:t>
            </a:r>
          </a:p>
          <a:p>
            <a:pPr>
              <a:buFont typeface="Arial" panose="020B0604020202020204" pitchFamily="34" charset="0"/>
              <a:buChar char="•"/>
            </a:pPr>
            <a:r>
              <a:rPr lang="da-DK" sz="2000" dirty="0">
                <a:solidFill>
                  <a:srgbClr val="394C55"/>
                </a:solidFill>
                <a:latin typeface="Arial "/>
              </a:rPr>
              <a:t>Børn leger ‘samleje’ med tøj på</a:t>
            </a:r>
          </a:p>
          <a:p>
            <a:pPr>
              <a:buFont typeface="Arial" panose="020B0604020202020204" pitchFamily="34" charset="0"/>
              <a:buChar char="•"/>
            </a:pPr>
            <a:r>
              <a:rPr lang="da-DK" sz="2000" dirty="0">
                <a:solidFill>
                  <a:srgbClr val="394C55"/>
                </a:solidFill>
                <a:latin typeface="Arial "/>
              </a:rPr>
              <a:t>Børn prøver at putte ting ind i hinanden</a:t>
            </a:r>
          </a:p>
          <a:p>
            <a:pPr>
              <a:buFont typeface="Arial" panose="020B0604020202020204" pitchFamily="34" charset="0"/>
              <a:buChar char="•"/>
            </a:pPr>
            <a:r>
              <a:rPr lang="da-DK" sz="2000" dirty="0">
                <a:solidFill>
                  <a:srgbClr val="394C55"/>
                </a:solidFill>
                <a:latin typeface="Arial "/>
              </a:rPr>
              <a:t>Børn er interesseret i og udforsker forskellene på køn</a:t>
            </a:r>
          </a:p>
          <a:p>
            <a:pPr>
              <a:buFont typeface="Arial" panose="020B0604020202020204" pitchFamily="34" charset="0"/>
              <a:buChar char="•"/>
            </a:pPr>
            <a:r>
              <a:rPr lang="da-DK" sz="2000" dirty="0">
                <a:solidFill>
                  <a:srgbClr val="394C55"/>
                </a:solidFill>
                <a:latin typeface="Arial "/>
              </a:rPr>
              <a:t>Børn elsker ‘frække ord’</a:t>
            </a:r>
          </a:p>
          <a:p>
            <a:pPr>
              <a:buFont typeface="Arial" panose="020B0604020202020204" pitchFamily="34" charset="0"/>
              <a:buChar char="•"/>
            </a:pPr>
            <a:r>
              <a:rPr lang="da-DK" sz="2000" dirty="0">
                <a:solidFill>
                  <a:srgbClr val="394C55"/>
                </a:solidFill>
                <a:latin typeface="Arial "/>
              </a:rPr>
              <a:t>Børn spørger om køn og sex </a:t>
            </a:r>
          </a:p>
          <a:p>
            <a:pPr>
              <a:buFont typeface="Arial" panose="020B0604020202020204" pitchFamily="34" charset="0"/>
              <a:buChar char="•"/>
            </a:pPr>
            <a:r>
              <a:rPr lang="da-DK" sz="2000" dirty="0">
                <a:solidFill>
                  <a:srgbClr val="394C55"/>
                </a:solidFill>
                <a:latin typeface="Arial "/>
              </a:rPr>
              <a:t>Drenge har erektion</a:t>
            </a:r>
          </a:p>
          <a:p>
            <a:endParaRPr lang="da-DK" sz="2000" dirty="0">
              <a:solidFill>
                <a:srgbClr val="394C55"/>
              </a:solidFill>
              <a:latin typeface="Arial "/>
            </a:endParaRPr>
          </a:p>
        </p:txBody>
      </p:sp>
      <p:sp>
        <p:nvSpPr>
          <p:cNvPr id="6" name="Pladsholder til tekst 5">
            <a:extLst>
              <a:ext uri="{FF2B5EF4-FFF2-40B4-BE49-F238E27FC236}">
                <a16:creationId xmlns:a16="http://schemas.microsoft.com/office/drawing/2014/main" id="{42636A31-272D-4633-A506-E3B589B00261}"/>
              </a:ext>
            </a:extLst>
          </p:cNvPr>
          <p:cNvSpPr>
            <a:spLocks noGrp="1"/>
          </p:cNvSpPr>
          <p:nvPr>
            <p:ph type="body" sz="quarter" idx="4294967295"/>
          </p:nvPr>
        </p:nvSpPr>
        <p:spPr>
          <a:xfrm>
            <a:off x="1163783" y="1473345"/>
            <a:ext cx="6659563" cy="1079500"/>
          </a:xfrm>
        </p:spPr>
        <p:txBody>
          <a:bodyPr>
            <a:normAutofit/>
          </a:bodyPr>
          <a:lstStyle/>
          <a:p>
            <a:pPr marL="0" indent="0">
              <a:buNone/>
            </a:pPr>
            <a:r>
              <a:rPr lang="da-DK" sz="3600" b="1" dirty="0">
                <a:solidFill>
                  <a:schemeClr val="bg1"/>
                </a:solidFill>
                <a:latin typeface="Arial "/>
              </a:rPr>
              <a:t>Børn 3-6 års alderen</a:t>
            </a:r>
          </a:p>
        </p:txBody>
      </p:sp>
      <p:sp>
        <p:nvSpPr>
          <p:cNvPr id="8" name="Ellipse 7">
            <a:extLst>
              <a:ext uri="{FF2B5EF4-FFF2-40B4-BE49-F238E27FC236}">
                <a16:creationId xmlns:a16="http://schemas.microsoft.com/office/drawing/2014/main" id="{3F06F53D-33A9-4C45-815A-47612F221DB9}"/>
              </a:ext>
            </a:extLst>
          </p:cNvPr>
          <p:cNvSpPr/>
          <p:nvPr/>
        </p:nvSpPr>
        <p:spPr>
          <a:xfrm>
            <a:off x="7082401" y="690529"/>
            <a:ext cx="1869382" cy="1800981"/>
          </a:xfrm>
          <a:prstGeom prst="ellipse">
            <a:avLst/>
          </a:prstGeom>
          <a:solidFill>
            <a:srgbClr val="67A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latin typeface="Arial "/>
              </a:rPr>
              <a:t>Sund seksuel adfærd </a:t>
            </a:r>
          </a:p>
        </p:txBody>
      </p:sp>
    </p:spTree>
    <p:extLst>
      <p:ext uri="{BB962C8B-B14F-4D97-AF65-F5344CB8AC3E}">
        <p14:creationId xmlns:p14="http://schemas.microsoft.com/office/powerpoint/2010/main" val="336389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6EAB3B57-FD7E-4F92-BE28-F285A2045499}"/>
              </a:ext>
            </a:extLst>
          </p:cNvPr>
          <p:cNvSpPr>
            <a:spLocks noGrp="1"/>
          </p:cNvSpPr>
          <p:nvPr>
            <p:ph type="body" sz="quarter" idx="4294967295"/>
          </p:nvPr>
        </p:nvSpPr>
        <p:spPr>
          <a:xfrm>
            <a:off x="1108364" y="2277232"/>
            <a:ext cx="8847137" cy="4319587"/>
          </a:xfrm>
        </p:spPr>
        <p:txBody>
          <a:bodyPr>
            <a:normAutofit/>
          </a:bodyPr>
          <a:lstStyle/>
          <a:p>
            <a:pPr>
              <a:buFont typeface="Arial" panose="020B0604020202020204" pitchFamily="34" charset="0"/>
              <a:buChar char="•"/>
            </a:pPr>
            <a:r>
              <a:rPr lang="da-DK" sz="2000" dirty="0">
                <a:solidFill>
                  <a:schemeClr val="bg1"/>
                </a:solidFill>
                <a:latin typeface="Arial "/>
              </a:rPr>
              <a:t>Børn tager på pædagogers bryster eller kønsorganer</a:t>
            </a:r>
          </a:p>
          <a:p>
            <a:pPr>
              <a:buFont typeface="Arial" panose="020B0604020202020204" pitchFamily="34" charset="0"/>
              <a:buChar char="•"/>
            </a:pPr>
            <a:r>
              <a:rPr lang="da-DK" sz="2000" dirty="0">
                <a:solidFill>
                  <a:schemeClr val="bg1"/>
                </a:solidFill>
                <a:latin typeface="Arial "/>
              </a:rPr>
              <a:t>Børn taler om eller tegner seksuelle emner konstant</a:t>
            </a:r>
          </a:p>
          <a:p>
            <a:pPr>
              <a:buFont typeface="Arial" panose="020B0604020202020204" pitchFamily="34" charset="0"/>
              <a:buChar char="•"/>
            </a:pPr>
            <a:r>
              <a:rPr lang="da-DK" sz="2000" dirty="0">
                <a:solidFill>
                  <a:schemeClr val="bg1"/>
                </a:solidFill>
                <a:latin typeface="Arial "/>
              </a:rPr>
              <a:t>Børn presser andre til seksuelle lege </a:t>
            </a:r>
          </a:p>
          <a:p>
            <a:pPr>
              <a:buFont typeface="Arial" panose="020B0604020202020204" pitchFamily="34" charset="0"/>
              <a:buChar char="•"/>
            </a:pPr>
            <a:r>
              <a:rPr lang="da-DK" sz="2000" dirty="0">
                <a:solidFill>
                  <a:schemeClr val="bg1"/>
                </a:solidFill>
                <a:latin typeface="Arial "/>
              </a:rPr>
              <a:t>Børn ved for meget om sex</a:t>
            </a:r>
          </a:p>
          <a:p>
            <a:pPr>
              <a:buFont typeface="Arial" panose="020B0604020202020204" pitchFamily="34" charset="0"/>
              <a:buChar char="•"/>
            </a:pPr>
            <a:r>
              <a:rPr lang="da-DK" sz="2000" dirty="0">
                <a:solidFill>
                  <a:schemeClr val="bg1"/>
                </a:solidFill>
                <a:latin typeface="Arial "/>
              </a:rPr>
              <a:t>Børn er seksuelt opfordrende overfor voksne</a:t>
            </a:r>
          </a:p>
          <a:p>
            <a:pPr>
              <a:buFont typeface="Arial" panose="020B0604020202020204" pitchFamily="34" charset="0"/>
              <a:buChar char="•"/>
            </a:pPr>
            <a:r>
              <a:rPr lang="da-DK" sz="2000" dirty="0">
                <a:solidFill>
                  <a:schemeClr val="bg1"/>
                </a:solidFill>
                <a:latin typeface="Arial "/>
              </a:rPr>
              <a:t>Børn slikker på andre børns kønsorganer eller </a:t>
            </a:r>
          </a:p>
          <a:p>
            <a:pPr marL="0" indent="0">
              <a:buNone/>
            </a:pPr>
            <a:r>
              <a:rPr lang="da-DK" sz="2000" dirty="0">
                <a:solidFill>
                  <a:schemeClr val="bg1"/>
                </a:solidFill>
                <a:latin typeface="Arial "/>
              </a:rPr>
              <a:t>    opfordrer andre børn til at gøre det på sig selv</a:t>
            </a:r>
          </a:p>
          <a:p>
            <a:pPr>
              <a:buFont typeface="Arial" panose="020B0604020202020204" pitchFamily="34" charset="0"/>
              <a:buChar char="•"/>
            </a:pPr>
            <a:r>
              <a:rPr lang="da-DK" sz="2000" dirty="0">
                <a:solidFill>
                  <a:schemeClr val="bg1"/>
                </a:solidFill>
                <a:latin typeface="Arial "/>
              </a:rPr>
              <a:t>Børn leger med afføring</a:t>
            </a:r>
          </a:p>
          <a:p>
            <a:endParaRPr lang="da-DK" sz="2000" dirty="0">
              <a:solidFill>
                <a:schemeClr val="bg1"/>
              </a:solidFill>
              <a:latin typeface="Arial "/>
            </a:endParaRPr>
          </a:p>
          <a:p>
            <a:endParaRPr lang="da-DK" sz="2000" dirty="0">
              <a:solidFill>
                <a:schemeClr val="bg1"/>
              </a:solidFill>
              <a:latin typeface="Arial "/>
            </a:endParaRPr>
          </a:p>
        </p:txBody>
      </p:sp>
      <p:sp>
        <p:nvSpPr>
          <p:cNvPr id="6" name="Pladsholder til tekst 5">
            <a:extLst>
              <a:ext uri="{FF2B5EF4-FFF2-40B4-BE49-F238E27FC236}">
                <a16:creationId xmlns:a16="http://schemas.microsoft.com/office/drawing/2014/main" id="{38B3F4DD-B20B-4A6C-A71F-540003F6201D}"/>
              </a:ext>
            </a:extLst>
          </p:cNvPr>
          <p:cNvSpPr>
            <a:spLocks noGrp="1"/>
          </p:cNvSpPr>
          <p:nvPr>
            <p:ph type="body" sz="quarter" idx="4294967295"/>
          </p:nvPr>
        </p:nvSpPr>
        <p:spPr>
          <a:xfrm>
            <a:off x="1108364" y="1527898"/>
            <a:ext cx="6659563" cy="963612"/>
          </a:xfrm>
        </p:spPr>
        <p:txBody>
          <a:bodyPr/>
          <a:lstStyle/>
          <a:p>
            <a:pPr marL="0" indent="0">
              <a:buNone/>
            </a:pPr>
            <a:r>
              <a:rPr lang="da-DK" sz="3200" b="1" dirty="0">
                <a:solidFill>
                  <a:schemeClr val="bg1"/>
                </a:solidFill>
                <a:latin typeface="Arial "/>
              </a:rPr>
              <a:t>Børn 3-6 års alderen</a:t>
            </a:r>
          </a:p>
        </p:txBody>
      </p:sp>
      <p:sp>
        <p:nvSpPr>
          <p:cNvPr id="9" name="Ellipse 8">
            <a:extLst>
              <a:ext uri="{FF2B5EF4-FFF2-40B4-BE49-F238E27FC236}">
                <a16:creationId xmlns:a16="http://schemas.microsoft.com/office/drawing/2014/main" id="{76EC49D1-08B4-4F72-BB23-B1E3EC2125CA}"/>
              </a:ext>
            </a:extLst>
          </p:cNvPr>
          <p:cNvSpPr/>
          <p:nvPr/>
        </p:nvSpPr>
        <p:spPr>
          <a:xfrm>
            <a:off x="7082401" y="485014"/>
            <a:ext cx="2200144" cy="2119641"/>
          </a:xfrm>
          <a:prstGeom prst="ellipse">
            <a:avLst/>
          </a:prstGeom>
          <a:solidFill>
            <a:srgbClr val="67A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rgbClr val="C75757"/>
                </a:solidFill>
                <a:latin typeface="Arial "/>
              </a:rPr>
              <a:t>Bekymrende</a:t>
            </a:r>
            <a:r>
              <a:rPr lang="da-DK" b="1" dirty="0">
                <a:latin typeface="Arial "/>
              </a:rPr>
              <a:t> seksuel adfærd </a:t>
            </a:r>
          </a:p>
        </p:txBody>
      </p:sp>
    </p:spTree>
    <p:extLst>
      <p:ext uri="{BB962C8B-B14F-4D97-AF65-F5344CB8AC3E}">
        <p14:creationId xmlns:p14="http://schemas.microsoft.com/office/powerpoint/2010/main" val="201975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4294967295"/>
          </p:nvPr>
        </p:nvSpPr>
        <p:spPr>
          <a:xfrm>
            <a:off x="2067084" y="6277768"/>
            <a:ext cx="7014381" cy="792163"/>
          </a:xfrm>
        </p:spPr>
        <p:txBody>
          <a:bodyPr>
            <a:normAutofit/>
          </a:bodyPr>
          <a:lstStyle/>
          <a:p>
            <a:pPr marL="0" indent="0">
              <a:buNone/>
            </a:pPr>
            <a:r>
              <a:rPr lang="da-DK" sz="1400" b="1" dirty="0">
                <a:solidFill>
                  <a:srgbClr val="67A5A0"/>
                </a:solidFill>
                <a:latin typeface="Arial "/>
                <a:hlinkClick r:id="rId3">
                  <a:extLst>
                    <a:ext uri="{A12FA001-AC4F-418D-AE19-62706E023703}">
                      <ahyp:hlinkClr xmlns:ahyp="http://schemas.microsoft.com/office/drawing/2018/hyperlinkcolor" val="tx"/>
                    </a:ext>
                  </a:extLst>
                </a:hlinkClick>
              </a:rPr>
              <a:t>Link til Bekymringsbarometret</a:t>
            </a:r>
            <a:r>
              <a:rPr lang="da-DK" sz="1400" b="1" u="sng" dirty="0">
                <a:solidFill>
                  <a:srgbClr val="67A5A0"/>
                </a:solidFill>
                <a:latin typeface="Arial "/>
                <a:hlinkClick r:id="rId3">
                  <a:extLst>
                    <a:ext uri="{A12FA001-AC4F-418D-AE19-62706E023703}">
                      <ahyp:hlinkClr xmlns:ahyp="http://schemas.microsoft.com/office/drawing/2018/hyperlinkcolor" val="tx"/>
                    </a:ext>
                  </a:extLst>
                </a:hlinkClick>
              </a:rPr>
              <a:t> </a:t>
            </a:r>
            <a:r>
              <a:rPr lang="da-DK" sz="1400" b="1" u="sng" dirty="0">
                <a:solidFill>
                  <a:srgbClr val="67A5A0"/>
                </a:solidFill>
                <a:latin typeface="Arial "/>
              </a:rPr>
              <a:t> </a:t>
            </a:r>
          </a:p>
        </p:txBody>
      </p:sp>
      <p:sp>
        <p:nvSpPr>
          <p:cNvPr id="6" name="Pladsholder til tekst 5"/>
          <p:cNvSpPr>
            <a:spLocks noGrp="1"/>
          </p:cNvSpPr>
          <p:nvPr>
            <p:ph type="body" sz="quarter" idx="4294967295"/>
          </p:nvPr>
        </p:nvSpPr>
        <p:spPr>
          <a:xfrm>
            <a:off x="2067084" y="507807"/>
            <a:ext cx="7524750" cy="792163"/>
          </a:xfrm>
          <a:noFill/>
          <a:ln>
            <a:noFill/>
          </a:ln>
        </p:spPr>
        <p:txBody>
          <a:bodyPr>
            <a:normAutofit/>
          </a:bodyPr>
          <a:lstStyle/>
          <a:p>
            <a:pPr marL="0" indent="0">
              <a:buNone/>
            </a:pPr>
            <a:r>
              <a:rPr lang="da-DK" sz="3600" b="1" dirty="0">
                <a:solidFill>
                  <a:srgbClr val="67A5A0"/>
                </a:solidFill>
                <a:latin typeface="Arial "/>
              </a:rPr>
              <a:t>Bekymringsbarometer</a:t>
            </a:r>
          </a:p>
        </p:txBody>
      </p:sp>
      <p:pic>
        <p:nvPicPr>
          <p:cNvPr id="2" name="Billede 1">
            <a:extLst>
              <a:ext uri="{FF2B5EF4-FFF2-40B4-BE49-F238E27FC236}">
                <a16:creationId xmlns:a16="http://schemas.microsoft.com/office/drawing/2014/main" id="{EE1AF8D4-755B-4147-BF60-A57D98BADF0B}"/>
              </a:ext>
            </a:extLst>
          </p:cNvPr>
          <p:cNvPicPr>
            <a:picLocks noChangeAspect="1"/>
          </p:cNvPicPr>
          <p:nvPr/>
        </p:nvPicPr>
        <p:blipFill>
          <a:blip r:embed="rId4"/>
          <a:stretch>
            <a:fillRect/>
          </a:stretch>
        </p:blipFill>
        <p:spPr>
          <a:xfrm>
            <a:off x="2135324" y="1396852"/>
            <a:ext cx="7921352" cy="4687153"/>
          </a:xfrm>
          <a:prstGeom prst="rect">
            <a:avLst/>
          </a:prstGeom>
        </p:spPr>
      </p:pic>
    </p:spTree>
    <p:extLst>
      <p:ext uri="{BB962C8B-B14F-4D97-AF65-F5344CB8AC3E}">
        <p14:creationId xmlns:p14="http://schemas.microsoft.com/office/powerpoint/2010/main" val="83977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0EF7523E-EF8C-4D84-8AC5-3A2CB17C11EB}"/>
              </a:ext>
            </a:extLst>
          </p:cNvPr>
          <p:cNvSpPr>
            <a:spLocks noGrp="1"/>
          </p:cNvSpPr>
          <p:nvPr>
            <p:ph type="body" sz="quarter" idx="4294967295"/>
          </p:nvPr>
        </p:nvSpPr>
        <p:spPr>
          <a:xfrm>
            <a:off x="1728716" y="2165185"/>
            <a:ext cx="2960688" cy="1017587"/>
          </a:xfrm>
        </p:spPr>
        <p:txBody>
          <a:bodyPr>
            <a:normAutofit/>
          </a:bodyPr>
          <a:lstStyle/>
          <a:p>
            <a:pPr marL="0" indent="0">
              <a:buNone/>
            </a:pPr>
            <a:r>
              <a:rPr lang="da-DK" sz="4000" b="1" dirty="0">
                <a:solidFill>
                  <a:srgbClr val="67A5A0"/>
                </a:solidFill>
                <a:latin typeface="Arial "/>
              </a:rPr>
              <a:t>Drøftelse</a:t>
            </a:r>
          </a:p>
        </p:txBody>
      </p:sp>
      <p:sp>
        <p:nvSpPr>
          <p:cNvPr id="4" name="Tekstfelt 3">
            <a:extLst>
              <a:ext uri="{FF2B5EF4-FFF2-40B4-BE49-F238E27FC236}">
                <a16:creationId xmlns:a16="http://schemas.microsoft.com/office/drawing/2014/main" id="{23C42766-69A8-4814-BD9C-797F4580FBEE}"/>
              </a:ext>
            </a:extLst>
          </p:cNvPr>
          <p:cNvSpPr txBox="1"/>
          <p:nvPr/>
        </p:nvSpPr>
        <p:spPr>
          <a:xfrm>
            <a:off x="1728716" y="3046358"/>
            <a:ext cx="5190699"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a-DK" sz="2400" dirty="0">
                <a:solidFill>
                  <a:srgbClr val="67A5A0"/>
                </a:solidFill>
                <a:latin typeface="Arial "/>
                <a:ea typeface="+mn-lt"/>
                <a:cs typeface="+mn-lt"/>
              </a:rPr>
              <a:t>Er der noget, der undrer dig ved oplægget om børns seksualitet?</a:t>
            </a:r>
          </a:p>
          <a:p>
            <a:pPr marL="285750" indent="-285750">
              <a:spcAft>
                <a:spcPts val="1200"/>
              </a:spcAft>
              <a:buFont typeface="Arial" panose="020B0604020202020204" pitchFamily="34" charset="0"/>
              <a:buChar char="•"/>
            </a:pPr>
            <a:r>
              <a:rPr lang="da-DK" sz="2400" dirty="0">
                <a:solidFill>
                  <a:srgbClr val="67A5A0"/>
                </a:solidFill>
                <a:latin typeface="Arial "/>
                <a:ea typeface="+mn-lt"/>
                <a:cs typeface="+mn-lt"/>
              </a:rPr>
              <a:t>Hvad bliver du særligt optaget af? </a:t>
            </a:r>
            <a:endParaRPr lang="da-DK" sz="2400" dirty="0">
              <a:solidFill>
                <a:srgbClr val="67A5A0"/>
              </a:solidFill>
              <a:latin typeface="Arial "/>
            </a:endParaRPr>
          </a:p>
          <a:p>
            <a:pPr>
              <a:spcAft>
                <a:spcPts val="1200"/>
              </a:spcAft>
            </a:pPr>
            <a:endParaRPr lang="da-DK" sz="2400" dirty="0">
              <a:solidFill>
                <a:srgbClr val="67A5A0"/>
              </a:solidFill>
              <a:latin typeface="Arial "/>
            </a:endParaRPr>
          </a:p>
        </p:txBody>
      </p:sp>
    </p:spTree>
    <p:extLst>
      <p:ext uri="{BB962C8B-B14F-4D97-AF65-F5344CB8AC3E}">
        <p14:creationId xmlns:p14="http://schemas.microsoft.com/office/powerpoint/2010/main" val="327100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9B162A5-F1E4-464D-84EE-1B0888B31A7F}"/>
              </a:ext>
            </a:extLst>
          </p:cNvPr>
          <p:cNvSpPr>
            <a:spLocks noGrp="1"/>
          </p:cNvSpPr>
          <p:nvPr>
            <p:ph type="body" sz="quarter" idx="4294967295"/>
          </p:nvPr>
        </p:nvSpPr>
        <p:spPr>
          <a:xfrm>
            <a:off x="1752553" y="3014853"/>
            <a:ext cx="4343447" cy="2130353"/>
          </a:xfrm>
        </p:spPr>
        <p:txBody>
          <a:bodyPr vert="horz" lIns="91440" tIns="45720" rIns="91440" bIns="45720" rtlCol="0" anchor="t">
            <a:noAutofit/>
          </a:bodyPr>
          <a:lstStyle/>
          <a:p>
            <a:pPr>
              <a:spcAft>
                <a:spcPts val="1200"/>
              </a:spcAft>
            </a:pPr>
            <a:r>
              <a:rPr lang="da-DK" sz="2400" dirty="0">
                <a:solidFill>
                  <a:srgbClr val="67A5A0"/>
                </a:solidFill>
                <a:latin typeface="Arial "/>
              </a:rPr>
              <a:t>Gruppearbejde om cases</a:t>
            </a:r>
            <a:endParaRPr lang="da-DK" sz="2400" dirty="0">
              <a:solidFill>
                <a:srgbClr val="67A5A0"/>
              </a:solidFill>
              <a:latin typeface="Arial "/>
              <a:cs typeface="Calibri"/>
            </a:endParaRPr>
          </a:p>
          <a:p>
            <a:pPr>
              <a:spcAft>
                <a:spcPts val="1200"/>
              </a:spcAft>
            </a:pPr>
            <a:r>
              <a:rPr lang="da-DK" sz="2400" dirty="0">
                <a:solidFill>
                  <a:srgbClr val="67A5A0"/>
                </a:solidFill>
                <a:latin typeface="Arial "/>
              </a:rPr>
              <a:t>Hver gruppe udvælger en case og drøfter den</a:t>
            </a:r>
            <a:endParaRPr lang="da-DK" sz="2400" dirty="0">
              <a:solidFill>
                <a:srgbClr val="67A5A0"/>
              </a:solidFill>
              <a:latin typeface="Arial "/>
              <a:cs typeface="Calibri"/>
            </a:endParaRPr>
          </a:p>
        </p:txBody>
      </p:sp>
      <p:sp>
        <p:nvSpPr>
          <p:cNvPr id="6" name="Pladsholder til tekst 2">
            <a:extLst>
              <a:ext uri="{FF2B5EF4-FFF2-40B4-BE49-F238E27FC236}">
                <a16:creationId xmlns:a16="http://schemas.microsoft.com/office/drawing/2014/main" id="{51160C8E-C870-49D5-8A06-7C7145608E0C}"/>
              </a:ext>
            </a:extLst>
          </p:cNvPr>
          <p:cNvSpPr txBox="1">
            <a:spLocks/>
          </p:cNvSpPr>
          <p:nvPr/>
        </p:nvSpPr>
        <p:spPr>
          <a:xfrm>
            <a:off x="1737815" y="2056494"/>
            <a:ext cx="2961565" cy="1017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4000" b="1" dirty="0">
                <a:solidFill>
                  <a:srgbClr val="67A5A0"/>
                </a:solidFill>
                <a:latin typeface="Arial "/>
              </a:rPr>
              <a:t>Cases</a:t>
            </a:r>
          </a:p>
        </p:txBody>
      </p:sp>
    </p:spTree>
    <p:extLst>
      <p:ext uri="{BB962C8B-B14F-4D97-AF65-F5344CB8AC3E}">
        <p14:creationId xmlns:p14="http://schemas.microsoft.com/office/powerpoint/2010/main" val="48856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4294967295"/>
          </p:nvPr>
        </p:nvSpPr>
        <p:spPr>
          <a:xfrm>
            <a:off x="2115404" y="2402006"/>
            <a:ext cx="7642746" cy="3254967"/>
          </a:xfrm>
        </p:spPr>
        <p:txBody>
          <a:bodyPr/>
          <a:lstStyle/>
          <a:p>
            <a:pPr marL="0" indent="0" algn="ctr">
              <a:buNone/>
            </a:pPr>
            <a:r>
              <a:rPr lang="da-DK" sz="2400" i="1" dirty="0">
                <a:solidFill>
                  <a:srgbClr val="67A5A0"/>
                </a:solidFill>
                <a:latin typeface="Arial "/>
              </a:rPr>
              <a:t>”Der er tale om et seksuelt misbrug, når et barn inddrages i seksuelle aktiviteter, som det ikke kan forstå rækkevidden af, udviklingsmæssigt ikke er parat til, og derfor ikke kan give tilladelse til og/eller aktiviteter af denne karakter, der overskrider samfundets sociale og retslige normer” </a:t>
            </a:r>
          </a:p>
          <a:p>
            <a:pPr marL="0" indent="0" algn="ctr">
              <a:buNone/>
            </a:pPr>
            <a:r>
              <a:rPr lang="da-DK" sz="1600" b="1" dirty="0">
                <a:solidFill>
                  <a:srgbClr val="67A5A0"/>
                </a:solidFill>
                <a:latin typeface="Arial "/>
              </a:rPr>
              <a:t>(C.H. </a:t>
            </a:r>
            <a:r>
              <a:rPr lang="da-DK" sz="1600" b="1" dirty="0" err="1">
                <a:solidFill>
                  <a:srgbClr val="67A5A0"/>
                </a:solidFill>
                <a:latin typeface="Arial "/>
              </a:rPr>
              <a:t>Kempe</a:t>
            </a:r>
            <a:r>
              <a:rPr lang="da-DK" sz="1600" b="1" dirty="0">
                <a:solidFill>
                  <a:srgbClr val="67A5A0"/>
                </a:solidFill>
                <a:latin typeface="Arial "/>
              </a:rPr>
              <a:t>)</a:t>
            </a:r>
            <a:br>
              <a:rPr lang="da-DK" sz="2400" dirty="0">
                <a:solidFill>
                  <a:srgbClr val="67A5A0"/>
                </a:solidFill>
                <a:latin typeface="Arial "/>
              </a:rPr>
            </a:br>
            <a:endParaRPr lang="da-DK" sz="2400" dirty="0">
              <a:solidFill>
                <a:srgbClr val="67A5A0"/>
              </a:solidFill>
              <a:latin typeface="Arial "/>
            </a:endParaRPr>
          </a:p>
        </p:txBody>
      </p:sp>
      <p:sp>
        <p:nvSpPr>
          <p:cNvPr id="6" name="Pladsholder til tekst 5"/>
          <p:cNvSpPr>
            <a:spLocks noGrp="1"/>
          </p:cNvSpPr>
          <p:nvPr>
            <p:ph type="body" sz="quarter" idx="4294967295"/>
          </p:nvPr>
        </p:nvSpPr>
        <p:spPr>
          <a:xfrm>
            <a:off x="0" y="1486184"/>
            <a:ext cx="12192000" cy="1093243"/>
          </a:xfrm>
          <a:noFill/>
          <a:ln>
            <a:noFill/>
          </a:ln>
        </p:spPr>
        <p:txBody>
          <a:bodyPr>
            <a:normAutofit/>
          </a:bodyPr>
          <a:lstStyle/>
          <a:p>
            <a:pPr marL="0" indent="0" algn="ctr">
              <a:buNone/>
            </a:pPr>
            <a:r>
              <a:rPr lang="da-DK" sz="4000" b="1" dirty="0">
                <a:solidFill>
                  <a:srgbClr val="67A5A0"/>
                </a:solidFill>
                <a:latin typeface="Arial "/>
              </a:rPr>
              <a:t>Hvad er et seksuelt overgreb?</a:t>
            </a:r>
          </a:p>
        </p:txBody>
      </p:sp>
    </p:spTree>
    <p:extLst>
      <p:ext uri="{BB962C8B-B14F-4D97-AF65-F5344CB8AC3E}">
        <p14:creationId xmlns:p14="http://schemas.microsoft.com/office/powerpoint/2010/main" val="229131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255DFD8-0AB7-4E5E-9CF3-697D78F0DBBB}"/>
              </a:ext>
            </a:extLst>
          </p:cNvPr>
          <p:cNvSpPr>
            <a:spLocks noGrp="1"/>
          </p:cNvSpPr>
          <p:nvPr>
            <p:ph type="body" sz="quarter" idx="4294967295"/>
          </p:nvPr>
        </p:nvSpPr>
        <p:spPr>
          <a:xfrm>
            <a:off x="1655762" y="1822001"/>
            <a:ext cx="10271125" cy="4319587"/>
          </a:xfrm>
        </p:spPr>
        <p:txBody>
          <a:bodyPr vert="horz" lIns="91440" tIns="45720" rIns="91440" bIns="45720" rtlCol="0" anchor="t">
            <a:noAutofit/>
          </a:bodyPr>
          <a:lstStyle/>
          <a:p>
            <a:endParaRPr lang="da-DK" sz="2400" dirty="0">
              <a:solidFill>
                <a:srgbClr val="67A5A0"/>
              </a:solidFill>
              <a:latin typeface="Arial "/>
            </a:endParaRPr>
          </a:p>
          <a:p>
            <a:pPr marL="342900" indent="-342900">
              <a:buFont typeface="Arial" panose="020B0604020202020204" pitchFamily="34" charset="0"/>
              <a:buChar char="•"/>
            </a:pPr>
            <a:r>
              <a:rPr lang="da-DK" sz="2400" dirty="0">
                <a:solidFill>
                  <a:srgbClr val="67A5A0"/>
                </a:solidFill>
                <a:latin typeface="Arial "/>
              </a:rPr>
              <a:t>Uhensigtsmæssige/grænseoverskridende lege blandt børn,</a:t>
            </a:r>
            <a:endParaRPr lang="da-DK" sz="2400" dirty="0">
              <a:solidFill>
                <a:srgbClr val="67A5A0"/>
              </a:solidFill>
              <a:latin typeface="Arial "/>
              <a:cs typeface="Calibri"/>
            </a:endParaRPr>
          </a:p>
          <a:p>
            <a:pPr marL="0" indent="0">
              <a:spcAft>
                <a:spcPts val="1200"/>
              </a:spcAft>
              <a:buNone/>
            </a:pPr>
            <a:r>
              <a:rPr lang="da-DK" sz="2400" dirty="0">
                <a:solidFill>
                  <a:srgbClr val="67A5A0"/>
                </a:solidFill>
                <a:latin typeface="Arial "/>
              </a:rPr>
              <a:t>    hvor nogen bliver kede af det eller føler sig pressede</a:t>
            </a:r>
          </a:p>
          <a:p>
            <a:pPr marL="342900" indent="-342900">
              <a:spcAft>
                <a:spcPts val="1200"/>
              </a:spcAft>
              <a:buFont typeface="Arial" panose="020B0604020202020204" pitchFamily="34" charset="0"/>
              <a:buChar char="•"/>
            </a:pPr>
            <a:r>
              <a:rPr lang="da-DK" sz="2400" dirty="0">
                <a:solidFill>
                  <a:srgbClr val="67A5A0"/>
                </a:solidFill>
                <a:latin typeface="Arial "/>
              </a:rPr>
              <a:t>Bekymring omkring et barns adfærd</a:t>
            </a:r>
          </a:p>
          <a:p>
            <a:pPr marL="342900" indent="-342900">
              <a:spcAft>
                <a:spcPts val="1200"/>
              </a:spcAft>
              <a:buFont typeface="Arial" panose="020B0604020202020204" pitchFamily="34" charset="0"/>
              <a:buChar char="•"/>
            </a:pPr>
            <a:r>
              <a:rPr lang="da-DK" sz="2400" dirty="0">
                <a:solidFill>
                  <a:srgbClr val="67A5A0"/>
                </a:solidFill>
                <a:latin typeface="Arial "/>
              </a:rPr>
              <a:t>Mistanke om overgreb i hjemmet</a:t>
            </a:r>
          </a:p>
          <a:p>
            <a:pPr marL="342900" indent="-342900">
              <a:spcAft>
                <a:spcPts val="1200"/>
              </a:spcAft>
              <a:buFont typeface="Arial" panose="020B0604020202020204" pitchFamily="34" charset="0"/>
              <a:buChar char="•"/>
            </a:pPr>
            <a:r>
              <a:rPr lang="da-DK" sz="2400" dirty="0">
                <a:solidFill>
                  <a:srgbClr val="67A5A0"/>
                </a:solidFill>
                <a:latin typeface="Arial "/>
              </a:rPr>
              <a:t>Grænseoverskridende adfærd hos en kollega eller anden voksen</a:t>
            </a:r>
            <a:endParaRPr lang="da-DK" sz="2400" dirty="0">
              <a:solidFill>
                <a:srgbClr val="67A5A0"/>
              </a:solidFill>
              <a:latin typeface="Arial "/>
              <a:cs typeface="Calibri"/>
            </a:endParaRPr>
          </a:p>
          <a:p>
            <a:endParaRPr lang="da-DK" dirty="0">
              <a:solidFill>
                <a:srgbClr val="67A5A0"/>
              </a:solidFill>
              <a:latin typeface="Arial "/>
            </a:endParaRPr>
          </a:p>
          <a:p>
            <a:endParaRPr lang="da-DK" dirty="0">
              <a:solidFill>
                <a:srgbClr val="67A5A0"/>
              </a:solidFill>
              <a:latin typeface="Arial "/>
            </a:endParaRPr>
          </a:p>
        </p:txBody>
      </p:sp>
      <p:sp>
        <p:nvSpPr>
          <p:cNvPr id="3" name="Pladsholder til tekst 2">
            <a:extLst>
              <a:ext uri="{FF2B5EF4-FFF2-40B4-BE49-F238E27FC236}">
                <a16:creationId xmlns:a16="http://schemas.microsoft.com/office/drawing/2014/main" id="{4C80D4EE-F1A9-41EA-A2FF-794FE417676D}"/>
              </a:ext>
            </a:extLst>
          </p:cNvPr>
          <p:cNvSpPr>
            <a:spLocks noGrp="1"/>
          </p:cNvSpPr>
          <p:nvPr>
            <p:ph type="body" sz="quarter" idx="4294967295"/>
          </p:nvPr>
        </p:nvSpPr>
        <p:spPr>
          <a:xfrm>
            <a:off x="1655762" y="1280546"/>
            <a:ext cx="8880475" cy="882650"/>
          </a:xfrm>
        </p:spPr>
        <p:txBody>
          <a:bodyPr/>
          <a:lstStyle/>
          <a:p>
            <a:pPr marL="0" indent="0">
              <a:buNone/>
            </a:pPr>
            <a:r>
              <a:rPr lang="da-DK" sz="3200" b="1" dirty="0">
                <a:solidFill>
                  <a:srgbClr val="67A5A0"/>
                </a:solidFill>
                <a:latin typeface="Arial "/>
              </a:rPr>
              <a:t>Eksempler på overgreb/</a:t>
            </a:r>
            <a:r>
              <a:rPr lang="da-DK" sz="3200" b="1">
                <a:solidFill>
                  <a:srgbClr val="67A5A0"/>
                </a:solidFill>
                <a:latin typeface="Arial "/>
              </a:rPr>
              <a:t>krænkende adfærd</a:t>
            </a:r>
            <a:endParaRPr lang="da-DK" sz="3200" b="1" dirty="0">
              <a:solidFill>
                <a:srgbClr val="67A5A0"/>
              </a:solidFill>
              <a:latin typeface="Arial "/>
            </a:endParaRPr>
          </a:p>
        </p:txBody>
      </p:sp>
    </p:spTree>
    <p:extLst>
      <p:ext uri="{BB962C8B-B14F-4D97-AF65-F5344CB8AC3E}">
        <p14:creationId xmlns:p14="http://schemas.microsoft.com/office/powerpoint/2010/main" val="319532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4294967295"/>
          </p:nvPr>
        </p:nvSpPr>
        <p:spPr>
          <a:xfrm>
            <a:off x="1206500" y="3041911"/>
            <a:ext cx="9575231" cy="2759075"/>
          </a:xfrm>
          <a:ln>
            <a:noFill/>
          </a:ln>
        </p:spPr>
        <p:txBody>
          <a:bodyPr vert="horz" lIns="91440" tIns="45720" rIns="91440" bIns="45720" rtlCol="0" anchor="t">
            <a:noAutofit/>
          </a:bodyPr>
          <a:lstStyle/>
          <a:p>
            <a:r>
              <a:rPr lang="da-DK" sz="2400" dirty="0">
                <a:solidFill>
                  <a:srgbClr val="394C55"/>
                </a:solidFill>
                <a:latin typeface="Arial "/>
              </a:rPr>
              <a:t>Gå til nærmeste leder  </a:t>
            </a:r>
            <a:endParaRPr lang="da-DK" sz="2400" dirty="0">
              <a:solidFill>
                <a:srgbClr val="394C55"/>
              </a:solidFill>
              <a:latin typeface="Arial "/>
              <a:cs typeface="Calibri" panose="020F0502020204030204"/>
            </a:endParaRPr>
          </a:p>
          <a:p>
            <a:r>
              <a:rPr lang="da-DK" sz="2400" dirty="0">
                <a:solidFill>
                  <a:srgbClr val="394C55"/>
                </a:solidFill>
                <a:latin typeface="Arial "/>
              </a:rPr>
              <a:t>Tal kun med nærmeste leder - ikke kolleger, forældre eller andre</a:t>
            </a:r>
            <a:endParaRPr lang="da-DK" sz="2400" dirty="0">
              <a:solidFill>
                <a:srgbClr val="394C55"/>
              </a:solidFill>
              <a:latin typeface="Arial "/>
              <a:cs typeface="Calibri" panose="020F0502020204030204"/>
            </a:endParaRPr>
          </a:p>
          <a:p>
            <a:r>
              <a:rPr lang="da-DK" sz="2400" dirty="0">
                <a:solidFill>
                  <a:srgbClr val="394C55"/>
                </a:solidFill>
                <a:latin typeface="Arial "/>
              </a:rPr>
              <a:t>Det er lederen, som tager stilling til det videre forløb</a:t>
            </a:r>
            <a:endParaRPr lang="da-DK" sz="2400" dirty="0">
              <a:solidFill>
                <a:srgbClr val="394C55"/>
              </a:solidFill>
              <a:latin typeface="Arial "/>
              <a:cs typeface="Calibri" panose="020F0502020204030204"/>
            </a:endParaRPr>
          </a:p>
          <a:p>
            <a:r>
              <a:rPr lang="da-DK" sz="2400" dirty="0">
                <a:solidFill>
                  <a:srgbClr val="394C55"/>
                </a:solidFill>
                <a:latin typeface="Arial "/>
              </a:rPr>
              <a:t>Lederen kan altid søge rådgivning hos specialteamet</a:t>
            </a:r>
            <a:endParaRPr lang="da-DK" sz="2400" dirty="0">
              <a:solidFill>
                <a:srgbClr val="394C55"/>
              </a:solidFill>
              <a:latin typeface="Arial "/>
              <a:cs typeface="Calibri" panose="020F0502020204030204"/>
            </a:endParaRPr>
          </a:p>
          <a:p>
            <a:endParaRPr lang="da-DK" dirty="0">
              <a:solidFill>
                <a:srgbClr val="394C55"/>
              </a:solidFill>
              <a:latin typeface="Arial "/>
            </a:endParaRPr>
          </a:p>
        </p:txBody>
      </p:sp>
      <p:sp>
        <p:nvSpPr>
          <p:cNvPr id="3" name="Pladsholder til tekst 2"/>
          <p:cNvSpPr>
            <a:spLocks noGrp="1"/>
          </p:cNvSpPr>
          <p:nvPr>
            <p:ph type="body" sz="quarter" idx="4294967295"/>
          </p:nvPr>
        </p:nvSpPr>
        <p:spPr>
          <a:xfrm>
            <a:off x="1206500" y="1225266"/>
            <a:ext cx="10985500" cy="1279525"/>
          </a:xfrm>
          <a:noFill/>
          <a:ln>
            <a:noFill/>
          </a:ln>
        </p:spPr>
        <p:txBody>
          <a:bodyPr>
            <a:noAutofit/>
          </a:bodyPr>
          <a:lstStyle/>
          <a:p>
            <a:pPr marL="0" indent="0">
              <a:buNone/>
            </a:pPr>
            <a:r>
              <a:rPr lang="da-DK" sz="3600" b="1" dirty="0">
                <a:solidFill>
                  <a:schemeClr val="bg1"/>
                </a:solidFill>
                <a:latin typeface="Arial "/>
                <a:ea typeface="+mn-lt"/>
                <a:cs typeface="+mn-lt"/>
              </a:rPr>
              <a:t>Hvis du får en bekymring, mistanke </a:t>
            </a:r>
            <a:br>
              <a:rPr lang="da-DK" sz="3600" b="1" dirty="0">
                <a:solidFill>
                  <a:schemeClr val="bg1"/>
                </a:solidFill>
                <a:latin typeface="Arial "/>
                <a:ea typeface="+mn-lt"/>
                <a:cs typeface="+mn-lt"/>
              </a:rPr>
            </a:br>
            <a:r>
              <a:rPr lang="da-DK" sz="3600" b="1" dirty="0">
                <a:solidFill>
                  <a:schemeClr val="bg1"/>
                </a:solidFill>
                <a:latin typeface="Arial "/>
                <a:ea typeface="+mn-lt"/>
                <a:cs typeface="+mn-lt"/>
              </a:rPr>
              <a:t>eller viden om et seksuelt overgreb eller grænseoverskridende adfærd</a:t>
            </a:r>
            <a:endParaRPr lang="da-DK" sz="3600" b="1" dirty="0">
              <a:solidFill>
                <a:schemeClr val="bg1"/>
              </a:solidFill>
              <a:latin typeface="Arial "/>
              <a:cs typeface="Calibri"/>
            </a:endParaRPr>
          </a:p>
        </p:txBody>
      </p:sp>
    </p:spTree>
    <p:extLst>
      <p:ext uri="{BB962C8B-B14F-4D97-AF65-F5344CB8AC3E}">
        <p14:creationId xmlns:p14="http://schemas.microsoft.com/office/powerpoint/2010/main" val="128905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D0F4D1A-79BC-47ED-A293-77D7C5573F3D}"/>
              </a:ext>
            </a:extLst>
          </p:cNvPr>
          <p:cNvSpPr>
            <a:spLocks noGrp="1"/>
          </p:cNvSpPr>
          <p:nvPr>
            <p:ph type="body" sz="quarter" idx="4294967295"/>
          </p:nvPr>
        </p:nvSpPr>
        <p:spPr>
          <a:xfrm>
            <a:off x="1145819" y="2581818"/>
            <a:ext cx="9147175" cy="3206679"/>
          </a:xfrm>
        </p:spPr>
        <p:txBody>
          <a:bodyPr vert="horz" lIns="91440" tIns="45720" rIns="91440" bIns="45720" rtlCol="0" anchor="t">
            <a:noAutofit/>
          </a:bodyPr>
          <a:lstStyle/>
          <a:p>
            <a:pPr marL="342900" indent="-342900">
              <a:buFont typeface="Arial"/>
              <a:buChar char="•"/>
            </a:pPr>
            <a:r>
              <a:rPr lang="da-DK" sz="2400" dirty="0">
                <a:solidFill>
                  <a:srgbClr val="67A5A0"/>
                </a:solidFill>
              </a:rPr>
              <a:t>Medarbejderen går til nærmeste leder</a:t>
            </a:r>
            <a:endParaRPr lang="da-DK" sz="2400" dirty="0">
              <a:solidFill>
                <a:srgbClr val="67A5A0"/>
              </a:solidFill>
              <a:cs typeface="Calibri"/>
            </a:endParaRPr>
          </a:p>
          <a:p>
            <a:pPr marL="342900" indent="-342900">
              <a:buFont typeface="Arial"/>
              <a:buChar char="•"/>
            </a:pPr>
            <a:r>
              <a:rPr lang="da-DK" sz="2400" dirty="0">
                <a:solidFill>
                  <a:srgbClr val="67A5A0"/>
                </a:solidFill>
              </a:rPr>
              <a:t>Lederen samler alle relevante og konkrete fakta</a:t>
            </a:r>
            <a:endParaRPr lang="da-DK" sz="2400" dirty="0">
              <a:solidFill>
                <a:srgbClr val="67A5A0"/>
              </a:solidFill>
              <a:cs typeface="Calibri"/>
            </a:endParaRPr>
          </a:p>
          <a:p>
            <a:pPr marL="342900" indent="-342900">
              <a:buFont typeface="Arial"/>
              <a:buChar char="•"/>
            </a:pPr>
            <a:r>
              <a:rPr lang="da-DK" sz="2400" dirty="0">
                <a:solidFill>
                  <a:srgbClr val="67A5A0"/>
                </a:solidFill>
              </a:rPr>
              <a:t>Lederen informerer sin nærmeste leder. De foretager sammen en vurdering af oplysningerne og informerer Børn og Unge-chefen</a:t>
            </a:r>
          </a:p>
          <a:p>
            <a:pPr marL="342900" indent="-342900">
              <a:buFont typeface="Arial"/>
              <a:buChar char="•"/>
            </a:pPr>
            <a:endParaRPr lang="da-DK" sz="2400" dirty="0">
              <a:solidFill>
                <a:srgbClr val="67A5A0"/>
              </a:solidFill>
              <a:cs typeface="Calibri"/>
            </a:endParaRPr>
          </a:p>
          <a:p>
            <a:pPr marL="0" indent="0">
              <a:buNone/>
            </a:pPr>
            <a:r>
              <a:rPr lang="da-DK" sz="2400" b="1" dirty="0">
                <a:solidFill>
                  <a:srgbClr val="67A5A0"/>
                </a:solidFill>
              </a:rPr>
              <a:t>Der kan på et hvilket som helst tidspunkt undervejs i processen søges råd og vejledning hos specialteamet Respekt for grænser</a:t>
            </a:r>
            <a:endParaRPr lang="da-DK" sz="2400" b="1" dirty="0">
              <a:solidFill>
                <a:srgbClr val="67A5A0"/>
              </a:solidFill>
              <a:cs typeface="Calibri"/>
            </a:endParaRPr>
          </a:p>
        </p:txBody>
      </p:sp>
      <p:sp>
        <p:nvSpPr>
          <p:cNvPr id="3" name="Pladsholder til tekst 2">
            <a:extLst>
              <a:ext uri="{FF2B5EF4-FFF2-40B4-BE49-F238E27FC236}">
                <a16:creationId xmlns:a16="http://schemas.microsoft.com/office/drawing/2014/main" id="{C6FA8AC3-F6B1-4983-BA5E-F4FD6CE54947}"/>
              </a:ext>
            </a:extLst>
          </p:cNvPr>
          <p:cNvSpPr>
            <a:spLocks noGrp="1"/>
          </p:cNvSpPr>
          <p:nvPr>
            <p:ph type="body" sz="quarter" idx="4294967295"/>
          </p:nvPr>
        </p:nvSpPr>
        <p:spPr>
          <a:xfrm>
            <a:off x="1145819" y="1287871"/>
            <a:ext cx="10118725" cy="1050925"/>
          </a:xfrm>
          <a:noFill/>
          <a:ln>
            <a:noFill/>
          </a:ln>
        </p:spPr>
        <p:txBody>
          <a:bodyPr/>
          <a:lstStyle/>
          <a:p>
            <a:pPr marL="0" indent="0">
              <a:buNone/>
            </a:pPr>
            <a:r>
              <a:rPr lang="da-DK" sz="3200" b="1" dirty="0">
                <a:solidFill>
                  <a:srgbClr val="67A5A0"/>
                </a:solidFill>
                <a:latin typeface="Arial "/>
              </a:rPr>
              <a:t>De overordnede handleveje</a:t>
            </a:r>
            <a:r>
              <a:rPr lang="da-DK" sz="3200" b="1" dirty="0">
                <a:solidFill>
                  <a:srgbClr val="67A5A0"/>
                </a:solidFill>
                <a:latin typeface="Arial "/>
                <a:ea typeface="+mn-lt"/>
                <a:cs typeface="+mn-lt"/>
              </a:rPr>
              <a:t> </a:t>
            </a:r>
            <a:br>
              <a:rPr lang="da-DK" sz="3200" b="1" dirty="0">
                <a:solidFill>
                  <a:srgbClr val="67A5A0"/>
                </a:solidFill>
                <a:latin typeface="Arial "/>
                <a:ea typeface="+mn-lt"/>
                <a:cs typeface="+mn-lt"/>
              </a:rPr>
            </a:br>
            <a:r>
              <a:rPr lang="da-DK" sz="3200" b="1" dirty="0">
                <a:solidFill>
                  <a:srgbClr val="67A5A0"/>
                </a:solidFill>
                <a:latin typeface="Arial "/>
                <a:ea typeface="+mn-lt"/>
                <a:cs typeface="+mn-lt"/>
              </a:rPr>
              <a:t>følger ledelseslinjen</a:t>
            </a:r>
            <a:endParaRPr lang="da-DK" sz="3200" b="1" dirty="0">
              <a:solidFill>
                <a:srgbClr val="67A5A0"/>
              </a:solidFill>
              <a:latin typeface="Arial "/>
            </a:endParaRPr>
          </a:p>
        </p:txBody>
      </p:sp>
    </p:spTree>
    <p:extLst>
      <p:ext uri="{BB962C8B-B14F-4D97-AF65-F5344CB8AC3E}">
        <p14:creationId xmlns:p14="http://schemas.microsoft.com/office/powerpoint/2010/main" val="239831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5A8CD00-26D8-4753-9FBC-E070DDB28AE1}"/>
              </a:ext>
            </a:extLst>
          </p:cNvPr>
          <p:cNvSpPr>
            <a:spLocks noGrp="1"/>
          </p:cNvSpPr>
          <p:nvPr>
            <p:ph type="body" sz="quarter" idx="4294967295"/>
          </p:nvPr>
        </p:nvSpPr>
        <p:spPr>
          <a:xfrm>
            <a:off x="2092037" y="2781444"/>
            <a:ext cx="7164388" cy="1599912"/>
          </a:xfrm>
        </p:spPr>
        <p:txBody>
          <a:bodyPr/>
          <a:lstStyle/>
          <a:p>
            <a:pPr marL="0" indent="0">
              <a:buNone/>
            </a:pPr>
            <a:r>
              <a:rPr lang="da-DK" sz="2400" dirty="0">
                <a:solidFill>
                  <a:srgbClr val="394C55"/>
                </a:solidFill>
              </a:rPr>
              <a:t>Hvad håber du, vi får talt om i dag?</a:t>
            </a:r>
          </a:p>
        </p:txBody>
      </p:sp>
      <p:sp>
        <p:nvSpPr>
          <p:cNvPr id="4" name="Pladsholder til tekst 3">
            <a:extLst>
              <a:ext uri="{FF2B5EF4-FFF2-40B4-BE49-F238E27FC236}">
                <a16:creationId xmlns:a16="http://schemas.microsoft.com/office/drawing/2014/main" id="{9E96AE9A-1651-4409-BBC5-BB644794F710}"/>
              </a:ext>
            </a:extLst>
          </p:cNvPr>
          <p:cNvSpPr>
            <a:spLocks noGrp="1"/>
          </p:cNvSpPr>
          <p:nvPr>
            <p:ph type="body" sz="quarter" idx="4294967295"/>
          </p:nvPr>
        </p:nvSpPr>
        <p:spPr>
          <a:xfrm>
            <a:off x="2092037" y="1891145"/>
            <a:ext cx="6659563" cy="737899"/>
          </a:xfrm>
        </p:spPr>
        <p:txBody>
          <a:bodyPr>
            <a:normAutofit/>
          </a:bodyPr>
          <a:lstStyle/>
          <a:p>
            <a:pPr marL="0" indent="0">
              <a:buNone/>
            </a:pPr>
            <a:r>
              <a:rPr lang="da-DK" sz="4000" b="1" dirty="0">
                <a:solidFill>
                  <a:schemeClr val="bg1"/>
                </a:solidFill>
                <a:latin typeface="Arial "/>
              </a:rPr>
              <a:t>Forventningsafstemning</a:t>
            </a:r>
          </a:p>
        </p:txBody>
      </p:sp>
    </p:spTree>
    <p:extLst>
      <p:ext uri="{BB962C8B-B14F-4D97-AF65-F5344CB8AC3E}">
        <p14:creationId xmlns:p14="http://schemas.microsoft.com/office/powerpoint/2010/main" val="3631711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939D38A-BE0A-4A4C-B7DA-D6E30F62186D}"/>
              </a:ext>
            </a:extLst>
          </p:cNvPr>
          <p:cNvSpPr>
            <a:spLocks noGrp="1"/>
          </p:cNvSpPr>
          <p:nvPr>
            <p:ph type="body" sz="quarter" idx="4294967295"/>
          </p:nvPr>
        </p:nvSpPr>
        <p:spPr>
          <a:xfrm>
            <a:off x="1593897" y="2538413"/>
            <a:ext cx="9547225" cy="4319587"/>
          </a:xfrm>
        </p:spPr>
        <p:txBody>
          <a:bodyPr vert="horz" lIns="91440" tIns="45720" rIns="91440" bIns="45720" rtlCol="0" anchor="t">
            <a:noAutofit/>
          </a:bodyPr>
          <a:lstStyle/>
          <a:p>
            <a:pPr marL="342900" indent="-342900">
              <a:spcAft>
                <a:spcPts val="1200"/>
              </a:spcAft>
              <a:buFont typeface="Arial"/>
              <a:buChar char="•"/>
            </a:pPr>
            <a:r>
              <a:rPr lang="da-DK" sz="2400" dirty="0">
                <a:solidFill>
                  <a:srgbClr val="394C55"/>
                </a:solidFill>
                <a:latin typeface="Arial "/>
              </a:rPr>
              <a:t>Bevarer roen</a:t>
            </a:r>
            <a:endParaRPr lang="da-DK" sz="2400" dirty="0">
              <a:solidFill>
                <a:srgbClr val="394C55"/>
              </a:solidFill>
              <a:latin typeface="Arial "/>
              <a:cs typeface="Calibri" panose="020F0502020204030204"/>
            </a:endParaRPr>
          </a:p>
          <a:p>
            <a:pPr marL="342900" indent="-342900">
              <a:spcAft>
                <a:spcPts val="1200"/>
              </a:spcAft>
              <a:buFont typeface="Arial"/>
              <a:buChar char="•"/>
            </a:pPr>
            <a:r>
              <a:rPr lang="da-DK" sz="2400" dirty="0">
                <a:solidFill>
                  <a:srgbClr val="394C55"/>
                </a:solidFill>
                <a:latin typeface="Arial "/>
              </a:rPr>
              <a:t>Er åben og lyttende og følger barnets initiativ </a:t>
            </a:r>
            <a:endParaRPr lang="da-DK" sz="2400" dirty="0">
              <a:solidFill>
                <a:srgbClr val="394C55"/>
              </a:solidFill>
              <a:latin typeface="Arial "/>
              <a:cs typeface="Calibri" panose="020F0502020204030204"/>
            </a:endParaRPr>
          </a:p>
          <a:p>
            <a:pPr marL="342900" indent="-342900">
              <a:spcAft>
                <a:spcPts val="1200"/>
              </a:spcAft>
              <a:buFont typeface="Arial"/>
              <a:buChar char="•"/>
            </a:pPr>
            <a:r>
              <a:rPr lang="da-DK" sz="2400" dirty="0">
                <a:solidFill>
                  <a:srgbClr val="394C55"/>
                </a:solidFill>
                <a:latin typeface="Arial "/>
              </a:rPr>
              <a:t>Giver dig tid</a:t>
            </a:r>
            <a:endParaRPr lang="da-DK" sz="2400" dirty="0">
              <a:solidFill>
                <a:srgbClr val="394C55"/>
              </a:solidFill>
              <a:latin typeface="Arial "/>
              <a:cs typeface="Calibri" panose="020F0502020204030204"/>
            </a:endParaRPr>
          </a:p>
          <a:p>
            <a:pPr marL="342900" indent="-342900">
              <a:spcAft>
                <a:spcPts val="1200"/>
              </a:spcAft>
              <a:buFont typeface="Arial"/>
              <a:buChar char="•"/>
            </a:pPr>
            <a:r>
              <a:rPr lang="da-DK" sz="2400" dirty="0">
                <a:solidFill>
                  <a:srgbClr val="394C55"/>
                </a:solidFill>
                <a:latin typeface="Arial "/>
              </a:rPr>
              <a:t>Spørger neutralt – undgår at lægge din egen bekymring i spørgsmålene</a:t>
            </a:r>
            <a:endParaRPr lang="da-DK" sz="2400" dirty="0">
              <a:solidFill>
                <a:srgbClr val="394C55"/>
              </a:solidFill>
              <a:latin typeface="Arial "/>
              <a:cs typeface="Calibri" panose="020F0502020204030204"/>
            </a:endParaRPr>
          </a:p>
          <a:p>
            <a:pPr marL="342900" indent="-342900">
              <a:spcAft>
                <a:spcPts val="1200"/>
              </a:spcAft>
              <a:buFont typeface="Arial"/>
              <a:buChar char="•"/>
            </a:pPr>
            <a:r>
              <a:rPr lang="da-DK" sz="2400" dirty="0">
                <a:solidFill>
                  <a:srgbClr val="394C55"/>
                </a:solidFill>
                <a:latin typeface="Arial "/>
              </a:rPr>
              <a:t>Fortæller, at du har hørt, hvad barnet har fortalt, og at du vil hjælpe</a:t>
            </a:r>
            <a:endParaRPr lang="da-DK" sz="2400" dirty="0">
              <a:solidFill>
                <a:srgbClr val="394C55"/>
              </a:solidFill>
              <a:latin typeface="Arial "/>
              <a:cs typeface="Calibri" panose="020F0502020204030204"/>
            </a:endParaRPr>
          </a:p>
        </p:txBody>
      </p:sp>
      <p:sp>
        <p:nvSpPr>
          <p:cNvPr id="4" name="Pladsholder til tekst 3">
            <a:extLst>
              <a:ext uri="{FF2B5EF4-FFF2-40B4-BE49-F238E27FC236}">
                <a16:creationId xmlns:a16="http://schemas.microsoft.com/office/drawing/2014/main" id="{C0F28778-982D-4767-A991-F097964C8C66}"/>
              </a:ext>
            </a:extLst>
          </p:cNvPr>
          <p:cNvSpPr>
            <a:spLocks noGrp="1"/>
          </p:cNvSpPr>
          <p:nvPr>
            <p:ph type="body" sz="quarter" idx="4294967295"/>
          </p:nvPr>
        </p:nvSpPr>
        <p:spPr>
          <a:xfrm>
            <a:off x="1593897" y="1233179"/>
            <a:ext cx="7880350" cy="1404938"/>
          </a:xfrm>
        </p:spPr>
        <p:txBody>
          <a:bodyPr>
            <a:normAutofit/>
          </a:bodyPr>
          <a:lstStyle/>
          <a:p>
            <a:pPr marL="0" indent="0">
              <a:buNone/>
            </a:pPr>
            <a:r>
              <a:rPr lang="da-DK" sz="3600" b="1" dirty="0">
                <a:solidFill>
                  <a:schemeClr val="bg1"/>
                </a:solidFill>
                <a:latin typeface="Arial "/>
              </a:rPr>
              <a:t>Hvad gør du hvis</a:t>
            </a:r>
            <a:r>
              <a:rPr lang="da-DK" sz="3600" b="1" dirty="0">
                <a:solidFill>
                  <a:schemeClr val="bg1"/>
                </a:solidFill>
                <a:latin typeface="Arial "/>
                <a:ea typeface="+mn-lt"/>
                <a:cs typeface="+mn-lt"/>
              </a:rPr>
              <a:t> et barn fortæller om et overgreb?</a:t>
            </a:r>
            <a:endParaRPr lang="da-DK" sz="3600" b="1" dirty="0">
              <a:solidFill>
                <a:schemeClr val="bg1"/>
              </a:solidFill>
              <a:latin typeface="Arial "/>
            </a:endParaRPr>
          </a:p>
        </p:txBody>
      </p:sp>
    </p:spTree>
    <p:extLst>
      <p:ext uri="{BB962C8B-B14F-4D97-AF65-F5344CB8AC3E}">
        <p14:creationId xmlns:p14="http://schemas.microsoft.com/office/powerpoint/2010/main" val="122153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1AD2AE6-A5C4-46E2-9769-D6E25FFA1245}"/>
              </a:ext>
            </a:extLst>
          </p:cNvPr>
          <p:cNvSpPr>
            <a:spLocks noGrp="1"/>
          </p:cNvSpPr>
          <p:nvPr>
            <p:ph type="body" sz="quarter" idx="4294967295"/>
          </p:nvPr>
        </p:nvSpPr>
        <p:spPr>
          <a:xfrm>
            <a:off x="1610436" y="2654513"/>
            <a:ext cx="8123238" cy="4319587"/>
          </a:xfrm>
        </p:spPr>
        <p:txBody>
          <a:bodyPr vert="horz" lIns="91440" tIns="45720" rIns="91440" bIns="45720" rtlCol="0" anchor="t">
            <a:noAutofit/>
          </a:bodyPr>
          <a:lstStyle/>
          <a:p>
            <a:pPr marL="342900" indent="-342900">
              <a:spcAft>
                <a:spcPts val="1200"/>
              </a:spcAft>
              <a:buFont typeface="Arial"/>
              <a:buChar char="•"/>
            </a:pPr>
            <a:r>
              <a:rPr lang="da-DK" sz="2400" dirty="0">
                <a:solidFill>
                  <a:srgbClr val="394C55"/>
                </a:solidFill>
                <a:latin typeface="Arial "/>
              </a:rPr>
              <a:t>Vi skal kunne holde til, at tvivlen er et vilkår</a:t>
            </a:r>
            <a:endParaRPr lang="da-DK" sz="2400" dirty="0">
              <a:solidFill>
                <a:srgbClr val="394C55"/>
              </a:solidFill>
              <a:latin typeface="Arial "/>
              <a:cs typeface="Calibri" panose="020F0502020204030204"/>
            </a:endParaRPr>
          </a:p>
          <a:p>
            <a:pPr marL="342900" indent="-342900">
              <a:spcAft>
                <a:spcPts val="1200"/>
              </a:spcAft>
              <a:buFont typeface="Arial"/>
              <a:buChar char="•"/>
            </a:pPr>
            <a:r>
              <a:rPr lang="da-DK" sz="2400" dirty="0">
                <a:solidFill>
                  <a:srgbClr val="394C55"/>
                </a:solidFill>
                <a:latin typeface="Arial "/>
              </a:rPr>
              <a:t>Det er vigtigt at handle, selv om man er i tvivl</a:t>
            </a:r>
            <a:endParaRPr lang="da-DK" sz="2400" dirty="0">
              <a:solidFill>
                <a:srgbClr val="394C55"/>
              </a:solidFill>
              <a:latin typeface="Arial "/>
              <a:cs typeface="Calibri" panose="020F0502020204030204"/>
            </a:endParaRPr>
          </a:p>
          <a:p>
            <a:pPr marL="342900" indent="-342900">
              <a:spcAft>
                <a:spcPts val="1200"/>
              </a:spcAft>
              <a:buFont typeface="Arial"/>
              <a:buChar char="•"/>
            </a:pPr>
            <a:r>
              <a:rPr lang="da-DK" sz="2400" dirty="0">
                <a:solidFill>
                  <a:srgbClr val="394C55"/>
                </a:solidFill>
                <a:latin typeface="Arial "/>
              </a:rPr>
              <a:t>Det er vigtigt at handle, hvis mistanken ikke kan udelukkes</a:t>
            </a:r>
            <a:endParaRPr lang="da-DK" sz="2400" dirty="0">
              <a:solidFill>
                <a:srgbClr val="394C55"/>
              </a:solidFill>
              <a:latin typeface="Arial "/>
              <a:cs typeface="Calibri" panose="020F0502020204030204"/>
            </a:endParaRPr>
          </a:p>
          <a:p>
            <a:pPr>
              <a:spcAft>
                <a:spcPts val="1200"/>
              </a:spcAft>
              <a:buFont typeface="Wingdings" panose="05000000000000000000" pitchFamily="2" charset="2"/>
              <a:buChar char="ü"/>
            </a:pPr>
            <a:endParaRPr lang="da-DK" sz="2400" dirty="0">
              <a:solidFill>
                <a:srgbClr val="394C55"/>
              </a:solidFill>
              <a:latin typeface="Arial "/>
            </a:endParaRPr>
          </a:p>
          <a:p>
            <a:pPr>
              <a:spcAft>
                <a:spcPts val="1200"/>
              </a:spcAft>
              <a:buFont typeface="Arial" panose="020B0604020202020204" pitchFamily="34" charset="0"/>
              <a:buChar char="•"/>
            </a:pPr>
            <a:endParaRPr lang="da-DK" sz="2400" dirty="0">
              <a:solidFill>
                <a:srgbClr val="394C55"/>
              </a:solidFill>
              <a:latin typeface="Arial "/>
            </a:endParaRPr>
          </a:p>
        </p:txBody>
      </p:sp>
      <p:sp>
        <p:nvSpPr>
          <p:cNvPr id="4" name="Pladsholder til tekst 3">
            <a:extLst>
              <a:ext uri="{FF2B5EF4-FFF2-40B4-BE49-F238E27FC236}">
                <a16:creationId xmlns:a16="http://schemas.microsoft.com/office/drawing/2014/main" id="{BE63B7EF-20A5-4EEB-942E-04E10DCBBB79}"/>
              </a:ext>
            </a:extLst>
          </p:cNvPr>
          <p:cNvSpPr>
            <a:spLocks noGrp="1"/>
          </p:cNvSpPr>
          <p:nvPr>
            <p:ph type="body" sz="quarter" idx="4294967295"/>
          </p:nvPr>
        </p:nvSpPr>
        <p:spPr>
          <a:xfrm>
            <a:off x="1656556" y="1740710"/>
            <a:ext cx="8878888" cy="1079500"/>
          </a:xfrm>
        </p:spPr>
        <p:txBody>
          <a:bodyPr>
            <a:normAutofit/>
          </a:bodyPr>
          <a:lstStyle/>
          <a:p>
            <a:pPr marL="0" indent="0">
              <a:buNone/>
            </a:pPr>
            <a:r>
              <a:rPr lang="da-DK" sz="3600" b="1" dirty="0">
                <a:solidFill>
                  <a:schemeClr val="bg1"/>
                </a:solidFill>
                <a:latin typeface="Arial "/>
              </a:rPr>
              <a:t>Den professionelle tvivl </a:t>
            </a:r>
          </a:p>
        </p:txBody>
      </p:sp>
    </p:spTree>
    <p:extLst>
      <p:ext uri="{BB962C8B-B14F-4D97-AF65-F5344CB8AC3E}">
        <p14:creationId xmlns:p14="http://schemas.microsoft.com/office/powerpoint/2010/main" val="231113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934608A-F8B3-4D04-A1FA-B728352D23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2300" y="668740"/>
            <a:ext cx="7167398" cy="58207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F7602D7-BE50-491C-9598-9D78168F6B88}"/>
              </a:ext>
            </a:extLst>
          </p:cNvPr>
          <p:cNvSpPr>
            <a:spLocks noGrp="1"/>
          </p:cNvSpPr>
          <p:nvPr>
            <p:ph type="body" sz="quarter" idx="4294967295"/>
          </p:nvPr>
        </p:nvSpPr>
        <p:spPr>
          <a:xfrm>
            <a:off x="1683154" y="2281475"/>
            <a:ext cx="8416190" cy="4576525"/>
          </a:xfrm>
        </p:spPr>
        <p:txBody>
          <a:bodyPr vert="horz" lIns="91440" tIns="45720" rIns="91440" bIns="45720" rtlCol="0" anchor="t">
            <a:noAutofit/>
          </a:bodyPr>
          <a:lstStyle/>
          <a:p>
            <a:pPr>
              <a:spcAft>
                <a:spcPts val="1200"/>
              </a:spcAft>
              <a:buFont typeface="Arial" panose="020B0604020202020204" pitchFamily="34" charset="0"/>
              <a:buChar char="•"/>
            </a:pPr>
            <a:r>
              <a:rPr lang="da-DK" sz="2000" dirty="0">
                <a:solidFill>
                  <a:srgbClr val="67A5A0"/>
                </a:solidFill>
                <a:latin typeface="Arial "/>
              </a:rPr>
              <a:t>Tavshedspligt og videregivelse af oplysninger er reguleret af forvaltningsloven og persondataloven</a:t>
            </a:r>
            <a:endParaRPr lang="da-DK" sz="2000" dirty="0">
              <a:solidFill>
                <a:srgbClr val="67A5A0"/>
              </a:solidFill>
              <a:latin typeface="Arial "/>
              <a:cs typeface="Calibri"/>
            </a:endParaRPr>
          </a:p>
          <a:p>
            <a:pPr>
              <a:spcAft>
                <a:spcPts val="1200"/>
              </a:spcAft>
              <a:buFont typeface="Arial" panose="020B0604020202020204" pitchFamily="34" charset="0"/>
              <a:buChar char="•"/>
            </a:pPr>
            <a:r>
              <a:rPr lang="da-DK" sz="2000" dirty="0">
                <a:solidFill>
                  <a:srgbClr val="67A5A0"/>
                </a:solidFill>
                <a:latin typeface="Arial "/>
              </a:rPr>
              <a:t>Fortrolige oplysninger må ikke videregives til pressen, til en forældrekreds eller andre uden for den offentlige forvaltning</a:t>
            </a:r>
            <a:endParaRPr lang="da-DK" sz="2000" dirty="0">
              <a:solidFill>
                <a:srgbClr val="67A5A0"/>
              </a:solidFill>
              <a:latin typeface="Arial "/>
              <a:cs typeface="Calibri"/>
            </a:endParaRPr>
          </a:p>
          <a:p>
            <a:pPr>
              <a:spcAft>
                <a:spcPts val="1200"/>
              </a:spcAft>
              <a:buFont typeface="Arial" panose="020B0604020202020204" pitchFamily="34" charset="0"/>
              <a:buChar char="•"/>
            </a:pPr>
            <a:r>
              <a:rPr lang="da-DK" sz="2000" dirty="0">
                <a:solidFill>
                  <a:srgbClr val="67A5A0"/>
                </a:solidFill>
                <a:latin typeface="Arial "/>
              </a:rPr>
              <a:t>Fortrolige oplysninger må heller ikke frit deles med kollegaer</a:t>
            </a:r>
            <a:endParaRPr lang="da-DK" sz="2000" dirty="0">
              <a:solidFill>
                <a:srgbClr val="67A5A0"/>
              </a:solidFill>
              <a:latin typeface="Arial "/>
              <a:cs typeface="Calibri"/>
            </a:endParaRPr>
          </a:p>
          <a:p>
            <a:pPr>
              <a:spcAft>
                <a:spcPts val="1200"/>
              </a:spcAft>
              <a:buFont typeface="Arial" panose="020B0604020202020204" pitchFamily="34" charset="0"/>
              <a:buChar char="•"/>
            </a:pPr>
            <a:r>
              <a:rPr lang="da-DK" sz="2000" dirty="0">
                <a:solidFill>
                  <a:srgbClr val="67A5A0"/>
                </a:solidFill>
                <a:latin typeface="Arial "/>
              </a:rPr>
              <a:t>Oplysninger kan videregives til andre myndigheder, hvis oplysningerne er nødvendige, for at myndigheden kan løse pålagte opgaver</a:t>
            </a:r>
            <a:endParaRPr lang="da-DK" sz="2000" dirty="0">
              <a:solidFill>
                <a:srgbClr val="67A5A0"/>
              </a:solidFill>
              <a:latin typeface="Arial "/>
              <a:cs typeface="Calibri"/>
            </a:endParaRPr>
          </a:p>
          <a:p>
            <a:pPr>
              <a:spcAft>
                <a:spcPts val="1200"/>
              </a:spcAft>
              <a:buFont typeface="Arial" panose="020B0604020202020204" pitchFamily="34" charset="0"/>
              <a:buChar char="•"/>
            </a:pPr>
            <a:r>
              <a:rPr lang="da-DK" sz="2000" dirty="0">
                <a:solidFill>
                  <a:srgbClr val="67A5A0"/>
                </a:solidFill>
                <a:latin typeface="Arial "/>
              </a:rPr>
              <a:t>Hvis en medarbejder bryder tavshedspligten, kan det få ansættelsesmæssige konsekvenser, og kan straffes efter straffeloven</a:t>
            </a:r>
            <a:endParaRPr lang="da-DK" sz="2000" dirty="0">
              <a:solidFill>
                <a:srgbClr val="67A5A0"/>
              </a:solidFill>
              <a:latin typeface="Arial "/>
              <a:cs typeface="Calibri"/>
            </a:endParaRPr>
          </a:p>
        </p:txBody>
      </p:sp>
      <p:sp>
        <p:nvSpPr>
          <p:cNvPr id="3" name="Pladsholder til tekst 2">
            <a:extLst>
              <a:ext uri="{FF2B5EF4-FFF2-40B4-BE49-F238E27FC236}">
                <a16:creationId xmlns:a16="http://schemas.microsoft.com/office/drawing/2014/main" id="{E2A4BB41-4CA4-422C-BA21-80356552B99A}"/>
              </a:ext>
            </a:extLst>
          </p:cNvPr>
          <p:cNvSpPr>
            <a:spLocks noGrp="1"/>
          </p:cNvSpPr>
          <p:nvPr>
            <p:ph type="body" sz="quarter" idx="4294967295"/>
          </p:nvPr>
        </p:nvSpPr>
        <p:spPr>
          <a:xfrm>
            <a:off x="1769520" y="1276065"/>
            <a:ext cx="9121393" cy="887105"/>
          </a:xfrm>
        </p:spPr>
        <p:txBody>
          <a:bodyPr>
            <a:noAutofit/>
          </a:bodyPr>
          <a:lstStyle/>
          <a:p>
            <a:pPr marL="0" indent="0">
              <a:buNone/>
            </a:pPr>
            <a:r>
              <a:rPr lang="da-DK" sz="4000" b="1" dirty="0">
                <a:solidFill>
                  <a:srgbClr val="67A5A0"/>
                </a:solidFill>
                <a:latin typeface="Arial "/>
              </a:rPr>
              <a:t>Hvad betyder tavshedspligten</a:t>
            </a:r>
          </a:p>
        </p:txBody>
      </p:sp>
    </p:spTree>
    <p:extLst>
      <p:ext uri="{BB962C8B-B14F-4D97-AF65-F5344CB8AC3E}">
        <p14:creationId xmlns:p14="http://schemas.microsoft.com/office/powerpoint/2010/main" val="3110942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3121C1-2419-4212-96A5-C3AB939D5D6A}"/>
              </a:ext>
            </a:extLst>
          </p:cNvPr>
          <p:cNvSpPr/>
          <p:nvPr/>
        </p:nvSpPr>
        <p:spPr>
          <a:xfrm>
            <a:off x="818865" y="639955"/>
            <a:ext cx="5622877" cy="5827595"/>
          </a:xfrm>
          <a:prstGeom prst="rect">
            <a:avLst/>
          </a:prstGeom>
          <a:noFill/>
          <a:ln>
            <a:solidFill>
              <a:srgbClr val="E1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tekst 4">
            <a:extLst>
              <a:ext uri="{FF2B5EF4-FFF2-40B4-BE49-F238E27FC236}">
                <a16:creationId xmlns:a16="http://schemas.microsoft.com/office/drawing/2014/main" id="{EC0D4E30-7133-46B4-BCEF-FD9E3718850F}"/>
              </a:ext>
            </a:extLst>
          </p:cNvPr>
          <p:cNvSpPr>
            <a:spLocks noGrp="1"/>
          </p:cNvSpPr>
          <p:nvPr>
            <p:ph type="body" sz="quarter" idx="4294967295"/>
          </p:nvPr>
        </p:nvSpPr>
        <p:spPr>
          <a:xfrm>
            <a:off x="6848546" y="2328862"/>
            <a:ext cx="4670163" cy="2200275"/>
          </a:xfrm>
        </p:spPr>
        <p:txBody>
          <a:bodyPr>
            <a:normAutofit/>
          </a:bodyPr>
          <a:lstStyle/>
          <a:p>
            <a:pPr marL="0" indent="0">
              <a:buNone/>
            </a:pPr>
            <a:r>
              <a:rPr lang="da-DK" sz="2400" dirty="0">
                <a:solidFill>
                  <a:srgbClr val="394C55"/>
                </a:solidFill>
                <a:latin typeface="Arial "/>
              </a:rPr>
              <a:t>Alle underretninger laves i et samarbejde med forældrene – med mindre der er mistanke om:</a:t>
            </a:r>
          </a:p>
          <a:p>
            <a:r>
              <a:rPr lang="da-DK" sz="2400" dirty="0">
                <a:solidFill>
                  <a:srgbClr val="394C55"/>
                </a:solidFill>
                <a:latin typeface="Arial "/>
              </a:rPr>
              <a:t>Vold</a:t>
            </a:r>
          </a:p>
          <a:p>
            <a:r>
              <a:rPr lang="da-DK" sz="2400" dirty="0">
                <a:solidFill>
                  <a:srgbClr val="394C55"/>
                </a:solidFill>
                <a:latin typeface="Arial "/>
              </a:rPr>
              <a:t>Seksuelle overgreb</a:t>
            </a:r>
          </a:p>
        </p:txBody>
      </p:sp>
      <p:sp>
        <p:nvSpPr>
          <p:cNvPr id="2" name="Tekstfelt 1">
            <a:extLst>
              <a:ext uri="{FF2B5EF4-FFF2-40B4-BE49-F238E27FC236}">
                <a16:creationId xmlns:a16="http://schemas.microsoft.com/office/drawing/2014/main" id="{524B400F-52FF-4B67-A53E-605EB8062A9C}"/>
              </a:ext>
            </a:extLst>
          </p:cNvPr>
          <p:cNvSpPr txBox="1"/>
          <p:nvPr/>
        </p:nvSpPr>
        <p:spPr>
          <a:xfrm>
            <a:off x="6867694" y="4602163"/>
            <a:ext cx="4932039" cy="646331"/>
          </a:xfrm>
          <a:prstGeom prst="rect">
            <a:avLst/>
          </a:prstGeom>
          <a:noFill/>
        </p:spPr>
        <p:txBody>
          <a:bodyPr wrap="square" rtlCol="0">
            <a:spAutoFit/>
          </a:bodyPr>
          <a:lstStyle/>
          <a:p>
            <a:pPr marL="0" indent="0"/>
            <a:r>
              <a:rPr lang="da-DK" dirty="0">
                <a:solidFill>
                  <a:schemeClr val="bg1"/>
                </a:solidFill>
                <a:latin typeface="Arial "/>
              </a:rPr>
              <a:t>Klik her for: </a:t>
            </a:r>
            <a:r>
              <a:rPr lang="da-DK" b="1" dirty="0">
                <a:solidFill>
                  <a:schemeClr val="bg1"/>
                </a:solidFill>
                <a:latin typeface="Arial "/>
                <a:hlinkClick r:id="rId3">
                  <a:extLst>
                    <a:ext uri="{A12FA001-AC4F-418D-AE19-62706E023703}">
                      <ahyp:hlinkClr xmlns:ahyp="http://schemas.microsoft.com/office/drawing/2018/hyperlinkcolor" val="tx"/>
                    </a:ext>
                  </a:extLst>
                </a:hlinkClick>
              </a:rPr>
              <a:t>Video om underretningspligt</a:t>
            </a:r>
            <a:endParaRPr lang="da-DK" b="1" dirty="0">
              <a:solidFill>
                <a:schemeClr val="bg1"/>
              </a:solidFill>
              <a:latin typeface="Arial "/>
            </a:endParaRPr>
          </a:p>
          <a:p>
            <a:endParaRPr lang="da-DK" dirty="0">
              <a:solidFill>
                <a:schemeClr val="bg1"/>
              </a:solidFill>
              <a:latin typeface="Arial "/>
            </a:endParaRPr>
          </a:p>
        </p:txBody>
      </p:sp>
      <p:sp>
        <p:nvSpPr>
          <p:cNvPr id="4" name="Tekstfelt 3">
            <a:extLst>
              <a:ext uri="{FF2B5EF4-FFF2-40B4-BE49-F238E27FC236}">
                <a16:creationId xmlns:a16="http://schemas.microsoft.com/office/drawing/2014/main" id="{853020C9-6E86-4D42-95C9-461E31CDD1C7}"/>
              </a:ext>
            </a:extLst>
          </p:cNvPr>
          <p:cNvSpPr txBox="1"/>
          <p:nvPr/>
        </p:nvSpPr>
        <p:spPr>
          <a:xfrm>
            <a:off x="1218360" y="893510"/>
            <a:ext cx="4877640" cy="5324535"/>
          </a:xfrm>
          <a:prstGeom prst="rect">
            <a:avLst/>
          </a:prstGeom>
          <a:noFill/>
        </p:spPr>
        <p:txBody>
          <a:bodyPr wrap="square" rtlCol="0">
            <a:spAutoFit/>
          </a:bodyPr>
          <a:lstStyle/>
          <a:p>
            <a:pPr>
              <a:spcAft>
                <a:spcPts val="1200"/>
              </a:spcAft>
            </a:pPr>
            <a:r>
              <a:rPr lang="da-DK" b="1" dirty="0">
                <a:solidFill>
                  <a:schemeClr val="bg1"/>
                </a:solidFill>
                <a:latin typeface="Arial "/>
              </a:rPr>
              <a:t>UNDERRETNINGSPLIGT – EFTER SERVICELOVENS §153 OG §154</a:t>
            </a:r>
          </a:p>
          <a:p>
            <a:r>
              <a:rPr lang="da-DK" sz="1400" dirty="0">
                <a:solidFill>
                  <a:srgbClr val="394C55"/>
                </a:solidFill>
                <a:latin typeface="Arial "/>
              </a:rPr>
              <a:t>Den offentligt ansatte har pligt til at underrette de sociale myndigheder, hvis man under udøvelsen af tjenesten får kendskab til eller grund til at antage: </a:t>
            </a:r>
          </a:p>
          <a:p>
            <a:endParaRPr lang="da-DK" sz="1400" dirty="0">
              <a:solidFill>
                <a:srgbClr val="394C55"/>
              </a:solidFill>
              <a:latin typeface="Arial "/>
            </a:endParaRPr>
          </a:p>
          <a:p>
            <a:pPr marL="285750" indent="-285750">
              <a:buFont typeface="Arial" panose="020B0604020202020204" pitchFamily="34" charset="0"/>
              <a:buChar char="•"/>
            </a:pPr>
            <a:r>
              <a:rPr lang="da-DK" sz="1400" dirty="0">
                <a:solidFill>
                  <a:srgbClr val="394C55"/>
                </a:solidFill>
                <a:latin typeface="Arial "/>
              </a:rPr>
              <a:t>at et barn eller en ung under 18 år kan have behov for særlig støtte</a:t>
            </a:r>
          </a:p>
          <a:p>
            <a:pPr marL="285750" indent="-285750">
              <a:buFont typeface="Arial" panose="020B0604020202020204" pitchFamily="34" charset="0"/>
              <a:buChar char="•"/>
            </a:pPr>
            <a:r>
              <a:rPr lang="da-DK" sz="1400" dirty="0">
                <a:solidFill>
                  <a:srgbClr val="394C55"/>
                </a:solidFill>
                <a:latin typeface="Arial "/>
              </a:rPr>
              <a:t>at et barn umiddelbart efter fødslen kan få behov for særlig støtte på grund af de vordende forældres forhold</a:t>
            </a:r>
          </a:p>
          <a:p>
            <a:pPr marL="285750" indent="-285750">
              <a:buFont typeface="Arial" panose="020B0604020202020204" pitchFamily="34" charset="0"/>
              <a:buChar char="•"/>
            </a:pPr>
            <a:r>
              <a:rPr lang="da-DK" sz="1400" dirty="0">
                <a:solidFill>
                  <a:srgbClr val="394C55"/>
                </a:solidFill>
                <a:latin typeface="Arial "/>
              </a:rPr>
              <a:t>at et barn eller en ung under 18 år kan have behov for særlig støtte på grund af barnets eller den unges ulovlige skolefravær eller undladelse af at opfylde undervisningspligten, eller</a:t>
            </a:r>
          </a:p>
          <a:p>
            <a:pPr marL="285750" indent="-285750">
              <a:buFont typeface="Arial" panose="020B0604020202020204" pitchFamily="34" charset="0"/>
              <a:buChar char="•"/>
            </a:pPr>
            <a:r>
              <a:rPr lang="da-DK" sz="1400" dirty="0">
                <a:solidFill>
                  <a:srgbClr val="394C55"/>
                </a:solidFill>
                <a:latin typeface="Arial "/>
              </a:rPr>
              <a:t>at et barn eller en ung under 18 år har været udsat for overgreb</a:t>
            </a:r>
          </a:p>
          <a:p>
            <a:endParaRPr lang="da-DK" sz="1400" dirty="0">
              <a:solidFill>
                <a:srgbClr val="394C55"/>
              </a:solidFill>
              <a:latin typeface="Arial "/>
            </a:endParaRPr>
          </a:p>
          <a:p>
            <a:r>
              <a:rPr lang="da-DK" sz="1400" dirty="0">
                <a:solidFill>
                  <a:srgbClr val="394C55"/>
                </a:solidFill>
                <a:latin typeface="Arial "/>
              </a:rPr>
              <a:t>Underretningspligten tilsidesætter medarbejderens tavshedspligt. </a:t>
            </a:r>
          </a:p>
          <a:p>
            <a:endParaRPr lang="da-DK" sz="1400" dirty="0">
              <a:solidFill>
                <a:srgbClr val="394C55"/>
              </a:solidFill>
              <a:latin typeface="Arial "/>
            </a:endParaRPr>
          </a:p>
          <a:p>
            <a:r>
              <a:rPr lang="da-DK" sz="1400" dirty="0">
                <a:solidFill>
                  <a:srgbClr val="394C55"/>
                </a:solidFill>
                <a:latin typeface="Arial "/>
              </a:rPr>
              <a:t>Det er en pligtforsømmelse i ansættelsesforholdet, hvis man ikke agerer på bekymring, mistanke eller viden om seksuelt overgreb. </a:t>
            </a:r>
          </a:p>
        </p:txBody>
      </p:sp>
    </p:spTree>
    <p:extLst>
      <p:ext uri="{BB962C8B-B14F-4D97-AF65-F5344CB8AC3E}">
        <p14:creationId xmlns:p14="http://schemas.microsoft.com/office/powerpoint/2010/main" val="4047847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9B162A5-F1E4-464D-84EE-1B0888B31A7F}"/>
              </a:ext>
            </a:extLst>
          </p:cNvPr>
          <p:cNvSpPr>
            <a:spLocks noGrp="1"/>
          </p:cNvSpPr>
          <p:nvPr>
            <p:ph type="body" sz="quarter" idx="4294967295"/>
          </p:nvPr>
        </p:nvSpPr>
        <p:spPr>
          <a:xfrm>
            <a:off x="998538" y="1404891"/>
            <a:ext cx="11193462" cy="5096277"/>
          </a:xfrm>
        </p:spPr>
        <p:txBody>
          <a:bodyPr vert="horz" lIns="91440" tIns="45720" rIns="91440" bIns="45720" numCol="2" rtlCol="0" anchor="t">
            <a:noAutofit/>
          </a:bodyPr>
          <a:lstStyle/>
          <a:p>
            <a:pPr marL="285750" indent="-285750">
              <a:buFont typeface="Arial"/>
              <a:buChar char="•"/>
            </a:pPr>
            <a:r>
              <a:rPr lang="da-DK" sz="1800" b="0" i="0" u="none" strike="noStrike" baseline="0" dirty="0">
                <a:solidFill>
                  <a:srgbClr val="67A5A0"/>
                </a:solidFill>
              </a:rPr>
              <a:t>Er der (uudtalte) regler for børnenes nøgenhed?</a:t>
            </a:r>
            <a:r>
              <a:rPr lang="da-DK" sz="1800" dirty="0">
                <a:solidFill>
                  <a:srgbClr val="67A5A0"/>
                </a:solidFill>
              </a:rPr>
              <a:t> </a:t>
            </a:r>
            <a:endParaRPr lang="da-DK" sz="1800" dirty="0">
              <a:solidFill>
                <a:srgbClr val="67A5A0"/>
              </a:solidFill>
              <a:cs typeface="Calibri"/>
            </a:endParaRPr>
          </a:p>
          <a:p>
            <a:pPr marL="285750" indent="-285750">
              <a:lnSpc>
                <a:spcPct val="100000"/>
              </a:lnSpc>
              <a:buFont typeface="Arial" panose="020B0604020202020204" pitchFamily="34" charset="0"/>
              <a:buChar char="•"/>
            </a:pPr>
            <a:r>
              <a:rPr lang="da-DK" sz="1800" b="0" i="0" u="none" strike="noStrike" baseline="0" dirty="0">
                <a:solidFill>
                  <a:srgbClr val="67A5A0"/>
                </a:solidFill>
              </a:rPr>
              <a:t>Hvordan orienteres nye medarbejdere og forældre om eventuelle politikker for børnenes kropslige lege?</a:t>
            </a:r>
            <a:r>
              <a:rPr lang="da-DK" sz="1800" dirty="0">
                <a:solidFill>
                  <a:srgbClr val="67A5A0"/>
                </a:solidFill>
              </a:rPr>
              <a:t> </a:t>
            </a:r>
            <a:endParaRPr lang="da-DK" sz="1800" b="0" i="0" u="none" strike="noStrike" baseline="0" dirty="0">
              <a:solidFill>
                <a:srgbClr val="67A5A0"/>
              </a:solidFill>
              <a:cs typeface="Calibri"/>
            </a:endParaRPr>
          </a:p>
          <a:p>
            <a:pPr marL="285750" indent="-285750" algn="l">
              <a:lnSpc>
                <a:spcPct val="100000"/>
              </a:lnSpc>
              <a:buFont typeface="Arial" panose="020B0604020202020204" pitchFamily="34" charset="0"/>
              <a:buChar char="•"/>
            </a:pPr>
            <a:r>
              <a:rPr lang="da-DK" sz="1800" b="0" i="0" u="none" strike="noStrike" baseline="0" dirty="0">
                <a:solidFill>
                  <a:srgbClr val="67A5A0"/>
                </a:solidFill>
              </a:rPr>
              <a:t>Er der forskel på, hvad mandlige og kvindelige medarbejdere må med børnene? (obs på kommunens holdning)</a:t>
            </a:r>
            <a:endParaRPr lang="da-DK" sz="1800" b="0" i="0" u="none" strike="noStrike" baseline="0" dirty="0">
              <a:solidFill>
                <a:srgbClr val="67A5A0"/>
              </a:solidFill>
              <a:cs typeface="Calibri"/>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Har vi</a:t>
            </a:r>
            <a:r>
              <a:rPr lang="da-DK" sz="1800" dirty="0">
                <a:solidFill>
                  <a:srgbClr val="67A5A0"/>
                </a:solidFill>
                <a:ea typeface="Calibri" panose="020F0502020204030204" pitchFamily="34" charset="0"/>
              </a:rPr>
              <a:t> i</a:t>
            </a:r>
            <a:r>
              <a:rPr lang="da-DK" sz="1800" dirty="0">
                <a:solidFill>
                  <a:srgbClr val="67A5A0"/>
                </a:solidFill>
                <a:effectLst/>
                <a:ea typeface="Calibri" panose="020F0502020204030204" pitchFamily="34" charset="0"/>
              </a:rPr>
              <a:t> institutionen den nødvendige viden om børns seksualitet?</a:t>
            </a:r>
            <a:endParaRPr lang="da-DK" sz="1800" dirty="0">
              <a:solidFill>
                <a:srgbClr val="67A5A0"/>
              </a:solidFill>
              <a:effectLst/>
              <a:ea typeface="Calibri" panose="020F0502020204030204" pitchFamily="34" charset="0"/>
              <a:cs typeface="Calibri"/>
            </a:endParaRPr>
          </a:p>
          <a:p>
            <a:pPr marL="285750" indent="-285750">
              <a:lnSpc>
                <a:spcPct val="100000"/>
              </a:lnSpc>
              <a:buFont typeface="Arial" panose="020B0604020202020204" pitchFamily="34" charset="0"/>
              <a:buChar char="•"/>
            </a:pPr>
            <a:r>
              <a:rPr lang="da-DK" sz="1800" dirty="0">
                <a:solidFill>
                  <a:srgbClr val="67A5A0"/>
                </a:solidFill>
                <a:ea typeface="Calibri" panose="020F0502020204030204" pitchFamily="34" charset="0"/>
              </a:rPr>
              <a:t>Er der noget omkring den fysiske indretning, som kan virke uhensigtsmæssigt?</a:t>
            </a:r>
            <a:endParaRPr lang="da-DK" sz="1800" dirty="0">
              <a:solidFill>
                <a:srgbClr val="67A5A0"/>
              </a:solidFill>
              <a:effectLst/>
              <a:ea typeface="Calibri" panose="020F0502020204030204" pitchFamily="34" charset="0"/>
              <a:cs typeface="Calibri"/>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Hvornår, hvor og hvor længe er det i orden, at voksne er alene med børn?</a:t>
            </a:r>
            <a:endParaRPr lang="da-DK" sz="1800" dirty="0">
              <a:solidFill>
                <a:srgbClr val="67A5A0"/>
              </a:solidFill>
              <a:effectLst/>
              <a:ea typeface="Calibri" panose="020F0502020204030204" pitchFamily="34" charset="0"/>
              <a:cs typeface="Calibri"/>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Er det i orden at give børn kram? Kys?</a:t>
            </a:r>
            <a:endParaRPr lang="da-DK" sz="1800" dirty="0">
              <a:solidFill>
                <a:srgbClr val="67A5A0"/>
              </a:solidFill>
              <a:effectLst/>
              <a:ea typeface="Calibri" panose="020F0502020204030204" pitchFamily="34" charset="0"/>
              <a:cs typeface="Calibri"/>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Er det ok at lege ”doktorlege</a:t>
            </a:r>
            <a:r>
              <a:rPr lang="da-DK" sz="1800" dirty="0">
                <a:solidFill>
                  <a:srgbClr val="67A5A0"/>
                </a:solidFill>
                <a:ea typeface="Calibri" panose="020F0502020204030204" pitchFamily="34" charset="0"/>
              </a:rPr>
              <a:t>”?</a:t>
            </a:r>
            <a:endParaRPr lang="da-DK" sz="1800" dirty="0">
              <a:solidFill>
                <a:srgbClr val="67A5A0"/>
              </a:solidFill>
              <a:effectLst/>
              <a:ea typeface="Calibri" panose="020F0502020204030204" pitchFamily="34" charset="0"/>
              <a:cs typeface="Calibri" panose="020F0502020204030204"/>
            </a:endParaRPr>
          </a:p>
          <a:p>
            <a:pPr marL="285750" indent="-285750">
              <a:lnSpc>
                <a:spcPct val="100000"/>
              </a:lnSpc>
              <a:buFont typeface="Arial" panose="020B0604020202020204" pitchFamily="34" charset="0"/>
              <a:buChar char="•"/>
            </a:pPr>
            <a:endParaRPr lang="da-DK" sz="1800" dirty="0">
              <a:solidFill>
                <a:srgbClr val="67A5A0"/>
              </a:solidFill>
              <a:ea typeface="Calibri" panose="020F0502020204030204" pitchFamily="34" charset="0"/>
            </a:endParaRPr>
          </a:p>
          <a:p>
            <a:pPr marL="285750" indent="-285750">
              <a:lnSpc>
                <a:spcPct val="100000"/>
              </a:lnSpc>
              <a:buFont typeface="Arial" panose="020B0604020202020204" pitchFamily="34" charset="0"/>
              <a:buChar char="•"/>
            </a:pPr>
            <a:endParaRPr lang="da-DK" sz="1800" dirty="0">
              <a:solidFill>
                <a:srgbClr val="67A5A0"/>
              </a:solidFill>
              <a:ea typeface="Calibri" panose="020F0502020204030204" pitchFamily="34" charset="0"/>
            </a:endParaRPr>
          </a:p>
          <a:p>
            <a:pPr marL="285750" indent="-285750">
              <a:lnSpc>
                <a:spcPct val="100000"/>
              </a:lnSpc>
              <a:buFont typeface="Arial" panose="020B0604020202020204" pitchFamily="34" charset="0"/>
              <a:buChar char="•"/>
            </a:pPr>
            <a:endParaRPr lang="da-DK" sz="1800" dirty="0">
              <a:solidFill>
                <a:srgbClr val="67A5A0"/>
              </a:solidFill>
              <a:ea typeface="Calibri" panose="020F0502020204030204" pitchFamily="34" charset="0"/>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Hvordan snakker vi om børns seksualitet?</a:t>
            </a:r>
            <a:r>
              <a:rPr lang="da-DK" sz="1800" dirty="0">
                <a:solidFill>
                  <a:srgbClr val="67A5A0"/>
                </a:solidFill>
                <a:ea typeface="Calibri" panose="020F0502020204030204" pitchFamily="34" charset="0"/>
              </a:rPr>
              <a:t> </a:t>
            </a:r>
            <a:endParaRPr lang="da-DK" sz="1800" dirty="0">
              <a:solidFill>
                <a:srgbClr val="67A5A0"/>
              </a:solidFill>
              <a:cs typeface="Calibri"/>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Hvilke ord bruger vi?</a:t>
            </a:r>
            <a:endParaRPr lang="da-DK" sz="1800" dirty="0">
              <a:solidFill>
                <a:srgbClr val="67A5A0"/>
              </a:solidFill>
              <a:effectLst/>
              <a:ea typeface="Calibri" panose="020F0502020204030204" pitchFamily="34" charset="0"/>
              <a:cs typeface="Calibri"/>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Hvordan håndterer og snakker vi om det, hvis et barn har en seksuelt grænseoverskridende adfærd?</a:t>
            </a:r>
            <a:endParaRPr lang="da-DK" sz="1800" dirty="0">
              <a:solidFill>
                <a:srgbClr val="67A5A0"/>
              </a:solidFill>
              <a:cs typeface="Calibri"/>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Hvordan håndterer vi det, hvis vi oplever, at en voksen udviser en grænseoverskridende adfærd overfor et barn?</a:t>
            </a:r>
            <a:endParaRPr lang="da-DK" sz="1800" dirty="0">
              <a:solidFill>
                <a:srgbClr val="67A5A0"/>
              </a:solidFill>
              <a:effectLst/>
              <a:ea typeface="Calibri" panose="020F0502020204030204" pitchFamily="34" charset="0"/>
              <a:cs typeface="Calibri"/>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Hvordan fortæller vi forældrene og andre samarbejdspartnere om vores normer for adfærd og omgangsformer?</a:t>
            </a:r>
            <a:endParaRPr lang="da-DK" sz="1800" dirty="0">
              <a:solidFill>
                <a:srgbClr val="67A5A0"/>
              </a:solidFill>
              <a:effectLst/>
              <a:ea typeface="Calibri" panose="020F0502020204030204" pitchFamily="34" charset="0"/>
              <a:cs typeface="Calibri"/>
            </a:endParaRPr>
          </a:p>
          <a:p>
            <a:pPr marL="285750" indent="-285750">
              <a:lnSpc>
                <a:spcPct val="100000"/>
              </a:lnSpc>
              <a:buFont typeface="Arial" panose="020B0604020202020204" pitchFamily="34" charset="0"/>
              <a:buChar char="•"/>
            </a:pPr>
            <a:r>
              <a:rPr lang="da-DK" sz="1800" dirty="0">
                <a:solidFill>
                  <a:srgbClr val="67A5A0"/>
                </a:solidFill>
                <a:effectLst/>
                <a:ea typeface="Calibri" panose="020F0502020204030204" pitchFamily="34" charset="0"/>
              </a:rPr>
              <a:t>Hvordan vil vi sikre omsætningen af de fælles normer i </a:t>
            </a:r>
            <a:r>
              <a:rPr lang="da-DK" sz="1800" dirty="0">
                <a:solidFill>
                  <a:srgbClr val="67A5A0"/>
                </a:solidFill>
                <a:ea typeface="Calibri" panose="020F0502020204030204" pitchFamily="34" charset="0"/>
              </a:rPr>
              <a:t>praksis, så alle</a:t>
            </a:r>
            <a:r>
              <a:rPr lang="da-DK" sz="1800" dirty="0">
                <a:solidFill>
                  <a:srgbClr val="67A5A0"/>
                </a:solidFill>
                <a:effectLst/>
                <a:ea typeface="Calibri" panose="020F0502020204030204" pitchFamily="34" charset="0"/>
              </a:rPr>
              <a:t> på stedet kender til de fælles normer for adfærd og omgangsformer?</a:t>
            </a:r>
            <a:endParaRPr lang="da-DK" sz="1800" dirty="0">
              <a:solidFill>
                <a:srgbClr val="67A5A0"/>
              </a:solidFill>
              <a:effectLst/>
              <a:ea typeface="Calibri" panose="020F0502020204030204" pitchFamily="34" charset="0"/>
              <a:cs typeface="Calibri"/>
            </a:endParaRPr>
          </a:p>
          <a:p>
            <a:pPr marL="285750" indent="-285750" algn="l">
              <a:buFont typeface="Arial" panose="020B0604020202020204" pitchFamily="34" charset="0"/>
              <a:buChar char="•"/>
            </a:pPr>
            <a:endParaRPr lang="da-DK" sz="1800" b="0" i="0" u="none" strike="noStrike" baseline="0" dirty="0">
              <a:solidFill>
                <a:srgbClr val="67A5A0"/>
              </a:solidFill>
              <a:latin typeface="Flama-Light"/>
            </a:endParaRPr>
          </a:p>
          <a:p>
            <a:pPr algn="l"/>
            <a:endParaRPr lang="da-DK" sz="1800" dirty="0">
              <a:solidFill>
                <a:srgbClr val="67A5A0"/>
              </a:solidFill>
              <a:latin typeface="Flama-Light"/>
            </a:endParaRPr>
          </a:p>
          <a:p>
            <a:pPr algn="l"/>
            <a:endParaRPr lang="da-DK" sz="1800" dirty="0">
              <a:solidFill>
                <a:srgbClr val="67A5A0"/>
              </a:solidFill>
            </a:endParaRPr>
          </a:p>
        </p:txBody>
      </p:sp>
      <p:sp>
        <p:nvSpPr>
          <p:cNvPr id="3" name="Pladsholder til tekst 2">
            <a:extLst>
              <a:ext uri="{FF2B5EF4-FFF2-40B4-BE49-F238E27FC236}">
                <a16:creationId xmlns:a16="http://schemas.microsoft.com/office/drawing/2014/main" id="{0EF7523E-EF8C-4D84-8AC5-3A2CB17C11EB}"/>
              </a:ext>
            </a:extLst>
          </p:cNvPr>
          <p:cNvSpPr>
            <a:spLocks noGrp="1"/>
          </p:cNvSpPr>
          <p:nvPr>
            <p:ph type="body" sz="quarter" idx="4294967295"/>
          </p:nvPr>
        </p:nvSpPr>
        <p:spPr>
          <a:xfrm>
            <a:off x="998538" y="629788"/>
            <a:ext cx="10263116" cy="1144422"/>
          </a:xfrm>
        </p:spPr>
        <p:txBody>
          <a:bodyPr>
            <a:normAutofit/>
          </a:bodyPr>
          <a:lstStyle/>
          <a:p>
            <a:pPr marL="0" indent="0">
              <a:buNone/>
            </a:pPr>
            <a:r>
              <a:rPr lang="da-DK" sz="3200" b="1" dirty="0">
                <a:solidFill>
                  <a:srgbClr val="67A5A0"/>
                </a:solidFill>
                <a:latin typeface="Arial "/>
              </a:rPr>
              <a:t>Forslag til spørgsmål I kan drøfte</a:t>
            </a:r>
          </a:p>
        </p:txBody>
      </p:sp>
    </p:spTree>
    <p:extLst>
      <p:ext uri="{BB962C8B-B14F-4D97-AF65-F5344CB8AC3E}">
        <p14:creationId xmlns:p14="http://schemas.microsoft.com/office/powerpoint/2010/main" val="1996048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3315DFA-A764-448B-A52D-B8170285945B}"/>
              </a:ext>
            </a:extLst>
          </p:cNvPr>
          <p:cNvSpPr>
            <a:spLocks noGrp="1"/>
          </p:cNvSpPr>
          <p:nvPr>
            <p:ph type="body" sz="quarter" idx="4294967295"/>
          </p:nvPr>
        </p:nvSpPr>
        <p:spPr>
          <a:xfrm>
            <a:off x="2074459" y="2533604"/>
            <a:ext cx="7779225" cy="1712770"/>
          </a:xfrm>
        </p:spPr>
        <p:txBody>
          <a:bodyPr vert="horz" lIns="91440" tIns="45720" rIns="91440" bIns="45720" rtlCol="0" anchor="t">
            <a:noAutofit/>
          </a:bodyPr>
          <a:lstStyle/>
          <a:p>
            <a:pPr marL="285750" indent="-285750">
              <a:spcAft>
                <a:spcPts val="1200"/>
              </a:spcAft>
              <a:buFont typeface="Arial" panose="020B0604020202020204" pitchFamily="34" charset="0"/>
              <a:buChar char="•"/>
            </a:pPr>
            <a:r>
              <a:rPr lang="da-DK" sz="2800" dirty="0">
                <a:solidFill>
                  <a:schemeClr val="bg1"/>
                </a:solidFill>
              </a:rPr>
              <a:t>Hvad vil vi arbejde videre med?</a:t>
            </a:r>
            <a:endParaRPr lang="da-DK" sz="2800" dirty="0">
              <a:solidFill>
                <a:schemeClr val="bg1"/>
              </a:solidFill>
              <a:cs typeface="Calibri"/>
            </a:endParaRPr>
          </a:p>
          <a:p>
            <a:pPr marL="285750" indent="-285750">
              <a:spcAft>
                <a:spcPts val="1200"/>
              </a:spcAft>
              <a:buFont typeface="Arial" panose="020B0604020202020204" pitchFamily="34" charset="0"/>
              <a:buChar char="•"/>
            </a:pPr>
            <a:r>
              <a:rPr lang="da-DK" sz="2800" dirty="0">
                <a:solidFill>
                  <a:schemeClr val="bg1"/>
                </a:solidFill>
              </a:rPr>
              <a:t>Evt.	</a:t>
            </a:r>
            <a:endParaRPr lang="da-DK" sz="2800" dirty="0">
              <a:solidFill>
                <a:schemeClr val="bg1"/>
              </a:solidFill>
              <a:cs typeface="Calibri"/>
            </a:endParaRPr>
          </a:p>
        </p:txBody>
      </p:sp>
      <p:sp>
        <p:nvSpPr>
          <p:cNvPr id="3" name="Pladsholder til tekst 2">
            <a:extLst>
              <a:ext uri="{FF2B5EF4-FFF2-40B4-BE49-F238E27FC236}">
                <a16:creationId xmlns:a16="http://schemas.microsoft.com/office/drawing/2014/main" id="{41D4E2CC-C80B-4904-81F6-EBB159BC1C83}"/>
              </a:ext>
            </a:extLst>
          </p:cNvPr>
          <p:cNvSpPr>
            <a:spLocks noGrp="1"/>
          </p:cNvSpPr>
          <p:nvPr>
            <p:ph type="body" sz="quarter" idx="4294967295"/>
          </p:nvPr>
        </p:nvSpPr>
        <p:spPr>
          <a:xfrm>
            <a:off x="2074459" y="1532127"/>
            <a:ext cx="8878888" cy="1079500"/>
          </a:xfrm>
        </p:spPr>
        <p:txBody>
          <a:bodyPr>
            <a:normAutofit/>
          </a:bodyPr>
          <a:lstStyle/>
          <a:p>
            <a:pPr marL="0" indent="0">
              <a:buNone/>
            </a:pPr>
            <a:r>
              <a:rPr lang="da-DK" sz="4000" b="1" dirty="0">
                <a:solidFill>
                  <a:schemeClr val="bg1"/>
                </a:solidFill>
                <a:latin typeface="Arial "/>
              </a:rPr>
              <a:t>Afrunding</a:t>
            </a:r>
          </a:p>
        </p:txBody>
      </p:sp>
    </p:spTree>
    <p:extLst>
      <p:ext uri="{BB962C8B-B14F-4D97-AF65-F5344CB8AC3E}">
        <p14:creationId xmlns:p14="http://schemas.microsoft.com/office/powerpoint/2010/main" val="90219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dsholder til tekst 12">
            <a:extLst>
              <a:ext uri="{FF2B5EF4-FFF2-40B4-BE49-F238E27FC236}">
                <a16:creationId xmlns:a16="http://schemas.microsoft.com/office/drawing/2014/main" id="{0AADEF00-C3B2-40BC-A61D-49D52D0DFDBE}"/>
              </a:ext>
            </a:extLst>
          </p:cNvPr>
          <p:cNvSpPr>
            <a:spLocks noGrp="1"/>
          </p:cNvSpPr>
          <p:nvPr>
            <p:ph type="body" sz="quarter" idx="4294967295"/>
          </p:nvPr>
        </p:nvSpPr>
        <p:spPr>
          <a:xfrm>
            <a:off x="1777999" y="2367684"/>
            <a:ext cx="9804400" cy="4995863"/>
          </a:xfrm>
        </p:spPr>
        <p:txBody>
          <a:bodyPr vert="horz" lIns="91440" tIns="45720" rIns="91440" bIns="45720" rtlCol="0" anchor="t">
            <a:noAutofit/>
          </a:bodyPr>
          <a:lstStyle/>
          <a:p>
            <a:pPr marL="457200" indent="-457200">
              <a:buFont typeface="+mj-lt"/>
              <a:buAutoNum type="arabicPeriod"/>
            </a:pPr>
            <a:r>
              <a:rPr lang="da-DK" sz="2000" dirty="0">
                <a:solidFill>
                  <a:srgbClr val="2C9089"/>
                </a:solidFill>
                <a:latin typeface="Arial "/>
                <a:ea typeface="Calibri" panose="020F0502020204030204" pitchFamily="34" charset="0"/>
              </a:rPr>
              <a:t>Viden om små børns seksualitet</a:t>
            </a:r>
          </a:p>
          <a:p>
            <a:pPr marL="457200" indent="-457200">
              <a:buFont typeface="+mj-lt"/>
              <a:buAutoNum type="arabicPeriod"/>
            </a:pPr>
            <a:r>
              <a:rPr lang="da-DK" sz="2000" dirty="0">
                <a:solidFill>
                  <a:srgbClr val="2C9089"/>
                </a:solidFill>
                <a:latin typeface="Arial "/>
                <a:ea typeface="Calibri" panose="020F0502020204030204" pitchFamily="34" charset="0"/>
              </a:rPr>
              <a:t>Drøftelse</a:t>
            </a:r>
          </a:p>
          <a:p>
            <a:pPr marL="457200" indent="-457200">
              <a:buFont typeface="+mj-lt"/>
              <a:buAutoNum type="arabicPeriod"/>
            </a:pPr>
            <a:r>
              <a:rPr lang="da-DK" sz="2000" dirty="0">
                <a:solidFill>
                  <a:srgbClr val="2C9089"/>
                </a:solidFill>
                <a:latin typeface="Arial "/>
                <a:ea typeface="Calibri" panose="020F0502020204030204" pitchFamily="34" charset="0"/>
              </a:rPr>
              <a:t>Håndtering af bekymring eller mistanke</a:t>
            </a:r>
          </a:p>
          <a:p>
            <a:pPr marL="457200" indent="-457200">
              <a:buFont typeface="+mj-lt"/>
              <a:buAutoNum type="arabicPeriod"/>
            </a:pPr>
            <a:r>
              <a:rPr lang="da-DK" sz="2000" dirty="0">
                <a:solidFill>
                  <a:srgbClr val="2C9089"/>
                </a:solidFill>
                <a:latin typeface="Arial "/>
                <a:ea typeface="Calibri" panose="020F0502020204030204" pitchFamily="34" charset="0"/>
              </a:rPr>
              <a:t>Handleveje ved bekymringer, mistanke eller viden om krænkelser </a:t>
            </a:r>
          </a:p>
          <a:p>
            <a:pPr marL="457200" indent="-457200">
              <a:buFont typeface="+mj-lt"/>
              <a:buAutoNum type="arabicPeriod"/>
            </a:pPr>
            <a:r>
              <a:rPr lang="da-DK" sz="2000" dirty="0">
                <a:solidFill>
                  <a:srgbClr val="2C9089"/>
                </a:solidFill>
                <a:latin typeface="Arial "/>
                <a:ea typeface="Calibri" panose="020F0502020204030204" pitchFamily="34" charset="0"/>
              </a:rPr>
              <a:t>Underretningspligt og tavshedspligt</a:t>
            </a:r>
          </a:p>
          <a:p>
            <a:pPr marL="457200" indent="-457200">
              <a:buFont typeface="+mj-lt"/>
              <a:buAutoNum type="arabicPeriod"/>
            </a:pPr>
            <a:r>
              <a:rPr lang="da-DK" sz="2000" dirty="0">
                <a:solidFill>
                  <a:srgbClr val="2C9089"/>
                </a:solidFill>
                <a:latin typeface="Arial "/>
                <a:ea typeface="Calibri" panose="020F0502020204030204" pitchFamily="34" charset="0"/>
                <a:cs typeface="Calibri"/>
              </a:rPr>
              <a:t>Aarhus Kommunes organisering ift. seksuelle krænkelser</a:t>
            </a:r>
          </a:p>
          <a:p>
            <a:pPr marL="457200" indent="-457200">
              <a:buFont typeface="+mj-lt"/>
              <a:buAutoNum type="arabicPeriod"/>
            </a:pPr>
            <a:r>
              <a:rPr lang="da-DK" sz="2000" dirty="0">
                <a:solidFill>
                  <a:srgbClr val="2C9089"/>
                </a:solidFill>
                <a:latin typeface="Arial "/>
                <a:ea typeface="Calibri" panose="020F0502020204030204" pitchFamily="34" charset="0"/>
              </a:rPr>
              <a:t>Cases</a:t>
            </a:r>
          </a:p>
          <a:p>
            <a:pPr marL="457200" indent="-457200">
              <a:buFont typeface="+mj-lt"/>
              <a:buAutoNum type="arabicPeriod"/>
            </a:pPr>
            <a:r>
              <a:rPr lang="da-DK" sz="2000" dirty="0">
                <a:solidFill>
                  <a:srgbClr val="2C9089"/>
                </a:solidFill>
                <a:latin typeface="Arial "/>
                <a:ea typeface="Calibri" panose="020F0502020204030204" pitchFamily="34" charset="0"/>
              </a:rPr>
              <a:t>Afrunding</a:t>
            </a:r>
          </a:p>
        </p:txBody>
      </p:sp>
      <p:sp>
        <p:nvSpPr>
          <p:cNvPr id="15" name="Pladsholder til tekst 14">
            <a:extLst>
              <a:ext uri="{FF2B5EF4-FFF2-40B4-BE49-F238E27FC236}">
                <a16:creationId xmlns:a16="http://schemas.microsoft.com/office/drawing/2014/main" id="{697E2DF2-0BCB-4131-9FFA-5E3D53D940DA}"/>
              </a:ext>
            </a:extLst>
          </p:cNvPr>
          <p:cNvSpPr>
            <a:spLocks noGrp="1"/>
          </p:cNvSpPr>
          <p:nvPr>
            <p:ph type="body" sz="quarter" idx="4294967295"/>
          </p:nvPr>
        </p:nvSpPr>
        <p:spPr>
          <a:xfrm>
            <a:off x="1777999" y="1496002"/>
            <a:ext cx="6661150" cy="1079500"/>
          </a:xfrm>
        </p:spPr>
        <p:txBody>
          <a:bodyPr/>
          <a:lstStyle/>
          <a:p>
            <a:pPr marL="0" indent="0">
              <a:buNone/>
            </a:pPr>
            <a:r>
              <a:rPr lang="da-DK" sz="4000" b="1" dirty="0">
                <a:solidFill>
                  <a:srgbClr val="2C9089"/>
                </a:solidFill>
                <a:latin typeface="Arial "/>
              </a:rPr>
              <a:t>Dagsorden</a:t>
            </a:r>
          </a:p>
        </p:txBody>
      </p:sp>
    </p:spTree>
    <p:extLst>
      <p:ext uri="{BB962C8B-B14F-4D97-AF65-F5344CB8AC3E}">
        <p14:creationId xmlns:p14="http://schemas.microsoft.com/office/powerpoint/2010/main" val="346384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661C3C5-858F-430C-A7E8-657BA571A573}"/>
              </a:ext>
            </a:extLst>
          </p:cNvPr>
          <p:cNvSpPr>
            <a:spLocks noGrp="1"/>
          </p:cNvSpPr>
          <p:nvPr>
            <p:ph type="body" sz="quarter" idx="4294967295"/>
          </p:nvPr>
        </p:nvSpPr>
        <p:spPr>
          <a:xfrm>
            <a:off x="1524000" y="1980190"/>
            <a:ext cx="4799013" cy="4319587"/>
          </a:xfrm>
        </p:spPr>
        <p:txBody>
          <a:bodyPr vert="horz" lIns="91440" tIns="45720" rIns="91440" bIns="45720" rtlCol="0" anchor="t">
            <a:noAutofit/>
          </a:bodyPr>
          <a:lstStyle/>
          <a:p>
            <a:pPr marL="0" indent="0">
              <a:buNone/>
            </a:pPr>
            <a:r>
              <a:rPr lang="da-DK" sz="2400" dirty="0">
                <a:solidFill>
                  <a:schemeClr val="bg1"/>
                </a:solidFill>
                <a:latin typeface="Arial "/>
              </a:rPr>
              <a:t>Mål:</a:t>
            </a:r>
          </a:p>
          <a:p>
            <a:pPr marL="342900" indent="-342900">
              <a:buFont typeface="Arial" panose="020B0604020202020204" pitchFamily="34" charset="0"/>
              <a:buChar char="•"/>
            </a:pPr>
            <a:r>
              <a:rPr lang="da-DK" sz="2400" dirty="0">
                <a:solidFill>
                  <a:schemeClr val="bg1"/>
                </a:solidFill>
                <a:latin typeface="Arial "/>
              </a:rPr>
              <a:t>En faglig praksis med fælles værdigrundlag og viden </a:t>
            </a:r>
          </a:p>
          <a:p>
            <a:pPr marL="342900" indent="-342900">
              <a:buFont typeface="Arial" panose="020B0604020202020204" pitchFamily="34" charset="0"/>
              <a:buChar char="•"/>
            </a:pPr>
            <a:r>
              <a:rPr lang="da-DK" sz="2400" dirty="0">
                <a:solidFill>
                  <a:schemeClr val="bg1"/>
                </a:solidFill>
                <a:latin typeface="Arial "/>
              </a:rPr>
              <a:t>Et arbejdsmiljø, hvor det er naturligt at diskutere måden, vi arbejder med små børns seksualitet på</a:t>
            </a:r>
            <a:endParaRPr lang="da-DK" sz="2400" dirty="0">
              <a:solidFill>
                <a:schemeClr val="bg1"/>
              </a:solidFill>
              <a:latin typeface="Arial "/>
              <a:cs typeface="Calibri"/>
            </a:endParaRPr>
          </a:p>
          <a:p>
            <a:pPr marL="0" indent="0"/>
            <a:endParaRPr lang="da-DK" sz="2400" dirty="0">
              <a:solidFill>
                <a:schemeClr val="bg1"/>
              </a:solidFill>
              <a:latin typeface="Arial "/>
            </a:endParaRPr>
          </a:p>
          <a:p>
            <a:pPr marL="0" indent="0"/>
            <a:endParaRPr lang="da-DK" dirty="0">
              <a:solidFill>
                <a:schemeClr val="bg1"/>
              </a:solidFill>
              <a:latin typeface="Arial "/>
            </a:endParaRPr>
          </a:p>
          <a:p>
            <a:endParaRPr lang="da-DK" dirty="0">
              <a:solidFill>
                <a:schemeClr val="bg1"/>
              </a:solidFill>
              <a:latin typeface="Arial "/>
            </a:endParaRPr>
          </a:p>
        </p:txBody>
      </p:sp>
      <p:sp>
        <p:nvSpPr>
          <p:cNvPr id="5" name="Pladsholder til tekst 4">
            <a:extLst>
              <a:ext uri="{FF2B5EF4-FFF2-40B4-BE49-F238E27FC236}">
                <a16:creationId xmlns:a16="http://schemas.microsoft.com/office/drawing/2014/main" id="{5B12F8FC-36A6-4749-B1E7-31000B70DD2B}"/>
              </a:ext>
            </a:extLst>
          </p:cNvPr>
          <p:cNvSpPr>
            <a:spLocks noGrp="1"/>
          </p:cNvSpPr>
          <p:nvPr>
            <p:ph type="body" sz="quarter" idx="4294967295"/>
          </p:nvPr>
        </p:nvSpPr>
        <p:spPr>
          <a:xfrm>
            <a:off x="1524000" y="960149"/>
            <a:ext cx="8878888" cy="1079500"/>
          </a:xfrm>
        </p:spPr>
        <p:txBody>
          <a:bodyPr/>
          <a:lstStyle/>
          <a:p>
            <a:pPr marL="0" indent="0">
              <a:buNone/>
            </a:pPr>
            <a:r>
              <a:rPr lang="da-DK" sz="4000" b="1" dirty="0">
                <a:solidFill>
                  <a:schemeClr val="bg1"/>
                </a:solidFill>
                <a:latin typeface="Arial "/>
              </a:rPr>
              <a:t>Forebyggelse i praksis</a:t>
            </a:r>
          </a:p>
          <a:p>
            <a:endParaRPr lang="da-DK" dirty="0"/>
          </a:p>
        </p:txBody>
      </p:sp>
      <p:sp>
        <p:nvSpPr>
          <p:cNvPr id="7" name="Ellipse 6">
            <a:extLst>
              <a:ext uri="{FF2B5EF4-FFF2-40B4-BE49-F238E27FC236}">
                <a16:creationId xmlns:a16="http://schemas.microsoft.com/office/drawing/2014/main" id="{5E3A76A4-753E-4088-AA5E-671CD6F93DDC}"/>
              </a:ext>
            </a:extLst>
          </p:cNvPr>
          <p:cNvSpPr/>
          <p:nvPr/>
        </p:nvSpPr>
        <p:spPr>
          <a:xfrm>
            <a:off x="8279669" y="2175164"/>
            <a:ext cx="2119746" cy="2119746"/>
          </a:xfrm>
          <a:prstGeom prst="ellipse">
            <a:avLst/>
          </a:prstGeom>
          <a:solidFill>
            <a:srgbClr val="E1E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FB878E1B-4979-4456-997C-95A55FBAE8E9}"/>
              </a:ext>
            </a:extLst>
          </p:cNvPr>
          <p:cNvSpPr txBox="1"/>
          <p:nvPr/>
        </p:nvSpPr>
        <p:spPr>
          <a:xfrm>
            <a:off x="8058004" y="2729345"/>
            <a:ext cx="2563091" cy="923330"/>
          </a:xfrm>
          <a:prstGeom prst="rect">
            <a:avLst/>
          </a:prstGeom>
          <a:noFill/>
        </p:spPr>
        <p:txBody>
          <a:bodyPr wrap="square" rtlCol="0">
            <a:spAutoFit/>
          </a:bodyPr>
          <a:lstStyle/>
          <a:p>
            <a:pPr algn="ctr"/>
            <a:r>
              <a:rPr lang="da-DK" b="1" dirty="0">
                <a:solidFill>
                  <a:srgbClr val="67A5A0"/>
                </a:solidFill>
              </a:rPr>
              <a:t>LOKALE </a:t>
            </a:r>
          </a:p>
          <a:p>
            <a:pPr algn="ctr"/>
            <a:r>
              <a:rPr lang="da-DK" b="1" dirty="0">
                <a:solidFill>
                  <a:srgbClr val="67A5A0"/>
                </a:solidFill>
              </a:rPr>
              <a:t>ÅRLIGE</a:t>
            </a:r>
          </a:p>
          <a:p>
            <a:pPr algn="ctr"/>
            <a:r>
              <a:rPr lang="da-DK" b="1" dirty="0">
                <a:solidFill>
                  <a:srgbClr val="67A5A0"/>
                </a:solidFill>
              </a:rPr>
              <a:t>DRØFTELSER</a:t>
            </a:r>
          </a:p>
        </p:txBody>
      </p:sp>
    </p:spTree>
    <p:extLst>
      <p:ext uri="{BB962C8B-B14F-4D97-AF65-F5344CB8AC3E}">
        <p14:creationId xmlns:p14="http://schemas.microsoft.com/office/powerpoint/2010/main" val="379196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5A8CD00-26D8-4753-9FBC-E070DDB28AE1}"/>
              </a:ext>
            </a:extLst>
          </p:cNvPr>
          <p:cNvSpPr>
            <a:spLocks noGrp="1"/>
          </p:cNvSpPr>
          <p:nvPr>
            <p:ph type="body" sz="quarter" idx="4294967295"/>
          </p:nvPr>
        </p:nvSpPr>
        <p:spPr>
          <a:xfrm>
            <a:off x="1883533" y="2209800"/>
            <a:ext cx="8188515" cy="4648200"/>
          </a:xfrm>
        </p:spPr>
        <p:txBody>
          <a:bodyPr>
            <a:normAutofit/>
          </a:bodyPr>
          <a:lstStyle/>
          <a:p>
            <a:pPr marL="0" indent="0">
              <a:buNone/>
            </a:pPr>
            <a:r>
              <a:rPr lang="da-DK" sz="2200" dirty="0">
                <a:solidFill>
                  <a:srgbClr val="67A5A0"/>
                </a:solidFill>
                <a:latin typeface="Arial "/>
              </a:rPr>
              <a:t>Ved at:</a:t>
            </a:r>
          </a:p>
          <a:p>
            <a:pPr>
              <a:buFont typeface="Arial" panose="020B0604020202020204" pitchFamily="34" charset="0"/>
              <a:buChar char="•"/>
            </a:pPr>
            <a:r>
              <a:rPr lang="da-DK" sz="2200" dirty="0">
                <a:solidFill>
                  <a:srgbClr val="67A5A0"/>
                </a:solidFill>
                <a:latin typeface="Arial "/>
              </a:rPr>
              <a:t>Forholde sig til det seksuelle område, som til ethvert andet område</a:t>
            </a:r>
          </a:p>
          <a:p>
            <a:pPr>
              <a:buFont typeface="Arial" panose="020B0604020202020204" pitchFamily="34" charset="0"/>
              <a:buChar char="•"/>
            </a:pPr>
            <a:r>
              <a:rPr lang="da-DK" sz="2200" dirty="0">
                <a:solidFill>
                  <a:srgbClr val="67A5A0"/>
                </a:solidFill>
                <a:latin typeface="Arial "/>
              </a:rPr>
              <a:t>Have fælles refleksion i personalegruppen om grænser, så der kan oparbejdes en fælles pædagogisk praksis til understøttelse af børns sunde seksualitet</a:t>
            </a:r>
          </a:p>
          <a:p>
            <a:pPr>
              <a:buFont typeface="Arial" panose="020B0604020202020204" pitchFamily="34" charset="0"/>
              <a:buChar char="•"/>
            </a:pPr>
            <a:r>
              <a:rPr lang="da-DK" sz="2200" dirty="0">
                <a:solidFill>
                  <a:srgbClr val="67A5A0"/>
                </a:solidFill>
                <a:latin typeface="Arial "/>
              </a:rPr>
              <a:t>Have løbende dialoger med forældrene om børns seksualitet</a:t>
            </a:r>
          </a:p>
          <a:p>
            <a:endParaRPr lang="da-DK" sz="2200" dirty="0">
              <a:solidFill>
                <a:srgbClr val="67A5A0"/>
              </a:solidFill>
              <a:latin typeface="Arial "/>
            </a:endParaRPr>
          </a:p>
        </p:txBody>
      </p:sp>
      <p:sp>
        <p:nvSpPr>
          <p:cNvPr id="4" name="Pladsholder til tekst 3">
            <a:extLst>
              <a:ext uri="{FF2B5EF4-FFF2-40B4-BE49-F238E27FC236}">
                <a16:creationId xmlns:a16="http://schemas.microsoft.com/office/drawing/2014/main" id="{9E96AE9A-1651-4409-BBC5-BB644794F710}"/>
              </a:ext>
            </a:extLst>
          </p:cNvPr>
          <p:cNvSpPr>
            <a:spLocks noGrp="1"/>
          </p:cNvSpPr>
          <p:nvPr>
            <p:ph type="body" sz="quarter" idx="4294967295"/>
          </p:nvPr>
        </p:nvSpPr>
        <p:spPr>
          <a:xfrm>
            <a:off x="1883533" y="1372689"/>
            <a:ext cx="10868025" cy="1081087"/>
          </a:xfrm>
        </p:spPr>
        <p:txBody>
          <a:bodyPr/>
          <a:lstStyle/>
          <a:p>
            <a:pPr marL="0" indent="0">
              <a:buNone/>
            </a:pPr>
            <a:r>
              <a:rPr lang="da-DK" sz="3200" b="1" dirty="0">
                <a:solidFill>
                  <a:srgbClr val="67A5A0"/>
                </a:solidFill>
                <a:latin typeface="Arial "/>
              </a:rPr>
              <a:t>Forebyggelse - hvordan?</a:t>
            </a:r>
          </a:p>
        </p:txBody>
      </p:sp>
    </p:spTree>
    <p:extLst>
      <p:ext uri="{BB962C8B-B14F-4D97-AF65-F5344CB8AC3E}">
        <p14:creationId xmlns:p14="http://schemas.microsoft.com/office/powerpoint/2010/main" val="303457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D5ECBEB-8164-4827-8367-F3F4BAFC4986}"/>
              </a:ext>
            </a:extLst>
          </p:cNvPr>
          <p:cNvSpPr>
            <a:spLocks noGrp="1"/>
          </p:cNvSpPr>
          <p:nvPr>
            <p:ph type="body" sz="quarter" idx="13"/>
          </p:nvPr>
        </p:nvSpPr>
        <p:spPr/>
        <p:txBody>
          <a:bodyPr/>
          <a:lstStyle/>
          <a:p>
            <a:endParaRPr lang="da-DK" dirty="0"/>
          </a:p>
        </p:txBody>
      </p:sp>
      <p:sp>
        <p:nvSpPr>
          <p:cNvPr id="3" name="Pladsholder til tekst 2">
            <a:extLst>
              <a:ext uri="{FF2B5EF4-FFF2-40B4-BE49-F238E27FC236}">
                <a16:creationId xmlns:a16="http://schemas.microsoft.com/office/drawing/2014/main" id="{87F35F64-B2DC-4F48-9EF8-CC27CAF99416}"/>
              </a:ext>
            </a:extLst>
          </p:cNvPr>
          <p:cNvSpPr>
            <a:spLocks noGrp="1"/>
          </p:cNvSpPr>
          <p:nvPr>
            <p:ph type="body" sz="quarter" idx="15"/>
          </p:nvPr>
        </p:nvSpPr>
        <p:spPr>
          <a:xfrm>
            <a:off x="420130" y="757180"/>
            <a:ext cx="3348681" cy="2245512"/>
          </a:xfrm>
        </p:spPr>
        <p:txBody>
          <a:bodyPr/>
          <a:lstStyle/>
          <a:p>
            <a:r>
              <a:rPr lang="da-DK" sz="3600" dirty="0"/>
              <a:t>Små børns seksualitet</a:t>
            </a:r>
          </a:p>
          <a:p>
            <a:endParaRPr lang="da-DK" sz="3600" dirty="0">
              <a:cs typeface="Calibri"/>
            </a:endParaRPr>
          </a:p>
        </p:txBody>
      </p:sp>
      <p:pic>
        <p:nvPicPr>
          <p:cNvPr id="4" name="Billede 4" descr="Et billede, der indeholder person, indendørs, frisbee, pige&#10;&#10;Beskrivelsen er genereret automatisk">
            <a:extLst>
              <a:ext uri="{FF2B5EF4-FFF2-40B4-BE49-F238E27FC236}">
                <a16:creationId xmlns:a16="http://schemas.microsoft.com/office/drawing/2014/main" id="{CD26754B-AB1D-471B-8FF4-34FC0854E104}"/>
              </a:ext>
            </a:extLst>
          </p:cNvPr>
          <p:cNvPicPr>
            <a:picLocks noChangeAspect="1"/>
          </p:cNvPicPr>
          <p:nvPr/>
        </p:nvPicPr>
        <p:blipFill>
          <a:blip r:embed="rId3"/>
          <a:stretch>
            <a:fillRect/>
          </a:stretch>
        </p:blipFill>
        <p:spPr>
          <a:xfrm>
            <a:off x="0" y="-83080"/>
            <a:ext cx="12334504" cy="8714589"/>
          </a:xfrm>
          <a:prstGeom prst="rect">
            <a:avLst/>
          </a:prstGeom>
        </p:spPr>
      </p:pic>
    </p:spTree>
    <p:extLst>
      <p:ext uri="{BB962C8B-B14F-4D97-AF65-F5344CB8AC3E}">
        <p14:creationId xmlns:p14="http://schemas.microsoft.com/office/powerpoint/2010/main" val="212180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D1FFBD9C-0E52-4464-8399-5F8C87E57007}"/>
              </a:ext>
            </a:extLst>
          </p:cNvPr>
          <p:cNvSpPr>
            <a:spLocks noGrp="1"/>
          </p:cNvSpPr>
          <p:nvPr>
            <p:ph type="body" sz="quarter" idx="4294967295"/>
          </p:nvPr>
        </p:nvSpPr>
        <p:spPr>
          <a:xfrm>
            <a:off x="1652825" y="1700212"/>
            <a:ext cx="8027987" cy="5157788"/>
          </a:xfrm>
        </p:spPr>
        <p:txBody>
          <a:bodyPr>
            <a:normAutofit/>
          </a:bodyPr>
          <a:lstStyle/>
          <a:p>
            <a:pPr>
              <a:buFont typeface="Arial" panose="020B0604020202020204" pitchFamily="34" charset="0"/>
              <a:buChar char="•"/>
            </a:pPr>
            <a:r>
              <a:rPr lang="da-DK" sz="1800" dirty="0">
                <a:solidFill>
                  <a:srgbClr val="394C55"/>
                </a:solidFill>
                <a:latin typeface="Arial "/>
              </a:rPr>
              <a:t>Seksualitet er en </a:t>
            </a:r>
            <a:r>
              <a:rPr lang="da-DK" sz="1800" b="1" dirty="0">
                <a:solidFill>
                  <a:srgbClr val="394C55"/>
                </a:solidFill>
                <a:latin typeface="Arial "/>
              </a:rPr>
              <a:t>integreret</a:t>
            </a:r>
            <a:r>
              <a:rPr lang="da-DK" sz="1800" dirty="0">
                <a:solidFill>
                  <a:srgbClr val="394C55"/>
                </a:solidFill>
                <a:latin typeface="Arial "/>
              </a:rPr>
              <a:t> </a:t>
            </a:r>
            <a:r>
              <a:rPr lang="da-DK" sz="1800" b="1" dirty="0">
                <a:solidFill>
                  <a:srgbClr val="394C55"/>
                </a:solidFill>
                <a:latin typeface="Arial "/>
              </a:rPr>
              <a:t>del</a:t>
            </a:r>
            <a:r>
              <a:rPr lang="da-DK" sz="1800" dirty="0">
                <a:solidFill>
                  <a:srgbClr val="394C55"/>
                </a:solidFill>
                <a:latin typeface="Arial "/>
              </a:rPr>
              <a:t> af ethvert menneskes </a:t>
            </a:r>
            <a:r>
              <a:rPr lang="da-DK" sz="1800" b="1" dirty="0">
                <a:solidFill>
                  <a:srgbClr val="394C55"/>
                </a:solidFill>
                <a:latin typeface="Arial "/>
              </a:rPr>
              <a:t>personlighed</a:t>
            </a:r>
            <a:r>
              <a:rPr lang="da-DK" sz="1800" dirty="0">
                <a:solidFill>
                  <a:srgbClr val="394C55"/>
                </a:solidFill>
                <a:latin typeface="Arial "/>
              </a:rPr>
              <a:t>. Den er et </a:t>
            </a:r>
            <a:r>
              <a:rPr lang="da-DK" sz="1800" b="1" dirty="0">
                <a:solidFill>
                  <a:srgbClr val="394C55"/>
                </a:solidFill>
                <a:latin typeface="Arial "/>
              </a:rPr>
              <a:t>basalt behov </a:t>
            </a:r>
            <a:r>
              <a:rPr lang="da-DK" sz="1800" dirty="0">
                <a:solidFill>
                  <a:srgbClr val="394C55"/>
                </a:solidFill>
                <a:latin typeface="Arial "/>
              </a:rPr>
              <a:t>og et aspekt ved det at være menneske, som ikke kan adskilles fra andre aspekter i livet. Seksualitet er ikke synonym med samleje. Det handler ikke om, hvorvidt vi har orgasme eller ej, og endelig er det ikke summen af vort erotiske liv. Dette kan være en del af vor seksualitet, men behøver ikke at være det. </a:t>
            </a:r>
          </a:p>
          <a:p>
            <a:pPr>
              <a:buFont typeface="Arial" panose="020B0604020202020204" pitchFamily="34" charset="0"/>
              <a:buChar char="•"/>
            </a:pPr>
            <a:r>
              <a:rPr lang="da-DK" sz="1800" dirty="0">
                <a:solidFill>
                  <a:srgbClr val="394C55"/>
                </a:solidFill>
                <a:latin typeface="Arial "/>
              </a:rPr>
              <a:t>Seksualitet er så meget mere. Det er, </a:t>
            </a:r>
            <a:r>
              <a:rPr lang="da-DK" sz="1800" b="1" dirty="0">
                <a:solidFill>
                  <a:srgbClr val="394C55"/>
                </a:solidFill>
                <a:latin typeface="Arial "/>
              </a:rPr>
              <a:t>hvad der driver os til at søge kærlighed, varme og intimitet.</a:t>
            </a:r>
            <a:r>
              <a:rPr lang="da-DK" sz="1800" dirty="0">
                <a:solidFill>
                  <a:srgbClr val="394C55"/>
                </a:solidFill>
                <a:latin typeface="Arial "/>
              </a:rPr>
              <a:t> Den bliver udtrykt i den måde, vi føler, bevæger os på, rører ved og bliver rørt ved. Det er lige så meget dette at være sensuel, som at være seksuel. Seksualitet har </a:t>
            </a:r>
            <a:r>
              <a:rPr lang="da-DK" sz="1800" b="1" dirty="0">
                <a:solidFill>
                  <a:srgbClr val="394C55"/>
                </a:solidFill>
                <a:latin typeface="Arial "/>
              </a:rPr>
              <a:t>indflydelse på vore tanker, følelser, handlinger og samhandlinger</a:t>
            </a:r>
            <a:r>
              <a:rPr lang="da-DK" sz="1800" dirty="0">
                <a:solidFill>
                  <a:srgbClr val="394C55"/>
                </a:solidFill>
                <a:latin typeface="Arial "/>
              </a:rPr>
              <a:t> og derved på </a:t>
            </a:r>
            <a:r>
              <a:rPr lang="da-DK" sz="1800" b="1" dirty="0">
                <a:solidFill>
                  <a:srgbClr val="394C55"/>
                </a:solidFill>
                <a:latin typeface="Arial "/>
              </a:rPr>
              <a:t>vor mentale og fysiske helse</a:t>
            </a:r>
          </a:p>
          <a:p>
            <a:pPr>
              <a:buFont typeface="Arial" panose="020B0604020202020204" pitchFamily="34" charset="0"/>
              <a:buChar char="•"/>
            </a:pPr>
            <a:r>
              <a:rPr lang="da-DK" sz="1800" dirty="0">
                <a:solidFill>
                  <a:srgbClr val="394C55"/>
                </a:solidFill>
                <a:latin typeface="Arial "/>
              </a:rPr>
              <a:t>Og da helse er en fundamental menneskeret, så må også </a:t>
            </a:r>
            <a:r>
              <a:rPr lang="da-DK" sz="1800" b="1" dirty="0">
                <a:solidFill>
                  <a:srgbClr val="394C55"/>
                </a:solidFill>
                <a:latin typeface="Arial "/>
              </a:rPr>
              <a:t>seksuel helse </a:t>
            </a:r>
            <a:r>
              <a:rPr lang="da-DK" sz="1800" dirty="0">
                <a:solidFill>
                  <a:srgbClr val="394C55"/>
                </a:solidFill>
                <a:latin typeface="Arial "/>
              </a:rPr>
              <a:t>være en </a:t>
            </a:r>
            <a:r>
              <a:rPr lang="da-DK" sz="1800" b="1" dirty="0">
                <a:solidFill>
                  <a:srgbClr val="394C55"/>
                </a:solidFill>
                <a:latin typeface="Arial "/>
              </a:rPr>
              <a:t>basal menneskeret</a:t>
            </a:r>
            <a:r>
              <a:rPr lang="da-DK" sz="1800" dirty="0">
                <a:solidFill>
                  <a:srgbClr val="394C55"/>
                </a:solidFill>
                <a:latin typeface="Arial "/>
              </a:rPr>
              <a:t>.</a:t>
            </a:r>
          </a:p>
          <a:p>
            <a:pPr algn="r"/>
            <a:r>
              <a:rPr lang="da-DK" sz="1800" dirty="0">
                <a:solidFill>
                  <a:srgbClr val="394C55"/>
                </a:solidFill>
                <a:latin typeface="Arial "/>
              </a:rPr>
              <a:t>(Langfeldt og Porter 1986)</a:t>
            </a:r>
          </a:p>
          <a:p>
            <a:endParaRPr lang="da-DK" sz="1800" dirty="0">
              <a:solidFill>
                <a:srgbClr val="394C55"/>
              </a:solidFill>
              <a:latin typeface="Arial "/>
            </a:endParaRPr>
          </a:p>
        </p:txBody>
      </p:sp>
      <p:sp>
        <p:nvSpPr>
          <p:cNvPr id="6" name="Pladsholder til tekst 5">
            <a:extLst>
              <a:ext uri="{FF2B5EF4-FFF2-40B4-BE49-F238E27FC236}">
                <a16:creationId xmlns:a16="http://schemas.microsoft.com/office/drawing/2014/main" id="{F1779939-4764-4410-BC02-D638643D665C}"/>
              </a:ext>
            </a:extLst>
          </p:cNvPr>
          <p:cNvSpPr>
            <a:spLocks noGrp="1"/>
          </p:cNvSpPr>
          <p:nvPr>
            <p:ph type="body" sz="quarter" idx="4294967295"/>
          </p:nvPr>
        </p:nvSpPr>
        <p:spPr>
          <a:xfrm>
            <a:off x="1448108" y="961906"/>
            <a:ext cx="8027987" cy="1079500"/>
          </a:xfrm>
        </p:spPr>
        <p:txBody>
          <a:bodyPr/>
          <a:lstStyle/>
          <a:p>
            <a:pPr marL="0" indent="0">
              <a:buNone/>
            </a:pPr>
            <a:r>
              <a:rPr lang="da-DK" sz="3200" b="1" dirty="0">
                <a:solidFill>
                  <a:schemeClr val="bg1"/>
                </a:solidFill>
                <a:latin typeface="Arial "/>
              </a:rPr>
              <a:t>  WHO’s definition af Seksualitet</a:t>
            </a:r>
          </a:p>
        </p:txBody>
      </p:sp>
    </p:spTree>
    <p:extLst>
      <p:ext uri="{BB962C8B-B14F-4D97-AF65-F5344CB8AC3E}">
        <p14:creationId xmlns:p14="http://schemas.microsoft.com/office/powerpoint/2010/main" val="157644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6A254E07-327A-4736-86C8-D5A248908B2A}"/>
              </a:ext>
            </a:extLst>
          </p:cNvPr>
          <p:cNvSpPr>
            <a:spLocks noGrp="1"/>
          </p:cNvSpPr>
          <p:nvPr>
            <p:ph type="body" sz="quarter" idx="4294967295"/>
          </p:nvPr>
        </p:nvSpPr>
        <p:spPr>
          <a:xfrm>
            <a:off x="1656556" y="2067423"/>
            <a:ext cx="9020175" cy="4906962"/>
          </a:xfrm>
        </p:spPr>
        <p:txBody>
          <a:bodyPr vert="horz" lIns="91440" tIns="45720" rIns="91440" bIns="45720" rtlCol="0" anchor="t">
            <a:noAutofit/>
          </a:bodyPr>
          <a:lstStyle/>
          <a:p>
            <a:pPr>
              <a:buFont typeface="Arial" panose="020B0604020202020204" pitchFamily="34" charset="0"/>
              <a:buChar char="•"/>
            </a:pPr>
            <a:r>
              <a:rPr lang="da-DK" sz="2400" dirty="0">
                <a:solidFill>
                  <a:srgbClr val="394C55"/>
                </a:solidFill>
                <a:latin typeface="Arial "/>
              </a:rPr>
              <a:t>Det lille barn fødes med en form for seksualitet </a:t>
            </a:r>
          </a:p>
          <a:p>
            <a:pPr>
              <a:buFont typeface="Arial" panose="020B0604020202020204" pitchFamily="34" charset="0"/>
              <a:buChar char="•"/>
            </a:pPr>
            <a:r>
              <a:rPr lang="da-DK" sz="2400" dirty="0">
                <a:solidFill>
                  <a:srgbClr val="394C55"/>
                </a:solidFill>
                <a:latin typeface="Arial "/>
              </a:rPr>
              <a:t>Seksualiteten udvikles fra refleks- og sansestadiet til en nysgerrighed overfor køn og forplantning</a:t>
            </a:r>
          </a:p>
          <a:p>
            <a:pPr>
              <a:buFont typeface="Arial" panose="020B0604020202020204" pitchFamily="34" charset="0"/>
              <a:buChar char="•"/>
            </a:pPr>
            <a:r>
              <a:rPr lang="da-DK" sz="2400" dirty="0">
                <a:solidFill>
                  <a:srgbClr val="394C55"/>
                </a:solidFill>
                <a:latin typeface="Arial "/>
              </a:rPr>
              <a:t>I puberteten begynder barnet at forstå seksualiteten i voksen forstand</a:t>
            </a:r>
          </a:p>
          <a:p>
            <a:pPr>
              <a:buFont typeface="Arial" panose="020B0604020202020204" pitchFamily="34" charset="0"/>
              <a:buChar char="•"/>
            </a:pPr>
            <a:r>
              <a:rPr lang="da-DK" sz="2400" dirty="0">
                <a:solidFill>
                  <a:srgbClr val="394C55"/>
                </a:solidFill>
                <a:latin typeface="Arial "/>
              </a:rPr>
              <a:t>Seksualiteten ændres fra at være ubevidst og diffus hos barnet til at være mere bevidst og målrettet hos voksne</a:t>
            </a:r>
            <a:endParaRPr lang="da-DK" sz="2400" dirty="0">
              <a:solidFill>
                <a:srgbClr val="394C55"/>
              </a:solidFill>
              <a:latin typeface="Arial "/>
              <a:cs typeface="Calibri"/>
            </a:endParaRPr>
          </a:p>
          <a:p>
            <a:pPr>
              <a:buFont typeface="Arial" panose="020B0604020202020204" pitchFamily="34" charset="0"/>
              <a:buChar char="•"/>
            </a:pPr>
            <a:r>
              <a:rPr lang="da-DK" sz="2400" dirty="0">
                <a:solidFill>
                  <a:srgbClr val="394C55"/>
                </a:solidFill>
                <a:latin typeface="Arial "/>
                <a:cs typeface="Calibri"/>
              </a:rPr>
              <a:t>Børns seksualitet kan ikke sammenlignes med voksnes</a:t>
            </a:r>
          </a:p>
        </p:txBody>
      </p:sp>
      <p:sp>
        <p:nvSpPr>
          <p:cNvPr id="6" name="Pladsholder til tekst 5">
            <a:extLst>
              <a:ext uri="{FF2B5EF4-FFF2-40B4-BE49-F238E27FC236}">
                <a16:creationId xmlns:a16="http://schemas.microsoft.com/office/drawing/2014/main" id="{EB04B034-896D-4F03-B527-21A291A4CA91}"/>
              </a:ext>
            </a:extLst>
          </p:cNvPr>
          <p:cNvSpPr>
            <a:spLocks noGrp="1"/>
          </p:cNvSpPr>
          <p:nvPr>
            <p:ph type="body" sz="quarter" idx="4294967295"/>
          </p:nvPr>
        </p:nvSpPr>
        <p:spPr>
          <a:xfrm>
            <a:off x="1656556" y="1256210"/>
            <a:ext cx="8878887" cy="1079500"/>
          </a:xfrm>
        </p:spPr>
        <p:txBody>
          <a:bodyPr>
            <a:normAutofit/>
          </a:bodyPr>
          <a:lstStyle/>
          <a:p>
            <a:pPr marL="0" indent="0">
              <a:buNone/>
            </a:pPr>
            <a:r>
              <a:rPr lang="da-DK" sz="3600" b="1" dirty="0">
                <a:solidFill>
                  <a:schemeClr val="bg1"/>
                </a:solidFill>
                <a:latin typeface="Arial "/>
              </a:rPr>
              <a:t>Barnets seksualitet</a:t>
            </a:r>
          </a:p>
        </p:txBody>
      </p:sp>
    </p:spTree>
    <p:extLst>
      <p:ext uri="{BB962C8B-B14F-4D97-AF65-F5344CB8AC3E}">
        <p14:creationId xmlns:p14="http://schemas.microsoft.com/office/powerpoint/2010/main" val="277826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E1827C54-580F-4B42-9EF8-119F688B7438}"/>
              </a:ext>
            </a:extLst>
          </p:cNvPr>
          <p:cNvSpPr>
            <a:spLocks noGrp="1"/>
          </p:cNvSpPr>
          <p:nvPr>
            <p:ph type="body" sz="quarter" idx="4294967295"/>
          </p:nvPr>
        </p:nvSpPr>
        <p:spPr>
          <a:xfrm>
            <a:off x="1796445" y="2247223"/>
            <a:ext cx="8893175" cy="4319587"/>
          </a:xfrm>
        </p:spPr>
        <p:txBody>
          <a:bodyPr vert="horz" lIns="91440" tIns="45720" rIns="91440" bIns="45720" rtlCol="0" anchor="t">
            <a:noAutofit/>
          </a:bodyPr>
          <a:lstStyle/>
          <a:p>
            <a:pPr marL="0" indent="0">
              <a:buNone/>
            </a:pPr>
            <a:r>
              <a:rPr lang="da-DK" sz="2400" dirty="0">
                <a:solidFill>
                  <a:srgbClr val="67A5A0"/>
                </a:solidFill>
              </a:rPr>
              <a:t>Hvad karakteriserer den sunde seksuelle Adfærd?</a:t>
            </a:r>
          </a:p>
          <a:p>
            <a:r>
              <a:rPr lang="da-DK" sz="2400" dirty="0">
                <a:solidFill>
                  <a:srgbClr val="67A5A0"/>
                </a:solidFill>
              </a:rPr>
              <a:t>Legen foregår mellem ligeværdige og jævnaldrende børn</a:t>
            </a:r>
          </a:p>
          <a:p>
            <a:r>
              <a:rPr lang="da-DK" sz="2400" dirty="0">
                <a:solidFill>
                  <a:srgbClr val="67A5A0"/>
                </a:solidFill>
              </a:rPr>
              <a:t>Legen er frivillig for alle</a:t>
            </a:r>
          </a:p>
          <a:p>
            <a:r>
              <a:rPr lang="da-DK" sz="2400" dirty="0">
                <a:solidFill>
                  <a:srgbClr val="67A5A0"/>
                </a:solidFill>
              </a:rPr>
              <a:t>Legen foregår i en atmosfære af nysgerrighed og opdagelyst</a:t>
            </a:r>
          </a:p>
          <a:p>
            <a:r>
              <a:rPr lang="da-DK" sz="2400" dirty="0">
                <a:solidFill>
                  <a:srgbClr val="67A5A0"/>
                </a:solidFill>
              </a:rPr>
              <a:t>Legen passer til den aldersmæssige udvikling</a:t>
            </a:r>
          </a:p>
          <a:p>
            <a:r>
              <a:rPr lang="da-DK" sz="2400" dirty="0">
                <a:solidFill>
                  <a:srgbClr val="67A5A0"/>
                </a:solidFill>
              </a:rPr>
              <a:t>Børn holder op med legen, hvis de voksne siger, de skal</a:t>
            </a:r>
          </a:p>
          <a:p>
            <a:endParaRPr lang="da-DK" dirty="0">
              <a:solidFill>
                <a:srgbClr val="67A5A0"/>
              </a:solidFill>
            </a:endParaRPr>
          </a:p>
        </p:txBody>
      </p:sp>
      <p:sp>
        <p:nvSpPr>
          <p:cNvPr id="6" name="Pladsholder til tekst 5">
            <a:extLst>
              <a:ext uri="{FF2B5EF4-FFF2-40B4-BE49-F238E27FC236}">
                <a16:creationId xmlns:a16="http://schemas.microsoft.com/office/drawing/2014/main" id="{429C63D3-1628-4E26-B231-EBFB8DCF8EB9}"/>
              </a:ext>
            </a:extLst>
          </p:cNvPr>
          <p:cNvSpPr>
            <a:spLocks noGrp="1"/>
          </p:cNvSpPr>
          <p:nvPr>
            <p:ph type="body" sz="quarter" idx="4294967295"/>
          </p:nvPr>
        </p:nvSpPr>
        <p:spPr>
          <a:xfrm>
            <a:off x="1637731" y="1371484"/>
            <a:ext cx="6659563" cy="1079500"/>
          </a:xfrm>
        </p:spPr>
        <p:txBody>
          <a:bodyPr>
            <a:normAutofit/>
          </a:bodyPr>
          <a:lstStyle/>
          <a:p>
            <a:pPr marL="0" indent="0">
              <a:buNone/>
            </a:pPr>
            <a:r>
              <a:rPr lang="da-DK" sz="3600" b="1" dirty="0">
                <a:solidFill>
                  <a:srgbClr val="67A5A0"/>
                </a:solidFill>
                <a:latin typeface="Arial "/>
              </a:rPr>
              <a:t> Den sunde seksuelle adfærd</a:t>
            </a:r>
          </a:p>
        </p:txBody>
      </p:sp>
      <p:sp>
        <p:nvSpPr>
          <p:cNvPr id="8" name="Ellipse 7">
            <a:extLst>
              <a:ext uri="{FF2B5EF4-FFF2-40B4-BE49-F238E27FC236}">
                <a16:creationId xmlns:a16="http://schemas.microsoft.com/office/drawing/2014/main" id="{A0442520-8EAF-488A-9966-39CF3F1C32A2}"/>
              </a:ext>
            </a:extLst>
          </p:cNvPr>
          <p:cNvSpPr/>
          <p:nvPr/>
        </p:nvSpPr>
        <p:spPr>
          <a:xfrm>
            <a:off x="9754929" y="524969"/>
            <a:ext cx="1869382" cy="1800981"/>
          </a:xfrm>
          <a:prstGeom prst="ellipse">
            <a:avLst/>
          </a:prstGeom>
          <a:solidFill>
            <a:srgbClr val="67A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latin typeface="Arial "/>
              </a:rPr>
              <a:t>Sund seksuel adfærd </a:t>
            </a:r>
          </a:p>
        </p:txBody>
      </p:sp>
    </p:spTree>
    <p:extLst>
      <p:ext uri="{BB962C8B-B14F-4D97-AF65-F5344CB8AC3E}">
        <p14:creationId xmlns:p14="http://schemas.microsoft.com/office/powerpoint/2010/main" val="32117784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9238168-827d-4ca9-b122-e9901ce1bbb4">
      <UserInfo>
        <DisplayName>Ani Hagopian Larsen</DisplayName>
        <AccountId>296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B03AAEA9C1E92419AA9F51EB21E9B88" ma:contentTypeVersion="13" ma:contentTypeDescription="Opret et nyt dokument." ma:contentTypeScope="" ma:versionID="9ae70cb5c4027043394295c431aa2582">
  <xsd:schema xmlns:xsd="http://www.w3.org/2001/XMLSchema" xmlns:xs="http://www.w3.org/2001/XMLSchema" xmlns:p="http://schemas.microsoft.com/office/2006/metadata/properties" xmlns:ns2="929f8d7c-42db-4dd1-b52e-ea2e840aa518" xmlns:ns3="89238168-827d-4ca9-b122-e9901ce1bbb4" targetNamespace="http://schemas.microsoft.com/office/2006/metadata/properties" ma:root="true" ma:fieldsID="cdd0a7447e0a3901370f3cd9d8f03307" ns2:_="" ns3:_="">
    <xsd:import namespace="929f8d7c-42db-4dd1-b52e-ea2e840aa518"/>
    <xsd:import namespace="89238168-827d-4ca9-b122-e9901ce1bb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f8d7c-42db-4dd1-b52e-ea2e840aa5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238168-827d-4ca9-b122-e9901ce1bbb4"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A1A74-0D39-4E78-B8B1-CCE44C158107}">
  <ds:schemaRefs>
    <ds:schemaRef ds:uri="49180bff-c5cd-44e6-a0ab-adb622b27e56"/>
    <ds:schemaRef ds:uri="76862da0-75f4-4209-8985-bbcf33049a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9238168-827d-4ca9-b122-e9901ce1bbb4"/>
  </ds:schemaRefs>
</ds:datastoreItem>
</file>

<file path=customXml/itemProps2.xml><?xml version="1.0" encoding="utf-8"?>
<ds:datastoreItem xmlns:ds="http://schemas.openxmlformats.org/officeDocument/2006/customXml" ds:itemID="{94CD86AE-BFE2-4CAE-B042-74CF1D6E5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9f8d7c-42db-4dd1-b52e-ea2e840aa518"/>
    <ds:schemaRef ds:uri="89238168-827d-4ca9-b122-e9901ce1b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A3257D-64E7-446A-87DC-DA20F2B83A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23421</TotalTime>
  <Words>1811</Words>
  <Application>Microsoft Office PowerPoint</Application>
  <PresentationFormat>Widescreen</PresentationFormat>
  <Paragraphs>203</Paragraphs>
  <Slides>26</Slides>
  <Notes>26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26</vt:i4>
      </vt:variant>
    </vt:vector>
  </HeadingPairs>
  <TitlesOfParts>
    <vt:vector size="33" baseType="lpstr">
      <vt:lpstr>Arial</vt:lpstr>
      <vt:lpstr>Arial </vt:lpstr>
      <vt:lpstr>Calibri</vt:lpstr>
      <vt:lpstr>Calibri Light</vt:lpstr>
      <vt:lpstr>Flama-Light</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Temamøde små børns seksualitet</dc:title>
  <dc:creator>Mette Almind Pedersen</dc:creator>
  <cp:lastModifiedBy>Mette Almind Klejstrup</cp:lastModifiedBy>
  <cp:revision>24</cp:revision>
  <dcterms:created xsi:type="dcterms:W3CDTF">2021-01-29T10:14:07Z</dcterms:created>
  <dcterms:modified xsi:type="dcterms:W3CDTF">2021-09-28T08:01:59Z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0x0101005B03AAEA9C1E92419AA9F51EB21E9B88</vt:lpwstr>
  </property>
</Properties>
</file>