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8" r:id="rId4"/>
  </p:sldMasterIdLst>
  <p:notesMasterIdLst>
    <p:notesMasterId r:id="rId36"/>
  </p:notesMasterIdLst>
  <p:sldIdLst>
    <p:sldId id="256" r:id="rId5"/>
    <p:sldId id="705" r:id="rId6"/>
    <p:sldId id="690" r:id="rId7"/>
    <p:sldId id="706" r:id="rId8"/>
    <p:sldId id="707" r:id="rId9"/>
    <p:sldId id="683" r:id="rId10"/>
    <p:sldId id="717" r:id="rId11"/>
    <p:sldId id="687" r:id="rId12"/>
    <p:sldId id="688" r:id="rId13"/>
    <p:sldId id="708" r:id="rId14"/>
    <p:sldId id="689" r:id="rId15"/>
    <p:sldId id="699" r:id="rId16"/>
    <p:sldId id="709" r:id="rId17"/>
    <p:sldId id="704" r:id="rId18"/>
    <p:sldId id="693" r:id="rId19"/>
    <p:sldId id="259" r:id="rId20"/>
    <p:sldId id="261" r:id="rId21"/>
    <p:sldId id="264" r:id="rId22"/>
    <p:sldId id="710" r:id="rId23"/>
    <p:sldId id="714" r:id="rId24"/>
    <p:sldId id="700" r:id="rId25"/>
    <p:sldId id="715" r:id="rId26"/>
    <p:sldId id="703" r:id="rId27"/>
    <p:sldId id="695" r:id="rId28"/>
    <p:sldId id="694" r:id="rId29"/>
    <p:sldId id="697" r:id="rId30"/>
    <p:sldId id="696" r:id="rId31"/>
    <p:sldId id="713" r:id="rId32"/>
    <p:sldId id="712" r:id="rId33"/>
    <p:sldId id="698" r:id="rId34"/>
    <p:sldId id="701" r:id="rId3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Mette Hansen" initials="KMH" lastIdx="1" clrIdx="0">
    <p:extLst>
      <p:ext uri="{19B8F6BF-5375-455C-9EA6-DF929625EA0E}">
        <p15:presenceInfo xmlns:p15="http://schemas.microsoft.com/office/powerpoint/2012/main" userId="S::kamh@aarhus.dk::7154d499-c899-48a6-b092-a6616b11e6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9243"/>
    <a:srgbClr val="D04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7F346-91A8-4F07-A83A-9C24ADBDBB1D}" v="4" dt="2020-03-29T18:39:41.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6"/>
    <p:restoredTop sz="63933"/>
  </p:normalViewPr>
  <p:slideViewPr>
    <p:cSldViewPr snapToGrid="0" snapToObjects="1">
      <p:cViewPr varScale="1">
        <p:scale>
          <a:sx n="81" d="100"/>
          <a:sy n="81" d="100"/>
        </p:scale>
        <p:origin x="2298" y="8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D7492-7C9E-4C72-A4F8-7341F36FA7CC}" type="doc">
      <dgm:prSet loTypeId="urn:microsoft.com/office/officeart/2018/5/layout/CenteredIconLabelDescriptionList" loCatId="icon" qsTypeId="urn:microsoft.com/office/officeart/2005/8/quickstyle/simple1" qsCatId="simple" csTypeId="urn:microsoft.com/office/officeart/2005/8/colors/colorful5" csCatId="colorful" phldr="1"/>
      <dgm:spPr/>
      <dgm:t>
        <a:bodyPr/>
        <a:lstStyle/>
        <a:p>
          <a:endParaRPr lang="en-US"/>
        </a:p>
      </dgm:t>
    </dgm:pt>
    <dgm:pt modelId="{BFC3A318-F32B-44C7-87BA-F629F9D3BCAF}">
      <dgm:prSet custT="1"/>
      <dgm:spPr/>
      <dgm:t>
        <a:bodyPr/>
        <a:lstStyle/>
        <a:p>
          <a:pPr>
            <a:lnSpc>
              <a:spcPct val="100000"/>
            </a:lnSpc>
            <a:defRPr b="1"/>
          </a:pPr>
          <a:r>
            <a:rPr lang="da-DK" sz="2000" dirty="0"/>
            <a:t>Energi måles i fysiologien i enheden kilojoule (kJ)</a:t>
          </a:r>
          <a:endParaRPr lang="en-US" sz="2000" dirty="0"/>
        </a:p>
      </dgm:t>
    </dgm:pt>
    <dgm:pt modelId="{4E12DFF4-0ADF-4071-8EE6-054DB427D4A6}" type="parTrans" cxnId="{22628DE6-1DA5-4DFF-B490-1B92278F6BC0}">
      <dgm:prSet/>
      <dgm:spPr/>
      <dgm:t>
        <a:bodyPr/>
        <a:lstStyle/>
        <a:p>
          <a:endParaRPr lang="en-US"/>
        </a:p>
      </dgm:t>
    </dgm:pt>
    <dgm:pt modelId="{41E91DEB-A239-427F-9442-3168ED54BE95}" type="sibTrans" cxnId="{22628DE6-1DA5-4DFF-B490-1B92278F6BC0}">
      <dgm:prSet/>
      <dgm:spPr/>
      <dgm:t>
        <a:bodyPr/>
        <a:lstStyle/>
        <a:p>
          <a:endParaRPr lang="en-US"/>
        </a:p>
      </dgm:t>
    </dgm:pt>
    <dgm:pt modelId="{9C649F0E-83CC-43C3-9FBE-9E49B204D6E2}">
      <dgm:prSet custT="1"/>
      <dgm:spPr/>
      <dgm:t>
        <a:bodyPr/>
        <a:lstStyle/>
        <a:p>
          <a:pPr>
            <a:lnSpc>
              <a:spcPct val="100000"/>
            </a:lnSpc>
            <a:defRPr b="1"/>
          </a:pPr>
          <a:r>
            <a:rPr lang="da-DK" sz="2000" u="none" dirty="0"/>
            <a:t>Forskellige former for energi:</a:t>
          </a:r>
          <a:endParaRPr lang="en-US" sz="2000" u="none" dirty="0"/>
        </a:p>
      </dgm:t>
    </dgm:pt>
    <dgm:pt modelId="{A04B29BF-73FA-4A65-A9D8-79E4BDBD1DAD}" type="parTrans" cxnId="{4CBBB5E5-6D2E-4943-8105-8FF6D22AFA79}">
      <dgm:prSet/>
      <dgm:spPr/>
      <dgm:t>
        <a:bodyPr/>
        <a:lstStyle/>
        <a:p>
          <a:endParaRPr lang="en-US"/>
        </a:p>
      </dgm:t>
    </dgm:pt>
    <dgm:pt modelId="{02448699-28D8-4639-A279-42A5FB665EEC}" type="sibTrans" cxnId="{4CBBB5E5-6D2E-4943-8105-8FF6D22AFA79}">
      <dgm:prSet/>
      <dgm:spPr/>
      <dgm:t>
        <a:bodyPr/>
        <a:lstStyle/>
        <a:p>
          <a:endParaRPr lang="en-US"/>
        </a:p>
      </dgm:t>
    </dgm:pt>
    <dgm:pt modelId="{4671FC7D-2798-434D-B60A-8C0039CEF2F3}">
      <dgm:prSet custT="1"/>
      <dgm:spPr/>
      <dgm:t>
        <a:bodyPr/>
        <a:lstStyle/>
        <a:p>
          <a:pPr>
            <a:lnSpc>
              <a:spcPct val="100000"/>
            </a:lnSpc>
          </a:pPr>
          <a:r>
            <a:rPr lang="da-DK" sz="1600" u="sng" dirty="0"/>
            <a:t>Mekanisk energi: </a:t>
          </a:r>
        </a:p>
        <a:p>
          <a:pPr>
            <a:lnSpc>
              <a:spcPct val="100000"/>
            </a:lnSpc>
          </a:pPr>
          <a:r>
            <a:rPr lang="da-DK" sz="1600" dirty="0"/>
            <a:t>muskelceller producerer mekanisk energi</a:t>
          </a:r>
          <a:endParaRPr lang="en-US" sz="1600" dirty="0"/>
        </a:p>
      </dgm:t>
    </dgm:pt>
    <dgm:pt modelId="{31E2F249-6E88-4678-B6C2-1E3F35D9E245}" type="parTrans" cxnId="{97BD905B-FF8F-4A2D-858B-C1C34CFC205E}">
      <dgm:prSet/>
      <dgm:spPr/>
      <dgm:t>
        <a:bodyPr/>
        <a:lstStyle/>
        <a:p>
          <a:endParaRPr lang="en-US"/>
        </a:p>
      </dgm:t>
    </dgm:pt>
    <dgm:pt modelId="{D976DE4E-1221-41FA-8D74-68FAD792A8D6}" type="sibTrans" cxnId="{97BD905B-FF8F-4A2D-858B-C1C34CFC205E}">
      <dgm:prSet/>
      <dgm:spPr/>
      <dgm:t>
        <a:bodyPr/>
        <a:lstStyle/>
        <a:p>
          <a:endParaRPr lang="en-US"/>
        </a:p>
      </dgm:t>
    </dgm:pt>
    <dgm:pt modelId="{AE8B89CD-F3E6-488B-8E6A-73EB248EF575}">
      <dgm:prSet custT="1"/>
      <dgm:spPr/>
      <dgm:t>
        <a:bodyPr/>
        <a:lstStyle/>
        <a:p>
          <a:pPr>
            <a:lnSpc>
              <a:spcPct val="100000"/>
            </a:lnSpc>
          </a:pPr>
          <a:r>
            <a:rPr lang="da-DK" sz="1600" u="sng" dirty="0"/>
            <a:t>Elektrisk energi: </a:t>
          </a:r>
        </a:p>
        <a:p>
          <a:pPr>
            <a:lnSpc>
              <a:spcPct val="100000"/>
            </a:lnSpc>
          </a:pPr>
          <a:r>
            <a:rPr lang="da-DK" sz="1600" dirty="0"/>
            <a:t>nerveceller producerer elektrisk energi</a:t>
          </a:r>
          <a:endParaRPr lang="en-US" sz="1600" dirty="0"/>
        </a:p>
      </dgm:t>
    </dgm:pt>
    <dgm:pt modelId="{75B5986C-24C2-4934-8B14-0CDC5410800D}" type="parTrans" cxnId="{4FE391ED-05B9-4369-A053-6A6987AB1AF7}">
      <dgm:prSet/>
      <dgm:spPr/>
      <dgm:t>
        <a:bodyPr/>
        <a:lstStyle/>
        <a:p>
          <a:endParaRPr lang="en-US"/>
        </a:p>
      </dgm:t>
    </dgm:pt>
    <dgm:pt modelId="{440AFDA2-2C33-47DC-A23F-4CDC746B2BC8}" type="sibTrans" cxnId="{4FE391ED-05B9-4369-A053-6A6987AB1AF7}">
      <dgm:prSet/>
      <dgm:spPr/>
      <dgm:t>
        <a:bodyPr/>
        <a:lstStyle/>
        <a:p>
          <a:endParaRPr lang="en-US"/>
        </a:p>
      </dgm:t>
    </dgm:pt>
    <dgm:pt modelId="{E81C7438-BCBA-4B5E-8200-BB16A8789086}">
      <dgm:prSet custT="1"/>
      <dgm:spPr/>
      <dgm:t>
        <a:bodyPr/>
        <a:lstStyle/>
        <a:p>
          <a:pPr>
            <a:lnSpc>
              <a:spcPct val="100000"/>
            </a:lnSpc>
          </a:pPr>
          <a:r>
            <a:rPr lang="da-DK" sz="1600" u="sng" dirty="0"/>
            <a:t>Kemisk energi: </a:t>
          </a:r>
        </a:p>
        <a:p>
          <a:pPr>
            <a:lnSpc>
              <a:spcPct val="100000"/>
            </a:lnSpc>
          </a:pPr>
          <a:r>
            <a:rPr lang="da-DK" sz="1600" dirty="0"/>
            <a:t>næringsstoffer producerer kemisk energi</a:t>
          </a:r>
          <a:endParaRPr lang="en-US" sz="1600" dirty="0"/>
        </a:p>
      </dgm:t>
    </dgm:pt>
    <dgm:pt modelId="{5539118B-3338-43D7-933D-3071E1F8B0BE}" type="parTrans" cxnId="{3B8AE9D4-8B46-4E5C-BFE0-D20A31BDC7BC}">
      <dgm:prSet/>
      <dgm:spPr/>
      <dgm:t>
        <a:bodyPr/>
        <a:lstStyle/>
        <a:p>
          <a:endParaRPr lang="en-US"/>
        </a:p>
      </dgm:t>
    </dgm:pt>
    <dgm:pt modelId="{AD11FE41-2AAA-49AF-9494-696661A54FCA}" type="sibTrans" cxnId="{3B8AE9D4-8B46-4E5C-BFE0-D20A31BDC7BC}">
      <dgm:prSet/>
      <dgm:spPr/>
      <dgm:t>
        <a:bodyPr/>
        <a:lstStyle/>
        <a:p>
          <a:endParaRPr lang="en-US"/>
        </a:p>
      </dgm:t>
    </dgm:pt>
    <dgm:pt modelId="{1671F0C8-522E-4BB9-BD96-9F57560BB522}">
      <dgm:prSet custT="1"/>
      <dgm:spPr/>
      <dgm:t>
        <a:bodyPr/>
        <a:lstStyle/>
        <a:p>
          <a:pPr>
            <a:lnSpc>
              <a:spcPct val="100000"/>
            </a:lnSpc>
            <a:defRPr b="1"/>
          </a:pPr>
          <a:r>
            <a:rPr lang="da-DK" sz="2000" dirty="0"/>
            <a:t>En kJ er defineret som det arbejde, der skal til for at flytte en modstand på 1000N 1 meter</a:t>
          </a:r>
          <a:endParaRPr lang="en-US" sz="2000" dirty="0"/>
        </a:p>
      </dgm:t>
    </dgm:pt>
    <dgm:pt modelId="{279124CA-E430-4E03-B17B-F8466B927DA6}" type="parTrans" cxnId="{D808F621-7451-45C4-AA8F-178E313EDD4B}">
      <dgm:prSet/>
      <dgm:spPr/>
      <dgm:t>
        <a:bodyPr/>
        <a:lstStyle/>
        <a:p>
          <a:endParaRPr lang="en-US"/>
        </a:p>
      </dgm:t>
    </dgm:pt>
    <dgm:pt modelId="{6BAFFC70-5880-4D71-A577-A10CE5753015}" type="sibTrans" cxnId="{D808F621-7451-45C4-AA8F-178E313EDD4B}">
      <dgm:prSet/>
      <dgm:spPr/>
      <dgm:t>
        <a:bodyPr/>
        <a:lstStyle/>
        <a:p>
          <a:endParaRPr lang="en-US"/>
        </a:p>
      </dgm:t>
    </dgm:pt>
    <dgm:pt modelId="{8D13FE2A-E82E-4004-AA9B-01774D666AF4}" type="pres">
      <dgm:prSet presAssocID="{E2CD7492-7C9E-4C72-A4F8-7341F36FA7CC}" presName="root" presStyleCnt="0">
        <dgm:presLayoutVars>
          <dgm:dir/>
          <dgm:resizeHandles val="exact"/>
        </dgm:presLayoutVars>
      </dgm:prSet>
      <dgm:spPr/>
    </dgm:pt>
    <dgm:pt modelId="{D84619DC-DB48-42BD-8A37-655DF9EA3DD2}" type="pres">
      <dgm:prSet presAssocID="{BFC3A318-F32B-44C7-87BA-F629F9D3BCAF}" presName="compNode" presStyleCnt="0"/>
      <dgm:spPr/>
    </dgm:pt>
    <dgm:pt modelId="{31580CEF-936C-496A-93F7-46C96B81F7EA}" type="pres">
      <dgm:prSet presAssocID="{BFC3A318-F32B-44C7-87BA-F629F9D3BC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12F7BF8E-3417-4684-8AE4-01DC9326972C}" type="pres">
      <dgm:prSet presAssocID="{BFC3A318-F32B-44C7-87BA-F629F9D3BCAF}" presName="iconSpace" presStyleCnt="0"/>
      <dgm:spPr/>
    </dgm:pt>
    <dgm:pt modelId="{152E7BA0-BA5E-4558-8C74-598ED668526B}" type="pres">
      <dgm:prSet presAssocID="{BFC3A318-F32B-44C7-87BA-F629F9D3BCAF}" presName="parTx" presStyleLbl="revTx" presStyleIdx="0" presStyleCnt="6">
        <dgm:presLayoutVars>
          <dgm:chMax val="0"/>
          <dgm:chPref val="0"/>
        </dgm:presLayoutVars>
      </dgm:prSet>
      <dgm:spPr/>
    </dgm:pt>
    <dgm:pt modelId="{43338040-0B98-4AFD-819E-9EE4BA073E6E}" type="pres">
      <dgm:prSet presAssocID="{BFC3A318-F32B-44C7-87BA-F629F9D3BCAF}" presName="txSpace" presStyleCnt="0"/>
      <dgm:spPr/>
    </dgm:pt>
    <dgm:pt modelId="{BBF972DE-789E-43AF-AB2B-08BB50B1DDA0}" type="pres">
      <dgm:prSet presAssocID="{BFC3A318-F32B-44C7-87BA-F629F9D3BCAF}" presName="desTx" presStyleLbl="revTx" presStyleIdx="1" presStyleCnt="6">
        <dgm:presLayoutVars/>
      </dgm:prSet>
      <dgm:spPr/>
    </dgm:pt>
    <dgm:pt modelId="{0C4D69EC-956A-4374-95B3-818A9216AC31}" type="pres">
      <dgm:prSet presAssocID="{41E91DEB-A239-427F-9442-3168ED54BE95}" presName="sibTrans" presStyleCnt="0"/>
      <dgm:spPr/>
    </dgm:pt>
    <dgm:pt modelId="{0133527F-CAD5-4DF5-B0D4-919296F869AE}" type="pres">
      <dgm:prSet presAssocID="{9C649F0E-83CC-43C3-9FBE-9E49B204D6E2}" presName="compNode" presStyleCnt="0"/>
      <dgm:spPr/>
    </dgm:pt>
    <dgm:pt modelId="{E3A1FD65-401E-4B2B-9553-0B16397EA2E4}" type="pres">
      <dgm:prSet presAssocID="{9C649F0E-83CC-43C3-9FBE-9E49B204D6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181ADB30-948D-426C-9C65-09B34829CC59}" type="pres">
      <dgm:prSet presAssocID="{9C649F0E-83CC-43C3-9FBE-9E49B204D6E2}" presName="iconSpace" presStyleCnt="0"/>
      <dgm:spPr/>
    </dgm:pt>
    <dgm:pt modelId="{8EF64BBD-4862-4BE8-B0F2-3B44AA3307FA}" type="pres">
      <dgm:prSet presAssocID="{9C649F0E-83CC-43C3-9FBE-9E49B204D6E2}" presName="parTx" presStyleLbl="revTx" presStyleIdx="2" presStyleCnt="6">
        <dgm:presLayoutVars>
          <dgm:chMax val="0"/>
          <dgm:chPref val="0"/>
        </dgm:presLayoutVars>
      </dgm:prSet>
      <dgm:spPr/>
    </dgm:pt>
    <dgm:pt modelId="{FCE7AE37-E411-4B3B-8320-08AD5192D26F}" type="pres">
      <dgm:prSet presAssocID="{9C649F0E-83CC-43C3-9FBE-9E49B204D6E2}" presName="txSpace" presStyleCnt="0"/>
      <dgm:spPr/>
    </dgm:pt>
    <dgm:pt modelId="{5EA64F2A-B571-4205-821E-845F151F377D}" type="pres">
      <dgm:prSet presAssocID="{9C649F0E-83CC-43C3-9FBE-9E49B204D6E2}" presName="desTx" presStyleLbl="revTx" presStyleIdx="3" presStyleCnt="6" custScaleX="143680" custLinFactNeighborX="0" custLinFactNeighborY="32373">
        <dgm:presLayoutVars/>
      </dgm:prSet>
      <dgm:spPr/>
    </dgm:pt>
    <dgm:pt modelId="{333D73CA-147B-4D9A-B4FC-0817CE8A81B1}" type="pres">
      <dgm:prSet presAssocID="{02448699-28D8-4639-A279-42A5FB665EEC}" presName="sibTrans" presStyleCnt="0"/>
      <dgm:spPr/>
    </dgm:pt>
    <dgm:pt modelId="{7D00E083-5025-46BF-9BE1-E0EBA6DF72E5}" type="pres">
      <dgm:prSet presAssocID="{1671F0C8-522E-4BB9-BD96-9F57560BB522}" presName="compNode" presStyleCnt="0"/>
      <dgm:spPr/>
    </dgm:pt>
    <dgm:pt modelId="{38028C72-38E0-4862-8A0A-7BD4ADF1435D}" type="pres">
      <dgm:prSet presAssocID="{1671F0C8-522E-4BB9-BD96-9F57560BB52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ading"/>
        </a:ext>
      </dgm:extLst>
    </dgm:pt>
    <dgm:pt modelId="{A88783A8-A60C-4FEA-8A08-598A7C173A38}" type="pres">
      <dgm:prSet presAssocID="{1671F0C8-522E-4BB9-BD96-9F57560BB522}" presName="iconSpace" presStyleCnt="0"/>
      <dgm:spPr/>
    </dgm:pt>
    <dgm:pt modelId="{F9C1ABE8-6920-4467-A7FA-6071243D2887}" type="pres">
      <dgm:prSet presAssocID="{1671F0C8-522E-4BB9-BD96-9F57560BB522}" presName="parTx" presStyleLbl="revTx" presStyleIdx="4" presStyleCnt="6" custScaleX="143395">
        <dgm:presLayoutVars>
          <dgm:chMax val="0"/>
          <dgm:chPref val="0"/>
        </dgm:presLayoutVars>
      </dgm:prSet>
      <dgm:spPr/>
    </dgm:pt>
    <dgm:pt modelId="{98ACF0B1-519B-4E35-9FA4-352A92673CAB}" type="pres">
      <dgm:prSet presAssocID="{1671F0C8-522E-4BB9-BD96-9F57560BB522}" presName="txSpace" presStyleCnt="0"/>
      <dgm:spPr/>
    </dgm:pt>
    <dgm:pt modelId="{DABC4AE3-0089-4475-B977-152842B777CC}" type="pres">
      <dgm:prSet presAssocID="{1671F0C8-522E-4BB9-BD96-9F57560BB522}" presName="desTx" presStyleLbl="revTx" presStyleIdx="5" presStyleCnt="6">
        <dgm:presLayoutVars/>
      </dgm:prSet>
      <dgm:spPr/>
    </dgm:pt>
  </dgm:ptLst>
  <dgm:cxnLst>
    <dgm:cxn modelId="{D808F621-7451-45C4-AA8F-178E313EDD4B}" srcId="{E2CD7492-7C9E-4C72-A4F8-7341F36FA7CC}" destId="{1671F0C8-522E-4BB9-BD96-9F57560BB522}" srcOrd="2" destOrd="0" parTransId="{279124CA-E430-4E03-B17B-F8466B927DA6}" sibTransId="{6BAFFC70-5880-4D71-A577-A10CE5753015}"/>
    <dgm:cxn modelId="{215DA933-EC3A-493F-B915-634388EA95D1}" type="presOf" srcId="{E2CD7492-7C9E-4C72-A4F8-7341F36FA7CC}" destId="{8D13FE2A-E82E-4004-AA9B-01774D666AF4}" srcOrd="0" destOrd="0" presId="urn:microsoft.com/office/officeart/2018/5/layout/CenteredIconLabelDescriptionList"/>
    <dgm:cxn modelId="{D7633F34-C4B7-494F-9F92-5B692BA9B1ED}" type="presOf" srcId="{AE8B89CD-F3E6-488B-8E6A-73EB248EF575}" destId="{5EA64F2A-B571-4205-821E-845F151F377D}" srcOrd="0" destOrd="1" presId="urn:microsoft.com/office/officeart/2018/5/layout/CenteredIconLabelDescriptionList"/>
    <dgm:cxn modelId="{97BD905B-FF8F-4A2D-858B-C1C34CFC205E}" srcId="{9C649F0E-83CC-43C3-9FBE-9E49B204D6E2}" destId="{4671FC7D-2798-434D-B60A-8C0039CEF2F3}" srcOrd="0" destOrd="0" parTransId="{31E2F249-6E88-4678-B6C2-1E3F35D9E245}" sibTransId="{D976DE4E-1221-41FA-8D74-68FAD792A8D6}"/>
    <dgm:cxn modelId="{457F9A6A-2C3F-429E-9981-AD4A49A66B35}" type="presOf" srcId="{9C649F0E-83CC-43C3-9FBE-9E49B204D6E2}" destId="{8EF64BBD-4862-4BE8-B0F2-3B44AA3307FA}" srcOrd="0" destOrd="0" presId="urn:microsoft.com/office/officeart/2018/5/layout/CenteredIconLabelDescriptionList"/>
    <dgm:cxn modelId="{B035569A-0EE8-4AC5-BFC0-6147AEFC2F14}" type="presOf" srcId="{1671F0C8-522E-4BB9-BD96-9F57560BB522}" destId="{F9C1ABE8-6920-4467-A7FA-6071243D2887}" srcOrd="0" destOrd="0" presId="urn:microsoft.com/office/officeart/2018/5/layout/CenteredIconLabelDescriptionList"/>
    <dgm:cxn modelId="{94941CAD-CCEF-489F-BBAB-E24D0655EAB3}" type="presOf" srcId="{BFC3A318-F32B-44C7-87BA-F629F9D3BCAF}" destId="{152E7BA0-BA5E-4558-8C74-598ED668526B}" srcOrd="0" destOrd="0" presId="urn:microsoft.com/office/officeart/2018/5/layout/CenteredIconLabelDescriptionList"/>
    <dgm:cxn modelId="{209CC1C4-7914-4603-B906-F3DEF3C25AA9}" type="presOf" srcId="{E81C7438-BCBA-4B5E-8200-BB16A8789086}" destId="{5EA64F2A-B571-4205-821E-845F151F377D}" srcOrd="0" destOrd="2" presId="urn:microsoft.com/office/officeart/2018/5/layout/CenteredIconLabelDescriptionList"/>
    <dgm:cxn modelId="{3B8AE9D4-8B46-4E5C-BFE0-D20A31BDC7BC}" srcId="{9C649F0E-83CC-43C3-9FBE-9E49B204D6E2}" destId="{E81C7438-BCBA-4B5E-8200-BB16A8789086}" srcOrd="2" destOrd="0" parTransId="{5539118B-3338-43D7-933D-3071E1F8B0BE}" sibTransId="{AD11FE41-2AAA-49AF-9494-696661A54FCA}"/>
    <dgm:cxn modelId="{4CBBB5E5-6D2E-4943-8105-8FF6D22AFA79}" srcId="{E2CD7492-7C9E-4C72-A4F8-7341F36FA7CC}" destId="{9C649F0E-83CC-43C3-9FBE-9E49B204D6E2}" srcOrd="1" destOrd="0" parTransId="{A04B29BF-73FA-4A65-A9D8-79E4BDBD1DAD}" sibTransId="{02448699-28D8-4639-A279-42A5FB665EEC}"/>
    <dgm:cxn modelId="{22628DE6-1DA5-4DFF-B490-1B92278F6BC0}" srcId="{E2CD7492-7C9E-4C72-A4F8-7341F36FA7CC}" destId="{BFC3A318-F32B-44C7-87BA-F629F9D3BCAF}" srcOrd="0" destOrd="0" parTransId="{4E12DFF4-0ADF-4071-8EE6-054DB427D4A6}" sibTransId="{41E91DEB-A239-427F-9442-3168ED54BE95}"/>
    <dgm:cxn modelId="{576706E9-D67F-4F18-865E-B407CB035724}" type="presOf" srcId="{4671FC7D-2798-434D-B60A-8C0039CEF2F3}" destId="{5EA64F2A-B571-4205-821E-845F151F377D}" srcOrd="0" destOrd="0" presId="urn:microsoft.com/office/officeart/2018/5/layout/CenteredIconLabelDescriptionList"/>
    <dgm:cxn modelId="{4FE391ED-05B9-4369-A053-6A6987AB1AF7}" srcId="{9C649F0E-83CC-43C3-9FBE-9E49B204D6E2}" destId="{AE8B89CD-F3E6-488B-8E6A-73EB248EF575}" srcOrd="1" destOrd="0" parTransId="{75B5986C-24C2-4934-8B14-0CDC5410800D}" sibTransId="{440AFDA2-2C33-47DC-A23F-4CDC746B2BC8}"/>
    <dgm:cxn modelId="{AECD8B3C-3806-4FF7-B026-5182DECE75C6}" type="presParOf" srcId="{8D13FE2A-E82E-4004-AA9B-01774D666AF4}" destId="{D84619DC-DB48-42BD-8A37-655DF9EA3DD2}" srcOrd="0" destOrd="0" presId="urn:microsoft.com/office/officeart/2018/5/layout/CenteredIconLabelDescriptionList"/>
    <dgm:cxn modelId="{C0F16B6C-0403-45F7-9C87-E6230EE1F7ED}" type="presParOf" srcId="{D84619DC-DB48-42BD-8A37-655DF9EA3DD2}" destId="{31580CEF-936C-496A-93F7-46C96B81F7EA}" srcOrd="0" destOrd="0" presId="urn:microsoft.com/office/officeart/2018/5/layout/CenteredIconLabelDescriptionList"/>
    <dgm:cxn modelId="{4FB58CC6-7118-4EAF-8105-89D808390B5A}" type="presParOf" srcId="{D84619DC-DB48-42BD-8A37-655DF9EA3DD2}" destId="{12F7BF8E-3417-4684-8AE4-01DC9326972C}" srcOrd="1" destOrd="0" presId="urn:microsoft.com/office/officeart/2018/5/layout/CenteredIconLabelDescriptionList"/>
    <dgm:cxn modelId="{490C9EAC-4F80-4464-A032-DA06E5511C63}" type="presParOf" srcId="{D84619DC-DB48-42BD-8A37-655DF9EA3DD2}" destId="{152E7BA0-BA5E-4558-8C74-598ED668526B}" srcOrd="2" destOrd="0" presId="urn:microsoft.com/office/officeart/2018/5/layout/CenteredIconLabelDescriptionList"/>
    <dgm:cxn modelId="{78DE22ED-8A5A-4425-A2B3-CE215DA4D57A}" type="presParOf" srcId="{D84619DC-DB48-42BD-8A37-655DF9EA3DD2}" destId="{43338040-0B98-4AFD-819E-9EE4BA073E6E}" srcOrd="3" destOrd="0" presId="urn:microsoft.com/office/officeart/2018/5/layout/CenteredIconLabelDescriptionList"/>
    <dgm:cxn modelId="{316EE0B6-F9F9-42D0-8D34-84627AB7FC7B}" type="presParOf" srcId="{D84619DC-DB48-42BD-8A37-655DF9EA3DD2}" destId="{BBF972DE-789E-43AF-AB2B-08BB50B1DDA0}" srcOrd="4" destOrd="0" presId="urn:microsoft.com/office/officeart/2018/5/layout/CenteredIconLabelDescriptionList"/>
    <dgm:cxn modelId="{C6067573-A6CB-433D-87EA-6A866437B70F}" type="presParOf" srcId="{8D13FE2A-E82E-4004-AA9B-01774D666AF4}" destId="{0C4D69EC-956A-4374-95B3-818A9216AC31}" srcOrd="1" destOrd="0" presId="urn:microsoft.com/office/officeart/2018/5/layout/CenteredIconLabelDescriptionList"/>
    <dgm:cxn modelId="{79C50DD4-390A-464B-AF01-C284CE08D602}" type="presParOf" srcId="{8D13FE2A-E82E-4004-AA9B-01774D666AF4}" destId="{0133527F-CAD5-4DF5-B0D4-919296F869AE}" srcOrd="2" destOrd="0" presId="urn:microsoft.com/office/officeart/2018/5/layout/CenteredIconLabelDescriptionList"/>
    <dgm:cxn modelId="{0ADFF094-86F7-45E3-8F53-6896BBC25DD5}" type="presParOf" srcId="{0133527F-CAD5-4DF5-B0D4-919296F869AE}" destId="{E3A1FD65-401E-4B2B-9553-0B16397EA2E4}" srcOrd="0" destOrd="0" presId="urn:microsoft.com/office/officeart/2018/5/layout/CenteredIconLabelDescriptionList"/>
    <dgm:cxn modelId="{9C60877B-B9F3-4F41-B4A2-863384559F72}" type="presParOf" srcId="{0133527F-CAD5-4DF5-B0D4-919296F869AE}" destId="{181ADB30-948D-426C-9C65-09B34829CC59}" srcOrd="1" destOrd="0" presId="urn:microsoft.com/office/officeart/2018/5/layout/CenteredIconLabelDescriptionList"/>
    <dgm:cxn modelId="{92110B77-C21E-4CBE-B41E-B8247B99F158}" type="presParOf" srcId="{0133527F-CAD5-4DF5-B0D4-919296F869AE}" destId="{8EF64BBD-4862-4BE8-B0F2-3B44AA3307FA}" srcOrd="2" destOrd="0" presId="urn:microsoft.com/office/officeart/2018/5/layout/CenteredIconLabelDescriptionList"/>
    <dgm:cxn modelId="{CC95C99E-80D3-4232-A075-08F80B720809}" type="presParOf" srcId="{0133527F-CAD5-4DF5-B0D4-919296F869AE}" destId="{FCE7AE37-E411-4B3B-8320-08AD5192D26F}" srcOrd="3" destOrd="0" presId="urn:microsoft.com/office/officeart/2018/5/layout/CenteredIconLabelDescriptionList"/>
    <dgm:cxn modelId="{4C3F3269-CB67-42F3-A9E7-DDDB67E496E6}" type="presParOf" srcId="{0133527F-CAD5-4DF5-B0D4-919296F869AE}" destId="{5EA64F2A-B571-4205-821E-845F151F377D}" srcOrd="4" destOrd="0" presId="urn:microsoft.com/office/officeart/2018/5/layout/CenteredIconLabelDescriptionList"/>
    <dgm:cxn modelId="{91B0BB63-349C-4F25-A9D6-E8ED05B84A2A}" type="presParOf" srcId="{8D13FE2A-E82E-4004-AA9B-01774D666AF4}" destId="{333D73CA-147B-4D9A-B4FC-0817CE8A81B1}" srcOrd="3" destOrd="0" presId="urn:microsoft.com/office/officeart/2018/5/layout/CenteredIconLabelDescriptionList"/>
    <dgm:cxn modelId="{47AB8DE9-F2FB-4E43-946A-E5BFDD78513C}" type="presParOf" srcId="{8D13FE2A-E82E-4004-AA9B-01774D666AF4}" destId="{7D00E083-5025-46BF-9BE1-E0EBA6DF72E5}" srcOrd="4" destOrd="0" presId="urn:microsoft.com/office/officeart/2018/5/layout/CenteredIconLabelDescriptionList"/>
    <dgm:cxn modelId="{229070F2-E3E6-4998-A30B-83522761BDED}" type="presParOf" srcId="{7D00E083-5025-46BF-9BE1-E0EBA6DF72E5}" destId="{38028C72-38E0-4862-8A0A-7BD4ADF1435D}" srcOrd="0" destOrd="0" presId="urn:microsoft.com/office/officeart/2018/5/layout/CenteredIconLabelDescriptionList"/>
    <dgm:cxn modelId="{3D32D547-688F-4116-8ECF-B256B62244A1}" type="presParOf" srcId="{7D00E083-5025-46BF-9BE1-E0EBA6DF72E5}" destId="{A88783A8-A60C-4FEA-8A08-598A7C173A38}" srcOrd="1" destOrd="0" presId="urn:microsoft.com/office/officeart/2018/5/layout/CenteredIconLabelDescriptionList"/>
    <dgm:cxn modelId="{2B4901FA-7195-40A3-80CB-E9581578965D}" type="presParOf" srcId="{7D00E083-5025-46BF-9BE1-E0EBA6DF72E5}" destId="{F9C1ABE8-6920-4467-A7FA-6071243D2887}" srcOrd="2" destOrd="0" presId="urn:microsoft.com/office/officeart/2018/5/layout/CenteredIconLabelDescriptionList"/>
    <dgm:cxn modelId="{502B81E2-AFBD-4563-853B-6700A95DAE4E}" type="presParOf" srcId="{7D00E083-5025-46BF-9BE1-E0EBA6DF72E5}" destId="{98ACF0B1-519B-4E35-9FA4-352A92673CAB}" srcOrd="3" destOrd="0" presId="urn:microsoft.com/office/officeart/2018/5/layout/CenteredIconLabelDescriptionList"/>
    <dgm:cxn modelId="{15A19A24-DF31-43FC-870F-D6EE2A40FB37}" type="presParOf" srcId="{7D00E083-5025-46BF-9BE1-E0EBA6DF72E5}" destId="{DABC4AE3-0089-4475-B977-152842B777C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CBF314-4557-7E48-8D00-0A85A1C5DF91}" type="doc">
      <dgm:prSet loTypeId="urn:microsoft.com/office/officeart/2005/8/layout/cycle3" loCatId="cycle" qsTypeId="urn:microsoft.com/office/officeart/2005/8/quickstyle/simple2" qsCatId="simple" csTypeId="urn:microsoft.com/office/officeart/2005/8/colors/accent0_3" csCatId="mainScheme" phldr="1"/>
      <dgm:spPr/>
      <dgm:t>
        <a:bodyPr/>
        <a:lstStyle/>
        <a:p>
          <a:endParaRPr lang="en-GB"/>
        </a:p>
      </dgm:t>
    </dgm:pt>
    <dgm:pt modelId="{0B8A0C4F-BB7E-A044-817D-285E7618B369}">
      <dgm:prSet phldrT="[Text]" custT="1"/>
      <dgm:spPr/>
      <dgm:t>
        <a:bodyPr/>
        <a:lstStyle/>
        <a:p>
          <a:r>
            <a:rPr lang="en-GB" sz="1600" dirty="0" err="1"/>
            <a:t>Indtagelse</a:t>
          </a:r>
          <a:r>
            <a:rPr lang="en-GB" sz="1600" dirty="0"/>
            <a:t> </a:t>
          </a:r>
          <a:r>
            <a:rPr lang="en-GB" sz="1600" dirty="0" err="1"/>
            <a:t>af</a:t>
          </a:r>
          <a:r>
            <a:rPr lang="en-GB" sz="1600" dirty="0"/>
            <a:t> tom </a:t>
          </a:r>
          <a:r>
            <a:rPr lang="en-GB" sz="1600" dirty="0" err="1"/>
            <a:t>Energi</a:t>
          </a:r>
          <a:endParaRPr lang="en-GB" sz="1600" dirty="0"/>
        </a:p>
      </dgm:t>
    </dgm:pt>
    <dgm:pt modelId="{047CA01E-CA57-FC4E-88B1-CC567895C809}" type="parTrans" cxnId="{8A388EF1-BE5B-474D-B114-3E91BC73E183}">
      <dgm:prSet/>
      <dgm:spPr/>
      <dgm:t>
        <a:bodyPr/>
        <a:lstStyle/>
        <a:p>
          <a:endParaRPr lang="en-GB"/>
        </a:p>
      </dgm:t>
    </dgm:pt>
    <dgm:pt modelId="{9B1E280D-DD1B-FA41-81C2-A02C09CBAF0F}" type="sibTrans" cxnId="{8A388EF1-BE5B-474D-B114-3E91BC73E183}">
      <dgm:prSet/>
      <dgm:spPr/>
      <dgm:t>
        <a:bodyPr/>
        <a:lstStyle/>
        <a:p>
          <a:endParaRPr lang="en-GB"/>
        </a:p>
      </dgm:t>
    </dgm:pt>
    <dgm:pt modelId="{797C3B55-35DF-2C4E-A87A-2212134B873C}">
      <dgm:prSet phldrT="[Text]" custT="1"/>
      <dgm:spPr/>
      <dgm:t>
        <a:bodyPr/>
        <a:lstStyle/>
        <a:p>
          <a:r>
            <a:rPr lang="en-GB" sz="1600" dirty="0" err="1"/>
            <a:t>Smager</a:t>
          </a:r>
          <a:r>
            <a:rPr lang="en-GB" sz="1600" dirty="0"/>
            <a:t> </a:t>
          </a:r>
          <a:r>
            <a:rPr lang="en-GB" sz="1600" dirty="0" err="1"/>
            <a:t>godt</a:t>
          </a:r>
          <a:r>
            <a:rPr lang="en-GB" sz="1600" dirty="0"/>
            <a:t> – </a:t>
          </a:r>
          <a:r>
            <a:rPr lang="en-GB" sz="1600" dirty="0" err="1"/>
            <a:t>hjernen</a:t>
          </a:r>
          <a:r>
            <a:rPr lang="en-GB" sz="1600" dirty="0"/>
            <a:t> </a:t>
          </a:r>
          <a:r>
            <a:rPr lang="en-GB" sz="1600" dirty="0" err="1"/>
            <a:t>tilfredsstilles</a:t>
          </a:r>
          <a:endParaRPr lang="en-GB" sz="1600" u="sng" dirty="0"/>
        </a:p>
      </dgm:t>
    </dgm:pt>
    <dgm:pt modelId="{4B01F8BB-CB3F-6E4F-9BDA-D2DC86DCF8AC}" type="parTrans" cxnId="{CB24A0F3-66C1-B441-8D0D-418829D179FF}">
      <dgm:prSet/>
      <dgm:spPr/>
      <dgm:t>
        <a:bodyPr/>
        <a:lstStyle/>
        <a:p>
          <a:endParaRPr lang="en-GB"/>
        </a:p>
      </dgm:t>
    </dgm:pt>
    <dgm:pt modelId="{4F11156E-8A09-D24F-8D10-14C211FF0255}" type="sibTrans" cxnId="{CB24A0F3-66C1-B441-8D0D-418829D179FF}">
      <dgm:prSet/>
      <dgm:spPr/>
      <dgm:t>
        <a:bodyPr/>
        <a:lstStyle/>
        <a:p>
          <a:endParaRPr lang="en-GB"/>
        </a:p>
      </dgm:t>
    </dgm:pt>
    <dgm:pt modelId="{12CD7DBE-1CC2-F041-A88A-E50B4D529373}">
      <dgm:prSet phldrT="[Text]" custT="1"/>
      <dgm:spPr/>
      <dgm:t>
        <a:bodyPr/>
        <a:lstStyle/>
        <a:p>
          <a:r>
            <a:rPr lang="en-GB" sz="1600" dirty="0" err="1"/>
            <a:t>Lyst</a:t>
          </a:r>
          <a:r>
            <a:rPr lang="en-GB" sz="1600" dirty="0"/>
            <a:t> </a:t>
          </a:r>
          <a:r>
            <a:rPr lang="en-GB" sz="1600" dirty="0" err="1"/>
            <a:t>til</a:t>
          </a:r>
          <a:r>
            <a:rPr lang="en-GB" sz="1600" dirty="0"/>
            <a:t> mere  ⇩</a:t>
          </a:r>
          <a:r>
            <a:rPr lang="en-GB" sz="1600" u="sng" dirty="0" err="1"/>
            <a:t>mæthed</a:t>
          </a:r>
          <a:endParaRPr lang="en-GB" sz="1600" dirty="0"/>
        </a:p>
      </dgm:t>
    </dgm:pt>
    <dgm:pt modelId="{69BDD9A1-5DA3-8B4B-A892-C7F0EF94663A}" type="parTrans" cxnId="{A2DF8C7C-D460-5541-BE35-A470F4FAF71E}">
      <dgm:prSet/>
      <dgm:spPr/>
      <dgm:t>
        <a:bodyPr/>
        <a:lstStyle/>
        <a:p>
          <a:endParaRPr lang="en-GB"/>
        </a:p>
      </dgm:t>
    </dgm:pt>
    <dgm:pt modelId="{407FBE79-EB64-1D47-BC04-73E7E81488B9}" type="sibTrans" cxnId="{A2DF8C7C-D460-5541-BE35-A470F4FAF71E}">
      <dgm:prSet/>
      <dgm:spPr/>
      <dgm:t>
        <a:bodyPr/>
        <a:lstStyle/>
        <a:p>
          <a:endParaRPr lang="en-GB"/>
        </a:p>
      </dgm:t>
    </dgm:pt>
    <dgm:pt modelId="{013A5752-65EB-6D4F-8AE1-3F99645EC639}">
      <dgm:prSet phldrT="[Text]" custT="1"/>
      <dgm:spPr/>
      <dgm:t>
        <a:bodyPr/>
        <a:lstStyle/>
        <a:p>
          <a:r>
            <a:rPr lang="en-GB" sz="1600" dirty="0"/>
            <a:t>Mere tom </a:t>
          </a:r>
          <a:r>
            <a:rPr lang="en-GB" sz="1600" dirty="0" err="1"/>
            <a:t>energi</a:t>
          </a:r>
          <a:endParaRPr lang="en-GB" sz="1600" dirty="0"/>
        </a:p>
      </dgm:t>
    </dgm:pt>
    <dgm:pt modelId="{CC154C40-97F6-F047-9D9E-1783EFAABC0B}" type="parTrans" cxnId="{39A410F6-139C-FE4B-8D5C-20671D80111B}">
      <dgm:prSet/>
      <dgm:spPr/>
      <dgm:t>
        <a:bodyPr/>
        <a:lstStyle/>
        <a:p>
          <a:endParaRPr lang="en-GB"/>
        </a:p>
      </dgm:t>
    </dgm:pt>
    <dgm:pt modelId="{6A7D5166-CB64-FD4E-A1EC-C8D2B5AEE7FE}" type="sibTrans" cxnId="{39A410F6-139C-FE4B-8D5C-20671D80111B}">
      <dgm:prSet/>
      <dgm:spPr/>
      <dgm:t>
        <a:bodyPr/>
        <a:lstStyle/>
        <a:p>
          <a:endParaRPr lang="en-GB"/>
        </a:p>
      </dgm:t>
    </dgm:pt>
    <dgm:pt modelId="{282E628C-C3A7-744A-AEFD-7246B37E853C}">
      <dgm:prSet phldrT="[Text]" custT="1"/>
      <dgm:spPr/>
      <dgm:t>
        <a:bodyPr/>
        <a:lstStyle/>
        <a:p>
          <a:r>
            <a:rPr lang="en-GB" sz="1600" dirty="0" err="1"/>
            <a:t>Overvægt</a:t>
          </a:r>
          <a:endParaRPr lang="en-GB" sz="1600" dirty="0"/>
        </a:p>
      </dgm:t>
    </dgm:pt>
    <dgm:pt modelId="{BFE823F9-FE74-2A4A-9643-0082AFF44F50}" type="parTrans" cxnId="{94754780-6D16-854A-9867-28BB5F916691}">
      <dgm:prSet/>
      <dgm:spPr/>
      <dgm:t>
        <a:bodyPr/>
        <a:lstStyle/>
        <a:p>
          <a:endParaRPr lang="en-GB"/>
        </a:p>
      </dgm:t>
    </dgm:pt>
    <dgm:pt modelId="{5A409B02-ACAB-EB48-B651-8E15D5CA7310}" type="sibTrans" cxnId="{94754780-6D16-854A-9867-28BB5F916691}">
      <dgm:prSet/>
      <dgm:spPr/>
      <dgm:t>
        <a:bodyPr/>
        <a:lstStyle/>
        <a:p>
          <a:endParaRPr lang="en-GB"/>
        </a:p>
      </dgm:t>
    </dgm:pt>
    <dgm:pt modelId="{A1F75C96-7449-7647-A174-1836D2683F15}">
      <dgm:prSet custT="1"/>
      <dgm:spPr/>
      <dgm:t>
        <a:bodyPr/>
        <a:lstStyle/>
        <a:p>
          <a:r>
            <a:rPr lang="en-GB" sz="1600" dirty="0" err="1"/>
            <a:t>Højt</a:t>
          </a:r>
          <a:r>
            <a:rPr lang="en-GB" sz="1600" dirty="0"/>
            <a:t> </a:t>
          </a:r>
          <a:r>
            <a:rPr lang="en-GB" sz="1600" dirty="0" err="1"/>
            <a:t>energiindtag</a:t>
          </a:r>
          <a:endParaRPr lang="en-GB" sz="1600" dirty="0"/>
        </a:p>
      </dgm:t>
    </dgm:pt>
    <dgm:pt modelId="{993288ED-155B-1D49-A5C5-5956425FD170}" type="parTrans" cxnId="{3B6EF078-8F5D-0D42-9D44-DDEEE33BA361}">
      <dgm:prSet/>
      <dgm:spPr/>
      <dgm:t>
        <a:bodyPr/>
        <a:lstStyle/>
        <a:p>
          <a:endParaRPr lang="en-GB"/>
        </a:p>
      </dgm:t>
    </dgm:pt>
    <dgm:pt modelId="{5EDB0377-3831-CC41-BBA5-50226470834A}" type="sibTrans" cxnId="{3B6EF078-8F5D-0D42-9D44-DDEEE33BA361}">
      <dgm:prSet/>
      <dgm:spPr/>
      <dgm:t>
        <a:bodyPr/>
        <a:lstStyle/>
        <a:p>
          <a:endParaRPr lang="en-GB"/>
        </a:p>
      </dgm:t>
    </dgm:pt>
    <dgm:pt modelId="{B70600FD-3211-0742-BA8B-C7DFBA978D3E}" type="pres">
      <dgm:prSet presAssocID="{6ECBF314-4557-7E48-8D00-0A85A1C5DF91}" presName="Name0" presStyleCnt="0">
        <dgm:presLayoutVars>
          <dgm:dir/>
          <dgm:resizeHandles val="exact"/>
        </dgm:presLayoutVars>
      </dgm:prSet>
      <dgm:spPr/>
    </dgm:pt>
    <dgm:pt modelId="{8E2693F2-3B45-BC4E-9229-E0D8BB2F2DB2}" type="pres">
      <dgm:prSet presAssocID="{6ECBF314-4557-7E48-8D00-0A85A1C5DF91}" presName="cycle" presStyleCnt="0"/>
      <dgm:spPr/>
    </dgm:pt>
    <dgm:pt modelId="{90B5E227-9003-AF45-BCD4-A95617BB11B6}" type="pres">
      <dgm:prSet presAssocID="{0B8A0C4F-BB7E-A044-817D-285E7618B369}" presName="nodeFirstNode" presStyleLbl="node1" presStyleIdx="0" presStyleCnt="6">
        <dgm:presLayoutVars>
          <dgm:bulletEnabled val="1"/>
        </dgm:presLayoutVars>
      </dgm:prSet>
      <dgm:spPr/>
    </dgm:pt>
    <dgm:pt modelId="{94842A5D-4345-B144-B2BE-99CCA6B6DE32}" type="pres">
      <dgm:prSet presAssocID="{9B1E280D-DD1B-FA41-81C2-A02C09CBAF0F}" presName="sibTransFirstNode" presStyleLbl="bgShp" presStyleIdx="0" presStyleCnt="1"/>
      <dgm:spPr/>
    </dgm:pt>
    <dgm:pt modelId="{3757C141-F1CD-A347-9907-146BB43E515E}" type="pres">
      <dgm:prSet presAssocID="{797C3B55-35DF-2C4E-A87A-2212134B873C}" presName="nodeFollowingNodes" presStyleLbl="node1" presStyleIdx="1" presStyleCnt="6">
        <dgm:presLayoutVars>
          <dgm:bulletEnabled val="1"/>
        </dgm:presLayoutVars>
      </dgm:prSet>
      <dgm:spPr/>
    </dgm:pt>
    <dgm:pt modelId="{BA78EBEF-8831-3A46-A47E-519443C65656}" type="pres">
      <dgm:prSet presAssocID="{12CD7DBE-1CC2-F041-A88A-E50B4D529373}" presName="nodeFollowingNodes" presStyleLbl="node1" presStyleIdx="2" presStyleCnt="6">
        <dgm:presLayoutVars>
          <dgm:bulletEnabled val="1"/>
        </dgm:presLayoutVars>
      </dgm:prSet>
      <dgm:spPr/>
    </dgm:pt>
    <dgm:pt modelId="{3EED9429-FA9F-4B40-9B8A-5BBC9BF601A9}" type="pres">
      <dgm:prSet presAssocID="{013A5752-65EB-6D4F-8AE1-3F99645EC639}" presName="nodeFollowingNodes" presStyleLbl="node1" presStyleIdx="3" presStyleCnt="6">
        <dgm:presLayoutVars>
          <dgm:bulletEnabled val="1"/>
        </dgm:presLayoutVars>
      </dgm:prSet>
      <dgm:spPr/>
    </dgm:pt>
    <dgm:pt modelId="{5439E568-3986-6241-9386-59AC7D3DA965}" type="pres">
      <dgm:prSet presAssocID="{A1F75C96-7449-7647-A174-1836D2683F15}" presName="nodeFollowingNodes" presStyleLbl="node1" presStyleIdx="4" presStyleCnt="6">
        <dgm:presLayoutVars>
          <dgm:bulletEnabled val="1"/>
        </dgm:presLayoutVars>
      </dgm:prSet>
      <dgm:spPr/>
    </dgm:pt>
    <dgm:pt modelId="{838C4B0C-64BE-8248-A3DB-CD0758690F22}" type="pres">
      <dgm:prSet presAssocID="{282E628C-C3A7-744A-AEFD-7246B37E853C}" presName="nodeFollowingNodes" presStyleLbl="node1" presStyleIdx="5" presStyleCnt="6">
        <dgm:presLayoutVars>
          <dgm:bulletEnabled val="1"/>
        </dgm:presLayoutVars>
      </dgm:prSet>
      <dgm:spPr/>
    </dgm:pt>
  </dgm:ptLst>
  <dgm:cxnLst>
    <dgm:cxn modelId="{D25A040C-F2AD-C94D-A08C-84F791FE4265}" type="presOf" srcId="{013A5752-65EB-6D4F-8AE1-3F99645EC639}" destId="{3EED9429-FA9F-4B40-9B8A-5BBC9BF601A9}" srcOrd="0" destOrd="0" presId="urn:microsoft.com/office/officeart/2005/8/layout/cycle3"/>
    <dgm:cxn modelId="{2F6F220F-BACD-3545-A27A-26CFFAEFF0F4}" type="presOf" srcId="{797C3B55-35DF-2C4E-A87A-2212134B873C}" destId="{3757C141-F1CD-A347-9907-146BB43E515E}" srcOrd="0" destOrd="0" presId="urn:microsoft.com/office/officeart/2005/8/layout/cycle3"/>
    <dgm:cxn modelId="{D1756B58-9660-624A-8C58-1A61B51EE85C}" type="presOf" srcId="{282E628C-C3A7-744A-AEFD-7246B37E853C}" destId="{838C4B0C-64BE-8248-A3DB-CD0758690F22}" srcOrd="0" destOrd="0" presId="urn:microsoft.com/office/officeart/2005/8/layout/cycle3"/>
    <dgm:cxn modelId="{3B6EF078-8F5D-0D42-9D44-DDEEE33BA361}" srcId="{6ECBF314-4557-7E48-8D00-0A85A1C5DF91}" destId="{A1F75C96-7449-7647-A174-1836D2683F15}" srcOrd="4" destOrd="0" parTransId="{993288ED-155B-1D49-A5C5-5956425FD170}" sibTransId="{5EDB0377-3831-CC41-BBA5-50226470834A}"/>
    <dgm:cxn modelId="{A2DF8C7C-D460-5541-BE35-A470F4FAF71E}" srcId="{6ECBF314-4557-7E48-8D00-0A85A1C5DF91}" destId="{12CD7DBE-1CC2-F041-A88A-E50B4D529373}" srcOrd="2" destOrd="0" parTransId="{69BDD9A1-5DA3-8B4B-A892-C7F0EF94663A}" sibTransId="{407FBE79-EB64-1D47-BC04-73E7E81488B9}"/>
    <dgm:cxn modelId="{94754780-6D16-854A-9867-28BB5F916691}" srcId="{6ECBF314-4557-7E48-8D00-0A85A1C5DF91}" destId="{282E628C-C3A7-744A-AEFD-7246B37E853C}" srcOrd="5" destOrd="0" parTransId="{BFE823F9-FE74-2A4A-9643-0082AFF44F50}" sibTransId="{5A409B02-ACAB-EB48-B651-8E15D5CA7310}"/>
    <dgm:cxn modelId="{A998E79B-719D-5A45-BA45-7B3CDF1E6F30}" type="presOf" srcId="{A1F75C96-7449-7647-A174-1836D2683F15}" destId="{5439E568-3986-6241-9386-59AC7D3DA965}" srcOrd="0" destOrd="0" presId="urn:microsoft.com/office/officeart/2005/8/layout/cycle3"/>
    <dgm:cxn modelId="{42CA31B0-0F19-C54F-AB37-60B53ACCA866}" type="presOf" srcId="{9B1E280D-DD1B-FA41-81C2-A02C09CBAF0F}" destId="{94842A5D-4345-B144-B2BE-99CCA6B6DE32}" srcOrd="0" destOrd="0" presId="urn:microsoft.com/office/officeart/2005/8/layout/cycle3"/>
    <dgm:cxn modelId="{6499D8DB-07CF-9A4C-8008-3F949BA04A69}" type="presOf" srcId="{6ECBF314-4557-7E48-8D00-0A85A1C5DF91}" destId="{B70600FD-3211-0742-BA8B-C7DFBA978D3E}" srcOrd="0" destOrd="0" presId="urn:microsoft.com/office/officeart/2005/8/layout/cycle3"/>
    <dgm:cxn modelId="{8A388EF1-BE5B-474D-B114-3E91BC73E183}" srcId="{6ECBF314-4557-7E48-8D00-0A85A1C5DF91}" destId="{0B8A0C4F-BB7E-A044-817D-285E7618B369}" srcOrd="0" destOrd="0" parTransId="{047CA01E-CA57-FC4E-88B1-CC567895C809}" sibTransId="{9B1E280D-DD1B-FA41-81C2-A02C09CBAF0F}"/>
    <dgm:cxn modelId="{CF0923F2-9650-CE4B-8AF1-18FAD59A2221}" type="presOf" srcId="{12CD7DBE-1CC2-F041-A88A-E50B4D529373}" destId="{BA78EBEF-8831-3A46-A47E-519443C65656}" srcOrd="0" destOrd="0" presId="urn:microsoft.com/office/officeart/2005/8/layout/cycle3"/>
    <dgm:cxn modelId="{CB24A0F3-66C1-B441-8D0D-418829D179FF}" srcId="{6ECBF314-4557-7E48-8D00-0A85A1C5DF91}" destId="{797C3B55-35DF-2C4E-A87A-2212134B873C}" srcOrd="1" destOrd="0" parTransId="{4B01F8BB-CB3F-6E4F-9BDA-D2DC86DCF8AC}" sibTransId="{4F11156E-8A09-D24F-8D10-14C211FF0255}"/>
    <dgm:cxn modelId="{A7E083F4-D0FA-124D-A161-B83AE7DEA773}" type="presOf" srcId="{0B8A0C4F-BB7E-A044-817D-285E7618B369}" destId="{90B5E227-9003-AF45-BCD4-A95617BB11B6}" srcOrd="0" destOrd="0" presId="urn:microsoft.com/office/officeart/2005/8/layout/cycle3"/>
    <dgm:cxn modelId="{39A410F6-139C-FE4B-8D5C-20671D80111B}" srcId="{6ECBF314-4557-7E48-8D00-0A85A1C5DF91}" destId="{013A5752-65EB-6D4F-8AE1-3F99645EC639}" srcOrd="3" destOrd="0" parTransId="{CC154C40-97F6-F047-9D9E-1783EFAABC0B}" sibTransId="{6A7D5166-CB64-FD4E-A1EC-C8D2B5AEE7FE}"/>
    <dgm:cxn modelId="{4D6CCF4E-6341-9F4D-BDF2-3E5E6D2C1368}" type="presParOf" srcId="{B70600FD-3211-0742-BA8B-C7DFBA978D3E}" destId="{8E2693F2-3B45-BC4E-9229-E0D8BB2F2DB2}" srcOrd="0" destOrd="0" presId="urn:microsoft.com/office/officeart/2005/8/layout/cycle3"/>
    <dgm:cxn modelId="{C8F3F88C-41F5-0640-B388-0FC70BE9803E}" type="presParOf" srcId="{8E2693F2-3B45-BC4E-9229-E0D8BB2F2DB2}" destId="{90B5E227-9003-AF45-BCD4-A95617BB11B6}" srcOrd="0" destOrd="0" presId="urn:microsoft.com/office/officeart/2005/8/layout/cycle3"/>
    <dgm:cxn modelId="{5D1D5442-76E7-EF45-87B9-63D185188F75}" type="presParOf" srcId="{8E2693F2-3B45-BC4E-9229-E0D8BB2F2DB2}" destId="{94842A5D-4345-B144-B2BE-99CCA6B6DE32}" srcOrd="1" destOrd="0" presId="urn:microsoft.com/office/officeart/2005/8/layout/cycle3"/>
    <dgm:cxn modelId="{DFA002A9-2A4D-F942-980A-4A0CE1C89C05}" type="presParOf" srcId="{8E2693F2-3B45-BC4E-9229-E0D8BB2F2DB2}" destId="{3757C141-F1CD-A347-9907-146BB43E515E}" srcOrd="2" destOrd="0" presId="urn:microsoft.com/office/officeart/2005/8/layout/cycle3"/>
    <dgm:cxn modelId="{9C85B3AC-AFAE-9145-8EA1-A908D233C36E}" type="presParOf" srcId="{8E2693F2-3B45-BC4E-9229-E0D8BB2F2DB2}" destId="{BA78EBEF-8831-3A46-A47E-519443C65656}" srcOrd="3" destOrd="0" presId="urn:microsoft.com/office/officeart/2005/8/layout/cycle3"/>
    <dgm:cxn modelId="{058CFE45-6293-584F-90F0-C19934CCF77A}" type="presParOf" srcId="{8E2693F2-3B45-BC4E-9229-E0D8BB2F2DB2}" destId="{3EED9429-FA9F-4B40-9B8A-5BBC9BF601A9}" srcOrd="4" destOrd="0" presId="urn:microsoft.com/office/officeart/2005/8/layout/cycle3"/>
    <dgm:cxn modelId="{14A26011-45E8-2B4A-81A1-779AD28AF0EC}" type="presParOf" srcId="{8E2693F2-3B45-BC4E-9229-E0D8BB2F2DB2}" destId="{5439E568-3986-6241-9386-59AC7D3DA965}" srcOrd="5" destOrd="0" presId="urn:microsoft.com/office/officeart/2005/8/layout/cycle3"/>
    <dgm:cxn modelId="{A0932DFB-FB7C-854B-BBD2-4670F23A296D}" type="presParOf" srcId="{8E2693F2-3B45-BC4E-9229-E0D8BB2F2DB2}" destId="{838C4B0C-64BE-8248-A3DB-CD0758690F22}" srcOrd="6"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CBF314-4557-7E48-8D00-0A85A1C5DF91}"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n-GB"/>
        </a:p>
      </dgm:t>
    </dgm:pt>
    <dgm:pt modelId="{0B8A0C4F-BB7E-A044-817D-285E7618B369}">
      <dgm:prSet phldrT="[Text]" custT="1"/>
      <dgm:spPr/>
      <dgm:t>
        <a:bodyPr/>
        <a:lstStyle/>
        <a:p>
          <a:r>
            <a:rPr lang="en-GB" sz="1600" dirty="0" err="1"/>
            <a:t>Indtagelse</a:t>
          </a:r>
          <a:r>
            <a:rPr lang="en-GB" sz="1600" dirty="0"/>
            <a:t> </a:t>
          </a:r>
          <a:r>
            <a:rPr lang="en-GB" sz="1600" dirty="0" err="1"/>
            <a:t>af</a:t>
          </a:r>
          <a:r>
            <a:rPr lang="en-GB" sz="1600" dirty="0"/>
            <a:t> tom </a:t>
          </a:r>
          <a:r>
            <a:rPr lang="en-GB" sz="1600" dirty="0" err="1"/>
            <a:t>Energi</a:t>
          </a:r>
          <a:endParaRPr lang="en-GB" sz="1600" dirty="0"/>
        </a:p>
      </dgm:t>
    </dgm:pt>
    <dgm:pt modelId="{047CA01E-CA57-FC4E-88B1-CC567895C809}" type="parTrans" cxnId="{8A388EF1-BE5B-474D-B114-3E91BC73E183}">
      <dgm:prSet/>
      <dgm:spPr/>
      <dgm:t>
        <a:bodyPr/>
        <a:lstStyle/>
        <a:p>
          <a:endParaRPr lang="en-GB"/>
        </a:p>
      </dgm:t>
    </dgm:pt>
    <dgm:pt modelId="{9B1E280D-DD1B-FA41-81C2-A02C09CBAF0F}" type="sibTrans" cxnId="{8A388EF1-BE5B-474D-B114-3E91BC73E183}">
      <dgm:prSet/>
      <dgm:spPr/>
      <dgm:t>
        <a:bodyPr/>
        <a:lstStyle/>
        <a:p>
          <a:endParaRPr lang="en-GB"/>
        </a:p>
      </dgm:t>
    </dgm:pt>
    <dgm:pt modelId="{797C3B55-35DF-2C4E-A87A-2212134B873C}">
      <dgm:prSet phldrT="[Text]" custT="1"/>
      <dgm:spPr/>
      <dgm:t>
        <a:bodyPr/>
        <a:lstStyle/>
        <a:p>
          <a:r>
            <a:rPr lang="en-GB" sz="1600" dirty="0" err="1"/>
            <a:t>Smager</a:t>
          </a:r>
          <a:r>
            <a:rPr lang="en-GB" sz="1600" dirty="0"/>
            <a:t> </a:t>
          </a:r>
          <a:r>
            <a:rPr lang="en-GB" sz="1600" dirty="0" err="1"/>
            <a:t>godt</a:t>
          </a:r>
          <a:r>
            <a:rPr lang="en-GB" sz="1600" dirty="0"/>
            <a:t> – </a:t>
          </a:r>
          <a:r>
            <a:rPr lang="en-GB" sz="1600" dirty="0" err="1"/>
            <a:t>hjernen</a:t>
          </a:r>
          <a:r>
            <a:rPr lang="en-GB" sz="1600" dirty="0"/>
            <a:t> </a:t>
          </a:r>
          <a:r>
            <a:rPr lang="en-GB" sz="1600" dirty="0" err="1"/>
            <a:t>tilfredsstilles</a:t>
          </a:r>
          <a:endParaRPr lang="en-GB" sz="1600" u="sng" dirty="0"/>
        </a:p>
      </dgm:t>
    </dgm:pt>
    <dgm:pt modelId="{4B01F8BB-CB3F-6E4F-9BDA-D2DC86DCF8AC}" type="parTrans" cxnId="{CB24A0F3-66C1-B441-8D0D-418829D179FF}">
      <dgm:prSet/>
      <dgm:spPr/>
      <dgm:t>
        <a:bodyPr/>
        <a:lstStyle/>
        <a:p>
          <a:endParaRPr lang="en-GB"/>
        </a:p>
      </dgm:t>
    </dgm:pt>
    <dgm:pt modelId="{4F11156E-8A09-D24F-8D10-14C211FF0255}" type="sibTrans" cxnId="{CB24A0F3-66C1-B441-8D0D-418829D179FF}">
      <dgm:prSet/>
      <dgm:spPr/>
      <dgm:t>
        <a:bodyPr/>
        <a:lstStyle/>
        <a:p>
          <a:endParaRPr lang="en-GB"/>
        </a:p>
      </dgm:t>
    </dgm:pt>
    <dgm:pt modelId="{12CD7DBE-1CC2-F041-A88A-E50B4D529373}">
      <dgm:prSet phldrT="[Text]" custT="1"/>
      <dgm:spPr/>
      <dgm:t>
        <a:bodyPr/>
        <a:lstStyle/>
        <a:p>
          <a:r>
            <a:rPr lang="en-GB" sz="1600" dirty="0" err="1"/>
            <a:t>Lyst</a:t>
          </a:r>
          <a:r>
            <a:rPr lang="en-GB" sz="1600" dirty="0"/>
            <a:t> </a:t>
          </a:r>
          <a:r>
            <a:rPr lang="en-GB" sz="1600" dirty="0" err="1"/>
            <a:t>til</a:t>
          </a:r>
          <a:r>
            <a:rPr lang="en-GB" sz="1600" dirty="0"/>
            <a:t> mere  ⇩</a:t>
          </a:r>
          <a:r>
            <a:rPr lang="en-GB" sz="1600" u="sng" dirty="0" err="1"/>
            <a:t>mæthed</a:t>
          </a:r>
          <a:endParaRPr lang="en-GB" sz="1600" dirty="0"/>
        </a:p>
      </dgm:t>
    </dgm:pt>
    <dgm:pt modelId="{69BDD9A1-5DA3-8B4B-A892-C7F0EF94663A}" type="parTrans" cxnId="{A2DF8C7C-D460-5541-BE35-A470F4FAF71E}">
      <dgm:prSet/>
      <dgm:spPr/>
      <dgm:t>
        <a:bodyPr/>
        <a:lstStyle/>
        <a:p>
          <a:endParaRPr lang="en-GB"/>
        </a:p>
      </dgm:t>
    </dgm:pt>
    <dgm:pt modelId="{407FBE79-EB64-1D47-BC04-73E7E81488B9}" type="sibTrans" cxnId="{A2DF8C7C-D460-5541-BE35-A470F4FAF71E}">
      <dgm:prSet/>
      <dgm:spPr/>
      <dgm:t>
        <a:bodyPr/>
        <a:lstStyle/>
        <a:p>
          <a:endParaRPr lang="en-GB"/>
        </a:p>
      </dgm:t>
    </dgm:pt>
    <dgm:pt modelId="{013A5752-65EB-6D4F-8AE1-3F99645EC639}">
      <dgm:prSet phldrT="[Text]" custT="1"/>
      <dgm:spPr/>
      <dgm:t>
        <a:bodyPr/>
        <a:lstStyle/>
        <a:p>
          <a:r>
            <a:rPr lang="en-GB" sz="1600" dirty="0"/>
            <a:t>Mere tom </a:t>
          </a:r>
          <a:r>
            <a:rPr lang="en-GB" sz="1600" dirty="0" err="1"/>
            <a:t>energi</a:t>
          </a:r>
          <a:endParaRPr lang="en-GB" sz="1600" dirty="0"/>
        </a:p>
      </dgm:t>
    </dgm:pt>
    <dgm:pt modelId="{CC154C40-97F6-F047-9D9E-1783EFAABC0B}" type="parTrans" cxnId="{39A410F6-139C-FE4B-8D5C-20671D80111B}">
      <dgm:prSet/>
      <dgm:spPr/>
      <dgm:t>
        <a:bodyPr/>
        <a:lstStyle/>
        <a:p>
          <a:endParaRPr lang="en-GB"/>
        </a:p>
      </dgm:t>
    </dgm:pt>
    <dgm:pt modelId="{6A7D5166-CB64-FD4E-A1EC-C8D2B5AEE7FE}" type="sibTrans" cxnId="{39A410F6-139C-FE4B-8D5C-20671D80111B}">
      <dgm:prSet/>
      <dgm:spPr/>
      <dgm:t>
        <a:bodyPr/>
        <a:lstStyle/>
        <a:p>
          <a:endParaRPr lang="en-GB"/>
        </a:p>
      </dgm:t>
    </dgm:pt>
    <dgm:pt modelId="{282E628C-C3A7-744A-AEFD-7246B37E853C}">
      <dgm:prSet phldrT="[Text]" custT="1"/>
      <dgm:spPr/>
      <dgm:t>
        <a:bodyPr/>
        <a:lstStyle/>
        <a:p>
          <a:r>
            <a:rPr lang="en-GB" sz="1600" dirty="0" err="1"/>
            <a:t>Overvægt</a:t>
          </a:r>
          <a:endParaRPr lang="en-GB" sz="1600" dirty="0"/>
        </a:p>
      </dgm:t>
    </dgm:pt>
    <dgm:pt modelId="{BFE823F9-FE74-2A4A-9643-0082AFF44F50}" type="parTrans" cxnId="{94754780-6D16-854A-9867-28BB5F916691}">
      <dgm:prSet/>
      <dgm:spPr/>
      <dgm:t>
        <a:bodyPr/>
        <a:lstStyle/>
        <a:p>
          <a:endParaRPr lang="en-GB"/>
        </a:p>
      </dgm:t>
    </dgm:pt>
    <dgm:pt modelId="{5A409B02-ACAB-EB48-B651-8E15D5CA7310}" type="sibTrans" cxnId="{94754780-6D16-854A-9867-28BB5F916691}">
      <dgm:prSet/>
      <dgm:spPr/>
      <dgm:t>
        <a:bodyPr/>
        <a:lstStyle/>
        <a:p>
          <a:endParaRPr lang="en-GB"/>
        </a:p>
      </dgm:t>
    </dgm:pt>
    <dgm:pt modelId="{A1F75C96-7449-7647-A174-1836D2683F15}">
      <dgm:prSet custT="1"/>
      <dgm:spPr/>
      <dgm:t>
        <a:bodyPr/>
        <a:lstStyle/>
        <a:p>
          <a:r>
            <a:rPr lang="en-GB" sz="1600" dirty="0" err="1"/>
            <a:t>Højt</a:t>
          </a:r>
          <a:r>
            <a:rPr lang="en-GB" sz="1600" dirty="0"/>
            <a:t> </a:t>
          </a:r>
          <a:r>
            <a:rPr lang="en-GB" sz="1600" dirty="0" err="1"/>
            <a:t>energiindtag</a:t>
          </a:r>
          <a:endParaRPr lang="en-GB" sz="1600" dirty="0"/>
        </a:p>
      </dgm:t>
    </dgm:pt>
    <dgm:pt modelId="{993288ED-155B-1D49-A5C5-5956425FD170}" type="parTrans" cxnId="{3B6EF078-8F5D-0D42-9D44-DDEEE33BA361}">
      <dgm:prSet/>
      <dgm:spPr/>
      <dgm:t>
        <a:bodyPr/>
        <a:lstStyle/>
        <a:p>
          <a:endParaRPr lang="en-GB"/>
        </a:p>
      </dgm:t>
    </dgm:pt>
    <dgm:pt modelId="{5EDB0377-3831-CC41-BBA5-50226470834A}" type="sibTrans" cxnId="{3B6EF078-8F5D-0D42-9D44-DDEEE33BA361}">
      <dgm:prSet/>
      <dgm:spPr/>
      <dgm:t>
        <a:bodyPr/>
        <a:lstStyle/>
        <a:p>
          <a:endParaRPr lang="en-GB"/>
        </a:p>
      </dgm:t>
    </dgm:pt>
    <dgm:pt modelId="{B70600FD-3211-0742-BA8B-C7DFBA978D3E}" type="pres">
      <dgm:prSet presAssocID="{6ECBF314-4557-7E48-8D00-0A85A1C5DF91}" presName="Name0" presStyleCnt="0">
        <dgm:presLayoutVars>
          <dgm:dir/>
          <dgm:resizeHandles val="exact"/>
        </dgm:presLayoutVars>
      </dgm:prSet>
      <dgm:spPr/>
    </dgm:pt>
    <dgm:pt modelId="{8E2693F2-3B45-BC4E-9229-E0D8BB2F2DB2}" type="pres">
      <dgm:prSet presAssocID="{6ECBF314-4557-7E48-8D00-0A85A1C5DF91}" presName="cycle" presStyleCnt="0"/>
      <dgm:spPr/>
    </dgm:pt>
    <dgm:pt modelId="{90B5E227-9003-AF45-BCD4-A95617BB11B6}" type="pres">
      <dgm:prSet presAssocID="{0B8A0C4F-BB7E-A044-817D-285E7618B369}" presName="nodeFirstNode" presStyleLbl="node1" presStyleIdx="0" presStyleCnt="6">
        <dgm:presLayoutVars>
          <dgm:bulletEnabled val="1"/>
        </dgm:presLayoutVars>
      </dgm:prSet>
      <dgm:spPr/>
    </dgm:pt>
    <dgm:pt modelId="{94842A5D-4345-B144-B2BE-99CCA6B6DE32}" type="pres">
      <dgm:prSet presAssocID="{9B1E280D-DD1B-FA41-81C2-A02C09CBAF0F}" presName="sibTransFirstNode" presStyleLbl="bgShp" presStyleIdx="0" presStyleCnt="1"/>
      <dgm:spPr/>
    </dgm:pt>
    <dgm:pt modelId="{3757C141-F1CD-A347-9907-146BB43E515E}" type="pres">
      <dgm:prSet presAssocID="{797C3B55-35DF-2C4E-A87A-2212134B873C}" presName="nodeFollowingNodes" presStyleLbl="node1" presStyleIdx="1" presStyleCnt="6">
        <dgm:presLayoutVars>
          <dgm:bulletEnabled val="1"/>
        </dgm:presLayoutVars>
      </dgm:prSet>
      <dgm:spPr/>
    </dgm:pt>
    <dgm:pt modelId="{BA78EBEF-8831-3A46-A47E-519443C65656}" type="pres">
      <dgm:prSet presAssocID="{12CD7DBE-1CC2-F041-A88A-E50B4D529373}" presName="nodeFollowingNodes" presStyleLbl="node1" presStyleIdx="2" presStyleCnt="6">
        <dgm:presLayoutVars>
          <dgm:bulletEnabled val="1"/>
        </dgm:presLayoutVars>
      </dgm:prSet>
      <dgm:spPr/>
    </dgm:pt>
    <dgm:pt modelId="{3EED9429-FA9F-4B40-9B8A-5BBC9BF601A9}" type="pres">
      <dgm:prSet presAssocID="{013A5752-65EB-6D4F-8AE1-3F99645EC639}" presName="nodeFollowingNodes" presStyleLbl="node1" presStyleIdx="3" presStyleCnt="6">
        <dgm:presLayoutVars>
          <dgm:bulletEnabled val="1"/>
        </dgm:presLayoutVars>
      </dgm:prSet>
      <dgm:spPr/>
    </dgm:pt>
    <dgm:pt modelId="{5439E568-3986-6241-9386-59AC7D3DA965}" type="pres">
      <dgm:prSet presAssocID="{A1F75C96-7449-7647-A174-1836D2683F15}" presName="nodeFollowingNodes" presStyleLbl="node1" presStyleIdx="4" presStyleCnt="6">
        <dgm:presLayoutVars>
          <dgm:bulletEnabled val="1"/>
        </dgm:presLayoutVars>
      </dgm:prSet>
      <dgm:spPr/>
    </dgm:pt>
    <dgm:pt modelId="{838C4B0C-64BE-8248-A3DB-CD0758690F22}" type="pres">
      <dgm:prSet presAssocID="{282E628C-C3A7-744A-AEFD-7246B37E853C}" presName="nodeFollowingNodes" presStyleLbl="node1" presStyleIdx="5" presStyleCnt="6">
        <dgm:presLayoutVars>
          <dgm:bulletEnabled val="1"/>
        </dgm:presLayoutVars>
      </dgm:prSet>
      <dgm:spPr/>
    </dgm:pt>
  </dgm:ptLst>
  <dgm:cxnLst>
    <dgm:cxn modelId="{D25A040C-F2AD-C94D-A08C-84F791FE4265}" type="presOf" srcId="{013A5752-65EB-6D4F-8AE1-3F99645EC639}" destId="{3EED9429-FA9F-4B40-9B8A-5BBC9BF601A9}" srcOrd="0" destOrd="0" presId="urn:microsoft.com/office/officeart/2005/8/layout/cycle3"/>
    <dgm:cxn modelId="{2F6F220F-BACD-3545-A27A-26CFFAEFF0F4}" type="presOf" srcId="{797C3B55-35DF-2C4E-A87A-2212134B873C}" destId="{3757C141-F1CD-A347-9907-146BB43E515E}" srcOrd="0" destOrd="0" presId="urn:microsoft.com/office/officeart/2005/8/layout/cycle3"/>
    <dgm:cxn modelId="{D1756B58-9660-624A-8C58-1A61B51EE85C}" type="presOf" srcId="{282E628C-C3A7-744A-AEFD-7246B37E853C}" destId="{838C4B0C-64BE-8248-A3DB-CD0758690F22}" srcOrd="0" destOrd="0" presId="urn:microsoft.com/office/officeart/2005/8/layout/cycle3"/>
    <dgm:cxn modelId="{3B6EF078-8F5D-0D42-9D44-DDEEE33BA361}" srcId="{6ECBF314-4557-7E48-8D00-0A85A1C5DF91}" destId="{A1F75C96-7449-7647-A174-1836D2683F15}" srcOrd="4" destOrd="0" parTransId="{993288ED-155B-1D49-A5C5-5956425FD170}" sibTransId="{5EDB0377-3831-CC41-BBA5-50226470834A}"/>
    <dgm:cxn modelId="{A2DF8C7C-D460-5541-BE35-A470F4FAF71E}" srcId="{6ECBF314-4557-7E48-8D00-0A85A1C5DF91}" destId="{12CD7DBE-1CC2-F041-A88A-E50B4D529373}" srcOrd="2" destOrd="0" parTransId="{69BDD9A1-5DA3-8B4B-A892-C7F0EF94663A}" sibTransId="{407FBE79-EB64-1D47-BC04-73E7E81488B9}"/>
    <dgm:cxn modelId="{94754780-6D16-854A-9867-28BB5F916691}" srcId="{6ECBF314-4557-7E48-8D00-0A85A1C5DF91}" destId="{282E628C-C3A7-744A-AEFD-7246B37E853C}" srcOrd="5" destOrd="0" parTransId="{BFE823F9-FE74-2A4A-9643-0082AFF44F50}" sibTransId="{5A409B02-ACAB-EB48-B651-8E15D5CA7310}"/>
    <dgm:cxn modelId="{A998E79B-719D-5A45-BA45-7B3CDF1E6F30}" type="presOf" srcId="{A1F75C96-7449-7647-A174-1836D2683F15}" destId="{5439E568-3986-6241-9386-59AC7D3DA965}" srcOrd="0" destOrd="0" presId="urn:microsoft.com/office/officeart/2005/8/layout/cycle3"/>
    <dgm:cxn modelId="{42CA31B0-0F19-C54F-AB37-60B53ACCA866}" type="presOf" srcId="{9B1E280D-DD1B-FA41-81C2-A02C09CBAF0F}" destId="{94842A5D-4345-B144-B2BE-99CCA6B6DE32}" srcOrd="0" destOrd="0" presId="urn:microsoft.com/office/officeart/2005/8/layout/cycle3"/>
    <dgm:cxn modelId="{6499D8DB-07CF-9A4C-8008-3F949BA04A69}" type="presOf" srcId="{6ECBF314-4557-7E48-8D00-0A85A1C5DF91}" destId="{B70600FD-3211-0742-BA8B-C7DFBA978D3E}" srcOrd="0" destOrd="0" presId="urn:microsoft.com/office/officeart/2005/8/layout/cycle3"/>
    <dgm:cxn modelId="{8A388EF1-BE5B-474D-B114-3E91BC73E183}" srcId="{6ECBF314-4557-7E48-8D00-0A85A1C5DF91}" destId="{0B8A0C4F-BB7E-A044-817D-285E7618B369}" srcOrd="0" destOrd="0" parTransId="{047CA01E-CA57-FC4E-88B1-CC567895C809}" sibTransId="{9B1E280D-DD1B-FA41-81C2-A02C09CBAF0F}"/>
    <dgm:cxn modelId="{CF0923F2-9650-CE4B-8AF1-18FAD59A2221}" type="presOf" srcId="{12CD7DBE-1CC2-F041-A88A-E50B4D529373}" destId="{BA78EBEF-8831-3A46-A47E-519443C65656}" srcOrd="0" destOrd="0" presId="urn:microsoft.com/office/officeart/2005/8/layout/cycle3"/>
    <dgm:cxn modelId="{CB24A0F3-66C1-B441-8D0D-418829D179FF}" srcId="{6ECBF314-4557-7E48-8D00-0A85A1C5DF91}" destId="{797C3B55-35DF-2C4E-A87A-2212134B873C}" srcOrd="1" destOrd="0" parTransId="{4B01F8BB-CB3F-6E4F-9BDA-D2DC86DCF8AC}" sibTransId="{4F11156E-8A09-D24F-8D10-14C211FF0255}"/>
    <dgm:cxn modelId="{A7E083F4-D0FA-124D-A161-B83AE7DEA773}" type="presOf" srcId="{0B8A0C4F-BB7E-A044-817D-285E7618B369}" destId="{90B5E227-9003-AF45-BCD4-A95617BB11B6}" srcOrd="0" destOrd="0" presId="urn:microsoft.com/office/officeart/2005/8/layout/cycle3"/>
    <dgm:cxn modelId="{39A410F6-139C-FE4B-8D5C-20671D80111B}" srcId="{6ECBF314-4557-7E48-8D00-0A85A1C5DF91}" destId="{013A5752-65EB-6D4F-8AE1-3F99645EC639}" srcOrd="3" destOrd="0" parTransId="{CC154C40-97F6-F047-9D9E-1783EFAABC0B}" sibTransId="{6A7D5166-CB64-FD4E-A1EC-C8D2B5AEE7FE}"/>
    <dgm:cxn modelId="{4D6CCF4E-6341-9F4D-BDF2-3E5E6D2C1368}" type="presParOf" srcId="{B70600FD-3211-0742-BA8B-C7DFBA978D3E}" destId="{8E2693F2-3B45-BC4E-9229-E0D8BB2F2DB2}" srcOrd="0" destOrd="0" presId="urn:microsoft.com/office/officeart/2005/8/layout/cycle3"/>
    <dgm:cxn modelId="{C8F3F88C-41F5-0640-B388-0FC70BE9803E}" type="presParOf" srcId="{8E2693F2-3B45-BC4E-9229-E0D8BB2F2DB2}" destId="{90B5E227-9003-AF45-BCD4-A95617BB11B6}" srcOrd="0" destOrd="0" presId="urn:microsoft.com/office/officeart/2005/8/layout/cycle3"/>
    <dgm:cxn modelId="{5D1D5442-76E7-EF45-87B9-63D185188F75}" type="presParOf" srcId="{8E2693F2-3B45-BC4E-9229-E0D8BB2F2DB2}" destId="{94842A5D-4345-B144-B2BE-99CCA6B6DE32}" srcOrd="1" destOrd="0" presId="urn:microsoft.com/office/officeart/2005/8/layout/cycle3"/>
    <dgm:cxn modelId="{DFA002A9-2A4D-F942-980A-4A0CE1C89C05}" type="presParOf" srcId="{8E2693F2-3B45-BC4E-9229-E0D8BB2F2DB2}" destId="{3757C141-F1CD-A347-9907-146BB43E515E}" srcOrd="2" destOrd="0" presId="urn:microsoft.com/office/officeart/2005/8/layout/cycle3"/>
    <dgm:cxn modelId="{9C85B3AC-AFAE-9145-8EA1-A908D233C36E}" type="presParOf" srcId="{8E2693F2-3B45-BC4E-9229-E0D8BB2F2DB2}" destId="{BA78EBEF-8831-3A46-A47E-519443C65656}" srcOrd="3" destOrd="0" presId="urn:microsoft.com/office/officeart/2005/8/layout/cycle3"/>
    <dgm:cxn modelId="{058CFE45-6293-584F-90F0-C19934CCF77A}" type="presParOf" srcId="{8E2693F2-3B45-BC4E-9229-E0D8BB2F2DB2}" destId="{3EED9429-FA9F-4B40-9B8A-5BBC9BF601A9}" srcOrd="4" destOrd="0" presId="urn:microsoft.com/office/officeart/2005/8/layout/cycle3"/>
    <dgm:cxn modelId="{14A26011-45E8-2B4A-81A1-779AD28AF0EC}" type="presParOf" srcId="{8E2693F2-3B45-BC4E-9229-E0D8BB2F2DB2}" destId="{5439E568-3986-6241-9386-59AC7D3DA965}" srcOrd="5" destOrd="0" presId="urn:microsoft.com/office/officeart/2005/8/layout/cycle3"/>
    <dgm:cxn modelId="{A0932DFB-FB7C-854B-BBD2-4670F23A296D}" type="presParOf" srcId="{8E2693F2-3B45-BC4E-9229-E0D8BB2F2DB2}" destId="{838C4B0C-64BE-8248-A3DB-CD0758690F22}"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80CEF-936C-496A-93F7-46C96B81F7EA}">
      <dsp:nvSpPr>
        <dsp:cNvPr id="0" name=""/>
        <dsp:cNvSpPr/>
      </dsp:nvSpPr>
      <dsp:spPr>
        <a:xfrm>
          <a:off x="814021" y="276579"/>
          <a:ext cx="856208" cy="8562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2E7BA0-BA5E-4558-8C74-598ED668526B}">
      <dsp:nvSpPr>
        <dsp:cNvPr id="0" name=""/>
        <dsp:cNvSpPr/>
      </dsp:nvSpPr>
      <dsp:spPr>
        <a:xfrm>
          <a:off x="18971" y="1239251"/>
          <a:ext cx="2446308" cy="94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da-DK" sz="2000" kern="1200" dirty="0"/>
            <a:t>Energi måles i fysiologien i enheden kilojoule (kJ)</a:t>
          </a:r>
          <a:endParaRPr lang="en-US" sz="2000" kern="1200" dirty="0"/>
        </a:p>
      </dsp:txBody>
      <dsp:txXfrm>
        <a:off x="18971" y="1239251"/>
        <a:ext cx="2446308" cy="944797"/>
      </dsp:txXfrm>
    </dsp:sp>
    <dsp:sp modelId="{BBF972DE-789E-43AF-AB2B-08BB50B1DDA0}">
      <dsp:nvSpPr>
        <dsp:cNvPr id="0" name=""/>
        <dsp:cNvSpPr/>
      </dsp:nvSpPr>
      <dsp:spPr>
        <a:xfrm>
          <a:off x="18971" y="2233567"/>
          <a:ext cx="2446308" cy="518919"/>
        </a:xfrm>
        <a:prstGeom prst="rect">
          <a:avLst/>
        </a:prstGeom>
        <a:noFill/>
        <a:ln>
          <a:noFill/>
        </a:ln>
        <a:effectLst/>
      </dsp:spPr>
      <dsp:style>
        <a:lnRef idx="0">
          <a:scrgbClr r="0" g="0" b="0"/>
        </a:lnRef>
        <a:fillRef idx="0">
          <a:scrgbClr r="0" g="0" b="0"/>
        </a:fillRef>
        <a:effectRef idx="0">
          <a:scrgbClr r="0" g="0" b="0"/>
        </a:effectRef>
        <a:fontRef idx="minor"/>
      </dsp:style>
    </dsp:sp>
    <dsp:sp modelId="{E3A1FD65-401E-4B2B-9553-0B16397EA2E4}">
      <dsp:nvSpPr>
        <dsp:cNvPr id="0" name=""/>
        <dsp:cNvSpPr/>
      </dsp:nvSpPr>
      <dsp:spPr>
        <a:xfrm>
          <a:off x="4222708" y="160856"/>
          <a:ext cx="856208" cy="8562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F64BBD-4862-4BE8-B0F2-3B44AA3307FA}">
      <dsp:nvSpPr>
        <dsp:cNvPr id="0" name=""/>
        <dsp:cNvSpPr/>
      </dsp:nvSpPr>
      <dsp:spPr>
        <a:xfrm>
          <a:off x="3427657" y="1123528"/>
          <a:ext cx="2446308" cy="94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da-DK" sz="2000" u="none" kern="1200" dirty="0"/>
            <a:t>Forskellige former for energi:</a:t>
          </a:r>
          <a:endParaRPr lang="en-US" sz="2000" u="none" kern="1200" dirty="0"/>
        </a:p>
      </dsp:txBody>
      <dsp:txXfrm>
        <a:off x="3427657" y="1123528"/>
        <a:ext cx="2446308" cy="944797"/>
      </dsp:txXfrm>
    </dsp:sp>
    <dsp:sp modelId="{5EA64F2A-B571-4205-821E-845F151F377D}">
      <dsp:nvSpPr>
        <dsp:cNvPr id="0" name=""/>
        <dsp:cNvSpPr/>
      </dsp:nvSpPr>
      <dsp:spPr>
        <a:xfrm>
          <a:off x="2893383" y="2047253"/>
          <a:ext cx="3514856" cy="981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da-DK" sz="1600" u="sng" kern="1200" dirty="0"/>
            <a:t>Mekanisk energi: </a:t>
          </a:r>
        </a:p>
        <a:p>
          <a:pPr marL="0" lvl="0" indent="0" algn="ctr" defTabSz="711200">
            <a:lnSpc>
              <a:spcPct val="100000"/>
            </a:lnSpc>
            <a:spcBef>
              <a:spcPct val="0"/>
            </a:spcBef>
            <a:spcAft>
              <a:spcPct val="35000"/>
            </a:spcAft>
            <a:buNone/>
          </a:pPr>
          <a:r>
            <a:rPr lang="da-DK" sz="1600" kern="1200" dirty="0"/>
            <a:t>muskelceller producerer mekanisk energi</a:t>
          </a:r>
          <a:endParaRPr lang="en-US" sz="1600" kern="1200" dirty="0"/>
        </a:p>
        <a:p>
          <a:pPr marL="0" lvl="0" indent="0" algn="ctr" defTabSz="711200">
            <a:lnSpc>
              <a:spcPct val="100000"/>
            </a:lnSpc>
            <a:spcBef>
              <a:spcPct val="0"/>
            </a:spcBef>
            <a:spcAft>
              <a:spcPct val="35000"/>
            </a:spcAft>
            <a:buNone/>
          </a:pPr>
          <a:r>
            <a:rPr lang="da-DK" sz="1600" u="sng" kern="1200" dirty="0"/>
            <a:t>Elektrisk energi: </a:t>
          </a:r>
        </a:p>
        <a:p>
          <a:pPr marL="0" lvl="0" indent="0" algn="ctr" defTabSz="711200">
            <a:lnSpc>
              <a:spcPct val="100000"/>
            </a:lnSpc>
            <a:spcBef>
              <a:spcPct val="0"/>
            </a:spcBef>
            <a:spcAft>
              <a:spcPct val="35000"/>
            </a:spcAft>
            <a:buNone/>
          </a:pPr>
          <a:r>
            <a:rPr lang="da-DK" sz="1600" kern="1200" dirty="0"/>
            <a:t>nerveceller producerer elektrisk energi</a:t>
          </a:r>
          <a:endParaRPr lang="en-US" sz="1600" kern="1200" dirty="0"/>
        </a:p>
        <a:p>
          <a:pPr marL="0" lvl="0" indent="0" algn="ctr" defTabSz="711200">
            <a:lnSpc>
              <a:spcPct val="100000"/>
            </a:lnSpc>
            <a:spcBef>
              <a:spcPct val="0"/>
            </a:spcBef>
            <a:spcAft>
              <a:spcPct val="35000"/>
            </a:spcAft>
            <a:buNone/>
          </a:pPr>
          <a:r>
            <a:rPr lang="da-DK" sz="1600" u="sng" kern="1200" dirty="0"/>
            <a:t>Kemisk energi: </a:t>
          </a:r>
        </a:p>
        <a:p>
          <a:pPr marL="0" lvl="0" indent="0" algn="ctr" defTabSz="711200">
            <a:lnSpc>
              <a:spcPct val="100000"/>
            </a:lnSpc>
            <a:spcBef>
              <a:spcPct val="0"/>
            </a:spcBef>
            <a:spcAft>
              <a:spcPct val="35000"/>
            </a:spcAft>
            <a:buNone/>
          </a:pPr>
          <a:r>
            <a:rPr lang="da-DK" sz="1600" kern="1200" dirty="0"/>
            <a:t>næringsstoffer producerer kemisk energi</a:t>
          </a:r>
          <a:endParaRPr lang="en-US" sz="1600" kern="1200" dirty="0"/>
        </a:p>
      </dsp:txBody>
      <dsp:txXfrm>
        <a:off x="2893383" y="2047253"/>
        <a:ext cx="3514856" cy="981813"/>
      </dsp:txXfrm>
    </dsp:sp>
    <dsp:sp modelId="{38028C72-38E0-4862-8A0A-7BD4ADF1435D}">
      <dsp:nvSpPr>
        <dsp:cNvPr id="0" name=""/>
        <dsp:cNvSpPr/>
      </dsp:nvSpPr>
      <dsp:spPr>
        <a:xfrm>
          <a:off x="8162182" y="276579"/>
          <a:ext cx="856208" cy="8562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C1ABE8-6920-4467-A7FA-6071243D2887}">
      <dsp:nvSpPr>
        <dsp:cNvPr id="0" name=""/>
        <dsp:cNvSpPr/>
      </dsp:nvSpPr>
      <dsp:spPr>
        <a:xfrm>
          <a:off x="6836344" y="1239251"/>
          <a:ext cx="3507884" cy="94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da-DK" sz="2000" kern="1200" dirty="0"/>
            <a:t>En kJ er defineret som det arbejde, der skal til for at flytte en modstand på 1000N 1 meter</a:t>
          </a:r>
          <a:endParaRPr lang="en-US" sz="2000" kern="1200" dirty="0"/>
        </a:p>
      </dsp:txBody>
      <dsp:txXfrm>
        <a:off x="6836344" y="1239251"/>
        <a:ext cx="3507884" cy="944797"/>
      </dsp:txXfrm>
    </dsp:sp>
    <dsp:sp modelId="{DABC4AE3-0089-4475-B977-152842B777CC}">
      <dsp:nvSpPr>
        <dsp:cNvPr id="0" name=""/>
        <dsp:cNvSpPr/>
      </dsp:nvSpPr>
      <dsp:spPr>
        <a:xfrm>
          <a:off x="7367132" y="2233567"/>
          <a:ext cx="2446308" cy="51891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42A5D-4345-B144-B2BE-99CCA6B6DE32}">
      <dsp:nvSpPr>
        <dsp:cNvPr id="0" name=""/>
        <dsp:cNvSpPr/>
      </dsp:nvSpPr>
      <dsp:spPr>
        <a:xfrm>
          <a:off x="658336" y="-5493"/>
          <a:ext cx="3994737" cy="3994737"/>
        </a:xfrm>
        <a:prstGeom prst="circularArrow">
          <a:avLst>
            <a:gd name="adj1" fmla="val 5274"/>
            <a:gd name="adj2" fmla="val 312630"/>
            <a:gd name="adj3" fmla="val 14287054"/>
            <a:gd name="adj4" fmla="val 17092621"/>
            <a:gd name="adj5" fmla="val 547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5E227-9003-AF45-BCD4-A95617BB11B6}">
      <dsp:nvSpPr>
        <dsp:cNvPr id="0" name=""/>
        <dsp:cNvSpPr/>
      </dsp:nvSpPr>
      <dsp:spPr>
        <a:xfrm>
          <a:off x="1921755" y="360"/>
          <a:ext cx="1467899" cy="7339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Indtagelse</a:t>
          </a:r>
          <a:r>
            <a:rPr lang="en-GB" sz="1600" kern="1200" dirty="0"/>
            <a:t> </a:t>
          </a:r>
          <a:r>
            <a:rPr lang="en-GB" sz="1600" kern="1200" dirty="0" err="1"/>
            <a:t>af</a:t>
          </a:r>
          <a:r>
            <a:rPr lang="en-GB" sz="1600" kern="1200" dirty="0"/>
            <a:t> tom </a:t>
          </a:r>
          <a:r>
            <a:rPr lang="en-GB" sz="1600" kern="1200" dirty="0" err="1"/>
            <a:t>Energi</a:t>
          </a:r>
          <a:endParaRPr lang="en-GB" sz="1600" kern="1200" dirty="0"/>
        </a:p>
      </dsp:txBody>
      <dsp:txXfrm>
        <a:off x="1957583" y="36188"/>
        <a:ext cx="1396243" cy="662293"/>
      </dsp:txXfrm>
    </dsp:sp>
    <dsp:sp modelId="{3757C141-F1CD-A347-9907-146BB43E515E}">
      <dsp:nvSpPr>
        <dsp:cNvPr id="0" name=""/>
        <dsp:cNvSpPr/>
      </dsp:nvSpPr>
      <dsp:spPr>
        <a:xfrm>
          <a:off x="3325221" y="810652"/>
          <a:ext cx="1467899" cy="7339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Smager</a:t>
          </a:r>
          <a:r>
            <a:rPr lang="en-GB" sz="1600" kern="1200" dirty="0"/>
            <a:t> </a:t>
          </a:r>
          <a:r>
            <a:rPr lang="en-GB" sz="1600" kern="1200" dirty="0" err="1"/>
            <a:t>godt</a:t>
          </a:r>
          <a:r>
            <a:rPr lang="en-GB" sz="1600" kern="1200" dirty="0"/>
            <a:t> – </a:t>
          </a:r>
          <a:r>
            <a:rPr lang="en-GB" sz="1600" kern="1200" dirty="0" err="1"/>
            <a:t>hjernen</a:t>
          </a:r>
          <a:r>
            <a:rPr lang="en-GB" sz="1600" kern="1200" dirty="0"/>
            <a:t> </a:t>
          </a:r>
          <a:r>
            <a:rPr lang="en-GB" sz="1600" kern="1200" dirty="0" err="1"/>
            <a:t>tilfredsstilles</a:t>
          </a:r>
          <a:endParaRPr lang="en-GB" sz="1600" u="sng" kern="1200" dirty="0"/>
        </a:p>
      </dsp:txBody>
      <dsp:txXfrm>
        <a:off x="3361049" y="846480"/>
        <a:ext cx="1396243" cy="662293"/>
      </dsp:txXfrm>
    </dsp:sp>
    <dsp:sp modelId="{BA78EBEF-8831-3A46-A47E-519443C65656}">
      <dsp:nvSpPr>
        <dsp:cNvPr id="0" name=""/>
        <dsp:cNvSpPr/>
      </dsp:nvSpPr>
      <dsp:spPr>
        <a:xfrm>
          <a:off x="3325221" y="2431235"/>
          <a:ext cx="1467899" cy="7339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Lyst</a:t>
          </a:r>
          <a:r>
            <a:rPr lang="en-GB" sz="1600" kern="1200" dirty="0"/>
            <a:t> </a:t>
          </a:r>
          <a:r>
            <a:rPr lang="en-GB" sz="1600" kern="1200" dirty="0" err="1"/>
            <a:t>til</a:t>
          </a:r>
          <a:r>
            <a:rPr lang="en-GB" sz="1600" kern="1200" dirty="0"/>
            <a:t> mere  ⇩</a:t>
          </a:r>
          <a:r>
            <a:rPr lang="en-GB" sz="1600" u="sng" kern="1200" dirty="0" err="1"/>
            <a:t>mæthed</a:t>
          </a:r>
          <a:endParaRPr lang="en-GB" sz="1600" kern="1200" dirty="0"/>
        </a:p>
      </dsp:txBody>
      <dsp:txXfrm>
        <a:off x="3361049" y="2467063"/>
        <a:ext cx="1396243" cy="662293"/>
      </dsp:txXfrm>
    </dsp:sp>
    <dsp:sp modelId="{3EED9429-FA9F-4B40-9B8A-5BBC9BF601A9}">
      <dsp:nvSpPr>
        <dsp:cNvPr id="0" name=""/>
        <dsp:cNvSpPr/>
      </dsp:nvSpPr>
      <dsp:spPr>
        <a:xfrm>
          <a:off x="1921755" y="3241527"/>
          <a:ext cx="1467899" cy="7339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Mere tom </a:t>
          </a:r>
          <a:r>
            <a:rPr lang="en-GB" sz="1600" kern="1200" dirty="0" err="1"/>
            <a:t>energi</a:t>
          </a:r>
          <a:endParaRPr lang="en-GB" sz="1600" kern="1200" dirty="0"/>
        </a:p>
      </dsp:txBody>
      <dsp:txXfrm>
        <a:off x="1957583" y="3277355"/>
        <a:ext cx="1396243" cy="662293"/>
      </dsp:txXfrm>
    </dsp:sp>
    <dsp:sp modelId="{5439E568-3986-6241-9386-59AC7D3DA965}">
      <dsp:nvSpPr>
        <dsp:cNvPr id="0" name=""/>
        <dsp:cNvSpPr/>
      </dsp:nvSpPr>
      <dsp:spPr>
        <a:xfrm>
          <a:off x="518289" y="2431235"/>
          <a:ext cx="1467899" cy="7339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Højt</a:t>
          </a:r>
          <a:r>
            <a:rPr lang="en-GB" sz="1600" kern="1200" dirty="0"/>
            <a:t> </a:t>
          </a:r>
          <a:r>
            <a:rPr lang="en-GB" sz="1600" kern="1200" dirty="0" err="1"/>
            <a:t>energiindtag</a:t>
          </a:r>
          <a:endParaRPr lang="en-GB" sz="1600" kern="1200" dirty="0"/>
        </a:p>
      </dsp:txBody>
      <dsp:txXfrm>
        <a:off x="554117" y="2467063"/>
        <a:ext cx="1396243" cy="662293"/>
      </dsp:txXfrm>
    </dsp:sp>
    <dsp:sp modelId="{838C4B0C-64BE-8248-A3DB-CD0758690F22}">
      <dsp:nvSpPr>
        <dsp:cNvPr id="0" name=""/>
        <dsp:cNvSpPr/>
      </dsp:nvSpPr>
      <dsp:spPr>
        <a:xfrm>
          <a:off x="518289" y="810652"/>
          <a:ext cx="1467899" cy="7339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Overvægt</a:t>
          </a:r>
          <a:endParaRPr lang="en-GB" sz="1600" kern="1200" dirty="0"/>
        </a:p>
      </dsp:txBody>
      <dsp:txXfrm>
        <a:off x="554117" y="846480"/>
        <a:ext cx="1396243" cy="662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42A5D-4345-B144-B2BE-99CCA6B6DE32}">
      <dsp:nvSpPr>
        <dsp:cNvPr id="0" name=""/>
        <dsp:cNvSpPr/>
      </dsp:nvSpPr>
      <dsp:spPr>
        <a:xfrm>
          <a:off x="658336" y="-5493"/>
          <a:ext cx="3994737" cy="3994737"/>
        </a:xfrm>
        <a:prstGeom prst="circularArrow">
          <a:avLst>
            <a:gd name="adj1" fmla="val 5274"/>
            <a:gd name="adj2" fmla="val 312630"/>
            <a:gd name="adj3" fmla="val 14287054"/>
            <a:gd name="adj4" fmla="val 17092621"/>
            <a:gd name="adj5" fmla="val 547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5E227-9003-AF45-BCD4-A95617BB11B6}">
      <dsp:nvSpPr>
        <dsp:cNvPr id="0" name=""/>
        <dsp:cNvSpPr/>
      </dsp:nvSpPr>
      <dsp:spPr>
        <a:xfrm>
          <a:off x="1921755" y="360"/>
          <a:ext cx="1467899" cy="7339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Indtagelse</a:t>
          </a:r>
          <a:r>
            <a:rPr lang="en-GB" sz="1600" kern="1200" dirty="0"/>
            <a:t> </a:t>
          </a:r>
          <a:r>
            <a:rPr lang="en-GB" sz="1600" kern="1200" dirty="0" err="1"/>
            <a:t>af</a:t>
          </a:r>
          <a:r>
            <a:rPr lang="en-GB" sz="1600" kern="1200" dirty="0"/>
            <a:t> tom </a:t>
          </a:r>
          <a:r>
            <a:rPr lang="en-GB" sz="1600" kern="1200" dirty="0" err="1"/>
            <a:t>Energi</a:t>
          </a:r>
          <a:endParaRPr lang="en-GB" sz="1600" kern="1200" dirty="0"/>
        </a:p>
      </dsp:txBody>
      <dsp:txXfrm>
        <a:off x="1957583" y="36188"/>
        <a:ext cx="1396243" cy="662293"/>
      </dsp:txXfrm>
    </dsp:sp>
    <dsp:sp modelId="{3757C141-F1CD-A347-9907-146BB43E515E}">
      <dsp:nvSpPr>
        <dsp:cNvPr id="0" name=""/>
        <dsp:cNvSpPr/>
      </dsp:nvSpPr>
      <dsp:spPr>
        <a:xfrm>
          <a:off x="3325221" y="810652"/>
          <a:ext cx="1467899" cy="7339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Smager</a:t>
          </a:r>
          <a:r>
            <a:rPr lang="en-GB" sz="1600" kern="1200" dirty="0"/>
            <a:t> </a:t>
          </a:r>
          <a:r>
            <a:rPr lang="en-GB" sz="1600" kern="1200" dirty="0" err="1"/>
            <a:t>godt</a:t>
          </a:r>
          <a:r>
            <a:rPr lang="en-GB" sz="1600" kern="1200" dirty="0"/>
            <a:t> – </a:t>
          </a:r>
          <a:r>
            <a:rPr lang="en-GB" sz="1600" kern="1200" dirty="0" err="1"/>
            <a:t>hjernen</a:t>
          </a:r>
          <a:r>
            <a:rPr lang="en-GB" sz="1600" kern="1200" dirty="0"/>
            <a:t> </a:t>
          </a:r>
          <a:r>
            <a:rPr lang="en-GB" sz="1600" kern="1200" dirty="0" err="1"/>
            <a:t>tilfredsstilles</a:t>
          </a:r>
          <a:endParaRPr lang="en-GB" sz="1600" u="sng" kern="1200" dirty="0"/>
        </a:p>
      </dsp:txBody>
      <dsp:txXfrm>
        <a:off x="3361049" y="846480"/>
        <a:ext cx="1396243" cy="662293"/>
      </dsp:txXfrm>
    </dsp:sp>
    <dsp:sp modelId="{BA78EBEF-8831-3A46-A47E-519443C65656}">
      <dsp:nvSpPr>
        <dsp:cNvPr id="0" name=""/>
        <dsp:cNvSpPr/>
      </dsp:nvSpPr>
      <dsp:spPr>
        <a:xfrm>
          <a:off x="3325221" y="2431235"/>
          <a:ext cx="1467899" cy="7339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Lyst</a:t>
          </a:r>
          <a:r>
            <a:rPr lang="en-GB" sz="1600" kern="1200" dirty="0"/>
            <a:t> </a:t>
          </a:r>
          <a:r>
            <a:rPr lang="en-GB" sz="1600" kern="1200" dirty="0" err="1"/>
            <a:t>til</a:t>
          </a:r>
          <a:r>
            <a:rPr lang="en-GB" sz="1600" kern="1200" dirty="0"/>
            <a:t> mere  ⇩</a:t>
          </a:r>
          <a:r>
            <a:rPr lang="en-GB" sz="1600" u="sng" kern="1200" dirty="0" err="1"/>
            <a:t>mæthed</a:t>
          </a:r>
          <a:endParaRPr lang="en-GB" sz="1600" kern="1200" dirty="0"/>
        </a:p>
      </dsp:txBody>
      <dsp:txXfrm>
        <a:off x="3361049" y="2467063"/>
        <a:ext cx="1396243" cy="662293"/>
      </dsp:txXfrm>
    </dsp:sp>
    <dsp:sp modelId="{3EED9429-FA9F-4B40-9B8A-5BBC9BF601A9}">
      <dsp:nvSpPr>
        <dsp:cNvPr id="0" name=""/>
        <dsp:cNvSpPr/>
      </dsp:nvSpPr>
      <dsp:spPr>
        <a:xfrm>
          <a:off x="1921755" y="3241527"/>
          <a:ext cx="1467899" cy="7339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Mere tom </a:t>
          </a:r>
          <a:r>
            <a:rPr lang="en-GB" sz="1600" kern="1200" dirty="0" err="1"/>
            <a:t>energi</a:t>
          </a:r>
          <a:endParaRPr lang="en-GB" sz="1600" kern="1200" dirty="0"/>
        </a:p>
      </dsp:txBody>
      <dsp:txXfrm>
        <a:off x="1957583" y="3277355"/>
        <a:ext cx="1396243" cy="662293"/>
      </dsp:txXfrm>
    </dsp:sp>
    <dsp:sp modelId="{5439E568-3986-6241-9386-59AC7D3DA965}">
      <dsp:nvSpPr>
        <dsp:cNvPr id="0" name=""/>
        <dsp:cNvSpPr/>
      </dsp:nvSpPr>
      <dsp:spPr>
        <a:xfrm>
          <a:off x="518289" y="2431235"/>
          <a:ext cx="1467899" cy="7339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Højt</a:t>
          </a:r>
          <a:r>
            <a:rPr lang="en-GB" sz="1600" kern="1200" dirty="0"/>
            <a:t> </a:t>
          </a:r>
          <a:r>
            <a:rPr lang="en-GB" sz="1600" kern="1200" dirty="0" err="1"/>
            <a:t>energiindtag</a:t>
          </a:r>
          <a:endParaRPr lang="en-GB" sz="1600" kern="1200" dirty="0"/>
        </a:p>
      </dsp:txBody>
      <dsp:txXfrm>
        <a:off x="554117" y="2467063"/>
        <a:ext cx="1396243" cy="662293"/>
      </dsp:txXfrm>
    </dsp:sp>
    <dsp:sp modelId="{838C4B0C-64BE-8248-A3DB-CD0758690F22}">
      <dsp:nvSpPr>
        <dsp:cNvPr id="0" name=""/>
        <dsp:cNvSpPr/>
      </dsp:nvSpPr>
      <dsp:spPr>
        <a:xfrm>
          <a:off x="518289" y="810652"/>
          <a:ext cx="1467899" cy="7339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Overvægt</a:t>
          </a:r>
          <a:endParaRPr lang="en-GB" sz="1600" kern="1200" dirty="0"/>
        </a:p>
      </dsp:txBody>
      <dsp:txXfrm>
        <a:off x="554117" y="846480"/>
        <a:ext cx="1396243" cy="66229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090C6-3DC7-404F-92BC-E739FE481D7F}" type="datetimeFigureOut">
              <a:rPr lang="da-DK" smtClean="0"/>
              <a:t>20-02-2025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0A4D2-B52C-904E-9857-78F403D62826}" type="slidenum">
              <a:rPr lang="da-DK" smtClean="0"/>
              <a:t>‹nr.›</a:t>
            </a:fld>
            <a:endParaRPr lang="da-DK"/>
          </a:p>
        </p:txBody>
      </p:sp>
    </p:spTree>
    <p:extLst>
      <p:ext uri="{BB962C8B-B14F-4D97-AF65-F5344CB8AC3E}">
        <p14:creationId xmlns:p14="http://schemas.microsoft.com/office/powerpoint/2010/main" val="134955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Hvad er Energi? I læsemateriale har eleverne fået en introduktion til emnet. I de 2 følgende slides omkring Energi kan der evt. trækkes på noget af den information, de har fået fra læsematerialet.</a:t>
            </a:r>
          </a:p>
          <a:p>
            <a:pPr marL="171450" indent="-171450">
              <a:buFont typeface="Arial" panose="020B0604020202020204" pitchFamily="34" charset="0"/>
              <a:buChar char="•"/>
            </a:pPr>
            <a:r>
              <a:rPr lang="da-DK" dirty="0"/>
              <a:t>Hvad tog I med fra teksten, I læste?</a:t>
            </a:r>
          </a:p>
          <a:p>
            <a:pPr marL="171450" indent="-171450">
              <a:buFont typeface="Arial" panose="020B0604020202020204" pitchFamily="34" charset="0"/>
              <a:buChar char="•"/>
            </a:pPr>
            <a:r>
              <a:rPr lang="da-DK" dirty="0"/>
              <a:t>Hvad bruger kroppen energi til?</a:t>
            </a:r>
          </a:p>
          <a:p>
            <a:endParaRPr lang="da-DK" dirty="0"/>
          </a:p>
          <a:p>
            <a:r>
              <a:rPr lang="da-DK" u="sng" dirty="0"/>
              <a:t>På sliden:</a:t>
            </a:r>
          </a:p>
          <a:p>
            <a:pPr marL="171450" indent="-171450">
              <a:buFont typeface="Arial" panose="020B0604020202020204" pitchFamily="34" charset="0"/>
              <a:buChar char="•"/>
            </a:pPr>
            <a:r>
              <a:rPr lang="da-DK" dirty="0"/>
              <a:t>I fysiologien beskriver man energi i kilojoule. Energi defineres som evnen til at arbejde.</a:t>
            </a:r>
          </a:p>
          <a:p>
            <a:pPr marL="171450" indent="-171450">
              <a:buFont typeface="Arial" panose="020B0604020202020204" pitchFamily="34" charset="0"/>
              <a:buChar char="•"/>
            </a:pPr>
            <a:r>
              <a:rPr lang="da-DK" dirty="0"/>
              <a:t>Kroppen anvender mange former for energi</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2</a:t>
            </a:fld>
            <a:endParaRPr lang="da-DK"/>
          </a:p>
        </p:txBody>
      </p:sp>
    </p:spTree>
    <p:extLst>
      <p:ext uri="{BB962C8B-B14F-4D97-AF65-F5344CB8AC3E}">
        <p14:creationId xmlns:p14="http://schemas.microsoft.com/office/powerpoint/2010/main" val="1622362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r>
              <a:rPr lang="da-DK" dirty="0"/>
              <a:t>Diskussion på klassen:</a:t>
            </a:r>
          </a:p>
          <a:p>
            <a:pPr marL="171450" indent="-171450">
              <a:buFont typeface="Arial" panose="020B0604020202020204" pitchFamily="34" charset="0"/>
              <a:buChar char="•"/>
            </a:pPr>
            <a:r>
              <a:rPr lang="da-DK" dirty="0"/>
              <a:t>Hvad er forskellen på klassens højeste energibehov og laveste energibehov?</a:t>
            </a:r>
          </a:p>
          <a:p>
            <a:pPr marL="628650" lvl="1" indent="-171450">
              <a:buFont typeface="Arial" panose="020B0604020202020204" pitchFamily="34" charset="0"/>
              <a:buChar char="•"/>
            </a:pPr>
            <a:r>
              <a:rPr lang="da-DK" dirty="0"/>
              <a:t>Køn, kropsstørrelse (højde, vægt), aktivitetsniveau</a:t>
            </a:r>
          </a:p>
        </p:txBody>
      </p:sp>
      <p:sp>
        <p:nvSpPr>
          <p:cNvPr id="4" name="Slide Number Placeholder 3"/>
          <p:cNvSpPr>
            <a:spLocks noGrp="1"/>
          </p:cNvSpPr>
          <p:nvPr>
            <p:ph type="sldNum" sz="quarter" idx="5"/>
          </p:nvPr>
        </p:nvSpPr>
        <p:spPr/>
        <p:txBody>
          <a:bodyPr/>
          <a:lstStyle/>
          <a:p>
            <a:fld id="{CB30A4D2-B52C-904E-9857-78F403D62826}" type="slidenum">
              <a:rPr lang="da-DK" smtClean="0"/>
              <a:t>12</a:t>
            </a:fld>
            <a:endParaRPr lang="da-DK"/>
          </a:p>
        </p:txBody>
      </p:sp>
    </p:spTree>
    <p:extLst>
      <p:ext uri="{BB962C8B-B14F-4D97-AF65-F5344CB8AC3E}">
        <p14:creationId xmlns:p14="http://schemas.microsoft.com/office/powerpoint/2010/main" val="3064667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Normalvægtige personer anbefales, at energiindtaget svarer til energiforbruget, således at kroppen er i energibalance.</a:t>
            </a:r>
            <a:r>
              <a:rPr lang="da-DK" dirty="0">
                <a:effectLst/>
              </a:rPr>
              <a:t> </a:t>
            </a:r>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13</a:t>
            </a:fld>
            <a:endParaRPr lang="da-DK"/>
          </a:p>
        </p:txBody>
      </p:sp>
    </p:spTree>
    <p:extLst>
      <p:ext uri="{BB962C8B-B14F-4D97-AF65-F5344CB8AC3E}">
        <p14:creationId xmlns:p14="http://schemas.microsoft.com/office/powerpoint/2010/main" val="83354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Fordele og ulemper ved energioverskud og energiunderskud (under ernæring)</a:t>
            </a:r>
          </a:p>
        </p:txBody>
      </p:sp>
      <p:sp>
        <p:nvSpPr>
          <p:cNvPr id="4" name="Slide Number Placeholder 3"/>
          <p:cNvSpPr>
            <a:spLocks noGrp="1"/>
          </p:cNvSpPr>
          <p:nvPr>
            <p:ph type="sldNum" sz="quarter" idx="5"/>
          </p:nvPr>
        </p:nvSpPr>
        <p:spPr/>
        <p:txBody>
          <a:bodyPr/>
          <a:lstStyle/>
          <a:p>
            <a:fld id="{CB30A4D2-B52C-904E-9857-78F403D62826}" type="slidenum">
              <a:rPr lang="da-DK" smtClean="0"/>
              <a:t>14</a:t>
            </a:fld>
            <a:endParaRPr lang="da-DK"/>
          </a:p>
        </p:txBody>
      </p:sp>
    </p:spTree>
    <p:extLst>
      <p:ext uri="{BB962C8B-B14F-4D97-AF65-F5344CB8AC3E}">
        <p14:creationId xmlns:p14="http://schemas.microsoft.com/office/powerpoint/2010/main" val="3203862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ses et eksempel på en kvinde, som ønsker at ligge i energibalance med et indtag på 9150 </a:t>
            </a:r>
            <a:r>
              <a:rPr lang="da-DK" dirty="0" err="1"/>
              <a:t>kj</a:t>
            </a:r>
            <a:r>
              <a:rPr lang="da-DK" dirty="0"/>
              <a:t>/dag</a:t>
            </a:r>
          </a:p>
        </p:txBody>
      </p:sp>
      <p:sp>
        <p:nvSpPr>
          <p:cNvPr id="4" name="Slide Number Placeholder 3"/>
          <p:cNvSpPr>
            <a:spLocks noGrp="1"/>
          </p:cNvSpPr>
          <p:nvPr>
            <p:ph type="sldNum" sz="quarter" idx="5"/>
          </p:nvPr>
        </p:nvSpPr>
        <p:spPr/>
        <p:txBody>
          <a:bodyPr/>
          <a:lstStyle/>
          <a:p>
            <a:fld id="{CB30A4D2-B52C-904E-9857-78F403D62826}" type="slidenum">
              <a:rPr lang="da-DK" smtClean="0"/>
              <a:t>15</a:t>
            </a:fld>
            <a:endParaRPr lang="da-DK"/>
          </a:p>
        </p:txBody>
      </p:sp>
    </p:spTree>
    <p:extLst>
      <p:ext uri="{BB962C8B-B14F-4D97-AF65-F5344CB8AC3E}">
        <p14:creationId xmlns:p14="http://schemas.microsoft.com/office/powerpoint/2010/main" val="2839492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16</a:t>
            </a:fld>
            <a:endParaRPr lang="da-DK"/>
          </a:p>
        </p:txBody>
      </p:sp>
    </p:spTree>
    <p:extLst>
      <p:ext uri="{BB962C8B-B14F-4D97-AF65-F5344CB8AC3E}">
        <p14:creationId xmlns:p14="http://schemas.microsoft.com/office/powerpoint/2010/main" val="1772736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CB30A4D2-B52C-904E-9857-78F403D62826}" type="slidenum">
              <a:rPr lang="da-DK" smtClean="0"/>
              <a:t>19</a:t>
            </a:fld>
            <a:endParaRPr lang="da-DK"/>
          </a:p>
        </p:txBody>
      </p:sp>
    </p:spTree>
    <p:extLst>
      <p:ext uri="{BB962C8B-B14F-4D97-AF65-F5344CB8AC3E}">
        <p14:creationId xmlns:p14="http://schemas.microsoft.com/office/powerpoint/2010/main" val="227286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danskere får generelt for meget sukker</a:t>
            </a:r>
            <a:r>
              <a:rPr lang="da-DK" sz="1200" b="0" i="0" kern="1200" dirty="0">
                <a:solidFill>
                  <a:schemeClr val="tx1"/>
                </a:solidFill>
                <a:effectLst/>
                <a:latin typeface="+mn-lt"/>
                <a:ea typeface="+mn-ea"/>
                <a:cs typeface="+mn-cs"/>
              </a:rPr>
              <a:t>, og de fleste af os ville have godt af at skære ned på slik, kage, wienerbrød og sodavand, som alle har et højt indhold af sukker.</a:t>
            </a:r>
          </a:p>
          <a:p>
            <a:r>
              <a:rPr lang="da-DK" sz="1200" b="0" i="0" kern="1200" dirty="0">
                <a:solidFill>
                  <a:schemeClr val="tx1"/>
                </a:solidFill>
                <a:effectLst/>
                <a:latin typeface="+mn-lt"/>
                <a:ea typeface="+mn-ea"/>
                <a:cs typeface="+mn-cs"/>
              </a:rPr>
              <a:t>Men der findes også tilsat sukker i mange andre fødevarer, fx ketchup, yoghurt med frugtsmag, myslibarer og morgenmadsprodukter.</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Rent sukker kaldes populært for tom energi. Sukker indeholder kun energi - i modsætning til f.eks. en ananas eller en appelsin, som ud over det naturlige sukkerindhold også indeholder vitaminer og mineraler. </a:t>
            </a:r>
          </a:p>
          <a:p>
            <a:r>
              <a:rPr lang="da-DK" sz="1200" b="0" i="0" kern="1200" dirty="0">
                <a:solidFill>
                  <a:schemeClr val="tx1"/>
                </a:solidFill>
                <a:effectLst/>
                <a:latin typeface="+mn-lt"/>
                <a:ea typeface="+mn-ea"/>
                <a:cs typeface="+mn-cs"/>
              </a:rPr>
              <a:t>Hvis maden indeholder for meget tom energi, så optager den pladsen for sundere madvarer, og der vil være en risiko for, at du ikke får dækket dit behov for kostfibre, vitaminer og mineraler.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Særligt sukkerholdige drikkevarer er meget populære. Energiholdige drikkevarer mætter dårligt, fordi de hurtigt passerer mave-tarm kanalen og næringsstofferne optages. Da de passerer hurtigt igennem fordøjelseskanalen, når kroppen ikke at udskille så mange mæthedssignaler sammenlignet med fødevarer, der passerer langsomt.</a:t>
            </a:r>
            <a:endParaRPr lang="da-DK" dirty="0"/>
          </a:p>
          <a:p>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Kilde: </a:t>
            </a:r>
            <a:r>
              <a:rPr lang="da-DK" sz="1200" b="0" i="0" kern="1200" dirty="0" err="1">
                <a:solidFill>
                  <a:schemeClr val="tx1"/>
                </a:solidFill>
                <a:effectLst/>
                <a:latin typeface="+mn-lt"/>
                <a:ea typeface="+mn-ea"/>
                <a:cs typeface="+mn-cs"/>
              </a:rPr>
              <a:t>Fødevarestyrelsen.dk</a:t>
            </a:r>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20</a:t>
            </a:fld>
            <a:endParaRPr lang="da-DK"/>
          </a:p>
        </p:txBody>
      </p:sp>
    </p:spTree>
    <p:extLst>
      <p:ext uri="{BB962C8B-B14F-4D97-AF65-F5344CB8AC3E}">
        <p14:creationId xmlns:p14="http://schemas.microsoft.com/office/powerpoint/2010/main" val="159991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Aft>
                <a:spcPts val="600"/>
              </a:spcAft>
              <a:buFont typeface="Arial" panose="020B0604020202020204" pitchFamily="34" charset="0"/>
              <a:buChar char="•"/>
            </a:pPr>
            <a:endParaRPr lang="en-US" sz="1200" dirty="0"/>
          </a:p>
          <a:p>
            <a:pPr indent="-228600">
              <a:lnSpc>
                <a:spcPct val="90000"/>
              </a:lnSpc>
              <a:spcAft>
                <a:spcPts val="600"/>
              </a:spcAft>
              <a:buFont typeface="Arial" panose="020B0604020202020204" pitchFamily="34" charset="0"/>
              <a:buChar char="•"/>
            </a:pPr>
            <a:r>
              <a:rPr lang="da-DK" sz="1200" noProof="0" dirty="0"/>
              <a:t>Man kan nemt komme til at tro, at der en direkte sammenhæng mellem størrelsen af et måltid og den totale energimængde i måltidet. Som vi har set på de foregående slides, er dette dog langt fra sandt. Spiser og drikker man for meget tom energi, er der ikke plads til alt det sunde, og kroppen kan komme til at mangle vitaminer og mineraler. Samtidig har disse fødevarer oftest et højt indehold af sukker og/eller fedt og dermed et højt energiindhold. </a:t>
            </a:r>
          </a:p>
          <a:p>
            <a:pPr indent="-228600">
              <a:lnSpc>
                <a:spcPct val="90000"/>
              </a:lnSpc>
              <a:spcAft>
                <a:spcPts val="600"/>
              </a:spcAft>
              <a:buFont typeface="Arial" panose="020B0604020202020204" pitchFamily="34" charset="0"/>
              <a:buChar char="•"/>
            </a:pPr>
            <a:r>
              <a:rPr lang="da-DK" sz="1200" noProof="0" dirty="0"/>
              <a:t>Du ender nemt i en ond spiral, når du spiser meget tom energi, eftersom den har en lav mæthedsgrad, men smager godt og man kommer derfor nemt til at indtage for meget energi. Dette gør sig særligt gældende, når der indtages mange flydende energiholdige drikke.</a:t>
            </a:r>
          </a:p>
          <a:p>
            <a:endParaRPr lang="da-DK" dirty="0"/>
          </a:p>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21</a:t>
            </a:fld>
            <a:endParaRPr lang="da-DK"/>
          </a:p>
        </p:txBody>
      </p:sp>
    </p:spTree>
    <p:extLst>
      <p:ext uri="{BB962C8B-B14F-4D97-AF65-F5344CB8AC3E}">
        <p14:creationId xmlns:p14="http://schemas.microsoft.com/office/powerpoint/2010/main" val="1282844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 Snak på klassen om, hvad der ellers kan tilfredsstille elevernes hjerne – gøre dem glade i hverdagen. Så fokus kommer et andet sted hen end på de tomme kalorier. </a:t>
            </a:r>
          </a:p>
        </p:txBody>
      </p:sp>
      <p:sp>
        <p:nvSpPr>
          <p:cNvPr id="4" name="Slide Number Placeholder 3"/>
          <p:cNvSpPr>
            <a:spLocks noGrp="1"/>
          </p:cNvSpPr>
          <p:nvPr>
            <p:ph type="sldNum" sz="quarter" idx="5"/>
          </p:nvPr>
        </p:nvSpPr>
        <p:spPr/>
        <p:txBody>
          <a:bodyPr/>
          <a:lstStyle/>
          <a:p>
            <a:fld id="{CB30A4D2-B52C-904E-9857-78F403D62826}" type="slidenum">
              <a:rPr lang="da-DK" smtClean="0"/>
              <a:t>22</a:t>
            </a:fld>
            <a:endParaRPr lang="da-DK"/>
          </a:p>
        </p:txBody>
      </p:sp>
    </p:spTree>
    <p:extLst>
      <p:ext uri="{BB962C8B-B14F-4D97-AF65-F5344CB8AC3E}">
        <p14:creationId xmlns:p14="http://schemas.microsoft.com/office/powerpoint/2010/main" val="319917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kan reducere vores indtag af tom energi ved at lære mere om disse fødevarer. Den nemmeste måde at lære noget om en fødevare på, er ved at læse varedeklarationen og dermed få information omkring næringsindholdet i den respektive fødevare.</a:t>
            </a:r>
          </a:p>
          <a:p>
            <a:endParaRPr lang="da-DK" dirty="0"/>
          </a:p>
          <a:p>
            <a:r>
              <a:rPr lang="da-DK" dirty="0"/>
              <a:t>Når du læser en varedeklaration, så skal du være kritisk. Stil dig selv spørgsmålene:</a:t>
            </a:r>
          </a:p>
          <a:p>
            <a:pPr marL="171450" indent="-171450">
              <a:buFont typeface="Arial" panose="020B0604020202020204" pitchFamily="34" charset="0"/>
              <a:buChar char="•"/>
            </a:pPr>
            <a:r>
              <a:rPr lang="da-DK" dirty="0"/>
              <a:t>Har fødevaren et højt indhold af sukker?</a:t>
            </a:r>
          </a:p>
          <a:p>
            <a:pPr marL="171450" indent="-171450">
              <a:buFont typeface="Arial" panose="020B0604020202020204" pitchFamily="34" charset="0"/>
              <a:buChar char="•"/>
            </a:pPr>
            <a:r>
              <a:rPr lang="da-DK" dirty="0"/>
              <a:t>Indeholder det meget mættet fedt og energi?</a:t>
            </a:r>
          </a:p>
          <a:p>
            <a:pPr marL="171450" indent="-171450">
              <a:buFont typeface="Arial" panose="020B0604020202020204" pitchFamily="34" charset="0"/>
              <a:buChar char="•"/>
            </a:pPr>
            <a:r>
              <a:rPr lang="da-DK" dirty="0"/>
              <a:t>Hvis du kan svare ja til et af de 2 spørgsmål, så er der stor sandsynlighed for, at du skal være opmærksom på, hvor meget du spiser af den respektive fødevare.</a:t>
            </a:r>
          </a:p>
        </p:txBody>
      </p:sp>
      <p:sp>
        <p:nvSpPr>
          <p:cNvPr id="4" name="Slide Number Placeholder 3"/>
          <p:cNvSpPr>
            <a:spLocks noGrp="1"/>
          </p:cNvSpPr>
          <p:nvPr>
            <p:ph type="sldNum" sz="quarter" idx="5"/>
          </p:nvPr>
        </p:nvSpPr>
        <p:spPr/>
        <p:txBody>
          <a:bodyPr/>
          <a:lstStyle/>
          <a:p>
            <a:fld id="{CB30A4D2-B52C-904E-9857-78F403D62826}" type="slidenum">
              <a:rPr lang="da-DK" smtClean="0"/>
              <a:t>23</a:t>
            </a:fld>
            <a:endParaRPr lang="da-DK"/>
          </a:p>
        </p:txBody>
      </p:sp>
    </p:spTree>
    <p:extLst>
      <p:ext uri="{BB962C8B-B14F-4D97-AF65-F5344CB8AC3E}">
        <p14:creationId xmlns:p14="http://schemas.microsoft.com/office/powerpoint/2010/main" val="253181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På mange måder kan kroppens dannelse af energi igennem indtagelse af kJ fra kosten, forklares igennem måden en bil fungerer på:</a:t>
            </a:r>
          </a:p>
          <a:p>
            <a:pPr marL="171450" indent="-171450">
              <a:buFont typeface="Arial" panose="020B0604020202020204" pitchFamily="34" charset="0"/>
              <a:buChar char="•"/>
            </a:pPr>
            <a:r>
              <a:rPr lang="da-DK" dirty="0"/>
              <a:t>Benzin tilføres (mad og drikke indtages)</a:t>
            </a:r>
          </a:p>
          <a:p>
            <a:pPr marL="171450" indent="-171450">
              <a:buFont typeface="Arial" panose="020B0604020202020204" pitchFamily="34" charset="0"/>
              <a:buChar char="•"/>
            </a:pPr>
            <a:r>
              <a:rPr lang="da-DK" dirty="0"/>
              <a:t>Motoren omdanner denne energi (fordøjelsessystemet nedbryder maden, som optages i blodbanen)</a:t>
            </a:r>
          </a:p>
          <a:p>
            <a:pPr marL="171450" indent="-171450">
              <a:buFont typeface="Arial" panose="020B0604020202020204" pitchFamily="34" charset="0"/>
              <a:buChar char="•"/>
            </a:pPr>
            <a:r>
              <a:rPr lang="da-DK" dirty="0"/>
              <a:t>Og skaber mekanisk energi (Vores muskler fungerer (sammentrækkes) igennem spaltningen af ATP, som b.la. dannes fra kulhydrat, fedt og protein)</a:t>
            </a:r>
          </a:p>
        </p:txBody>
      </p:sp>
      <p:sp>
        <p:nvSpPr>
          <p:cNvPr id="4" name="Slide Number Placeholder 3"/>
          <p:cNvSpPr>
            <a:spLocks noGrp="1"/>
          </p:cNvSpPr>
          <p:nvPr>
            <p:ph type="sldNum" sz="quarter" idx="5"/>
          </p:nvPr>
        </p:nvSpPr>
        <p:spPr/>
        <p:txBody>
          <a:bodyPr/>
          <a:lstStyle/>
          <a:p>
            <a:fld id="{CB30A4D2-B52C-904E-9857-78F403D62826}" type="slidenum">
              <a:rPr lang="da-DK" smtClean="0"/>
              <a:t>3</a:t>
            </a:fld>
            <a:endParaRPr lang="da-DK"/>
          </a:p>
        </p:txBody>
      </p:sp>
    </p:spTree>
    <p:extLst>
      <p:ext uri="{BB962C8B-B14F-4D97-AF65-F5344CB8AC3E}">
        <p14:creationId xmlns:p14="http://schemas.microsoft.com/office/powerpoint/2010/main" val="1418424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Øvelse:</a:t>
            </a:r>
          </a:p>
          <a:p>
            <a:r>
              <a:rPr lang="da-DK" dirty="0"/>
              <a:t>Lad eleverne lave udregningen hver for sig eller sammen. De skal bruge det energibehov, de har udregnet tidligere.</a:t>
            </a:r>
          </a:p>
          <a:p>
            <a:endParaRPr lang="da-DK" dirty="0"/>
          </a:p>
          <a:p>
            <a:r>
              <a:rPr lang="da-DK" dirty="0"/>
              <a:t>Diskuter efterfølgende:</a:t>
            </a:r>
          </a:p>
          <a:p>
            <a:pPr marL="171450" indent="-171450">
              <a:buFont typeface="Arial" panose="020B0604020202020204" pitchFamily="34" charset="0"/>
              <a:buChar char="•"/>
            </a:pPr>
            <a:r>
              <a:rPr lang="da-DK" dirty="0"/>
              <a:t>Hvad er karakteristisk for de fødevare, som du må spise meget af?</a:t>
            </a:r>
          </a:p>
          <a:p>
            <a:pPr marL="171450" indent="-171450">
              <a:buFont typeface="Arial" panose="020B0604020202020204" pitchFamily="34" charset="0"/>
              <a:buChar char="•"/>
            </a:pPr>
            <a:r>
              <a:rPr lang="da-DK" dirty="0"/>
              <a:t>Hvad er karakteristisk for de fødevare, som du må spise meget lidt af?</a:t>
            </a:r>
          </a:p>
        </p:txBody>
      </p:sp>
      <p:sp>
        <p:nvSpPr>
          <p:cNvPr id="4" name="Slide Number Placeholder 3"/>
          <p:cNvSpPr>
            <a:spLocks noGrp="1"/>
          </p:cNvSpPr>
          <p:nvPr>
            <p:ph type="sldNum" sz="quarter" idx="5"/>
          </p:nvPr>
        </p:nvSpPr>
        <p:spPr/>
        <p:txBody>
          <a:bodyPr/>
          <a:lstStyle/>
          <a:p>
            <a:fld id="{CB30A4D2-B52C-904E-9857-78F403D62826}" type="slidenum">
              <a:rPr lang="da-DK" smtClean="0"/>
              <a:t>24</a:t>
            </a:fld>
            <a:endParaRPr lang="da-DK"/>
          </a:p>
        </p:txBody>
      </p:sp>
    </p:spTree>
    <p:extLst>
      <p:ext uri="{BB962C8B-B14F-4D97-AF65-F5344CB8AC3E}">
        <p14:creationId xmlns:p14="http://schemas.microsoft.com/office/powerpoint/2010/main" val="1485957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Indtaget af tom energi er højere end nogensinde før, og dette er bl.a. en af årsagerne til fedmeepidemien. </a:t>
            </a:r>
          </a:p>
          <a:p>
            <a:r>
              <a:rPr lang="da-DK" dirty="0"/>
              <a:t>Den måske nok største årsag til, at disse fødevarer skaber udfordringer, er, at de ikke mætter, hvilket på sigt leder til et øget energiindtag (som set i den onde spiral på tidligere slide)</a:t>
            </a:r>
          </a:p>
          <a:p>
            <a:endParaRPr lang="da-DK" dirty="0"/>
          </a:p>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25</a:t>
            </a:fld>
            <a:endParaRPr lang="da-DK"/>
          </a:p>
        </p:txBody>
      </p:sp>
    </p:spTree>
    <p:extLst>
      <p:ext uri="{BB962C8B-B14F-4D97-AF65-F5344CB8AC3E}">
        <p14:creationId xmlns:p14="http://schemas.microsoft.com/office/powerpoint/2010/main" val="84760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enormt stor forskel på, hvor meget mæthed man får fra hver enkelt fødevare.</a:t>
            </a:r>
          </a:p>
          <a:p>
            <a:r>
              <a:rPr lang="da-DK" dirty="0"/>
              <a:t>Ovenstående er et eksempel på, hvor meget alt fra en Marsbar til kartofler mætter. Des højere score, des større mæthed. Interessant nok, ses ved siden af energiindholdet i disse fødevarer.</a:t>
            </a:r>
          </a:p>
          <a:p>
            <a:r>
              <a:rPr lang="da-DK" dirty="0"/>
              <a:t>Det fremgår tydeligt, at Marsbaren indeholder mere end 5 gange så mange kalorier, samtidig med, at mætheden er næsten 5 gange mindre.</a:t>
            </a:r>
          </a:p>
          <a:p>
            <a:endParaRPr lang="da-DK" dirty="0"/>
          </a:p>
          <a:p>
            <a:r>
              <a:rPr lang="da-DK" dirty="0"/>
              <a:t>Hvor kommer data fra?</a:t>
            </a:r>
          </a:p>
          <a:p>
            <a:r>
              <a:rPr lang="da-DK" dirty="0"/>
              <a:t>Data kommer fra et studie udført af Holt et al. i 1995.</a:t>
            </a:r>
          </a:p>
          <a:p>
            <a:r>
              <a:rPr lang="da-DK" dirty="0"/>
              <a:t>Mætheds </a:t>
            </a:r>
            <a:r>
              <a:rPr lang="da-DK" dirty="0" err="1"/>
              <a:t>indexværdien</a:t>
            </a:r>
            <a:r>
              <a:rPr lang="da-DK" dirty="0"/>
              <a:t> er udregnet efter, at en række forsøgspersoner har indtaget 1000 kJ af en fødevare, hvorefter de over de næste 2 timer har angivet deres følelse af mæthed hvert femtende minut. Efterfølgende er hvidt brød (franskbrød) blevet angivet som en </a:t>
            </a:r>
            <a:r>
              <a:rPr lang="da-DK" dirty="0" err="1"/>
              <a:t>indexværdi</a:t>
            </a:r>
            <a:r>
              <a:rPr lang="da-DK" dirty="0"/>
              <a:t> 100, og de resterende fødevarer har fået en referenceværdi, som så sammenligner fødevarens mæthed med det hvide brød (100).</a:t>
            </a:r>
          </a:p>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26</a:t>
            </a:fld>
            <a:endParaRPr lang="da-DK"/>
          </a:p>
        </p:txBody>
      </p:sp>
    </p:spTree>
    <p:extLst>
      <p:ext uri="{BB962C8B-B14F-4D97-AF65-F5344CB8AC3E}">
        <p14:creationId xmlns:p14="http://schemas.microsoft.com/office/powerpoint/2010/main" val="1314252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stærk evidens for, at proteinindholdet, fiberindholdet og vandindholdet af en fødevare har stor betydning for mætheden.</a:t>
            </a:r>
          </a:p>
          <a:p>
            <a:endParaRPr lang="da-DK" dirty="0"/>
          </a:p>
          <a:p>
            <a:r>
              <a:rPr lang="da-DK" dirty="0"/>
              <a:t>Proteinrige fødevarer skaber generelt større mæthed end fødevarer, der er høje på fedt eller kulhydrat</a:t>
            </a:r>
          </a:p>
          <a:p>
            <a:endParaRPr lang="da-DK" dirty="0"/>
          </a:p>
          <a:p>
            <a:r>
              <a:rPr lang="da-DK" dirty="0"/>
              <a:t>Fødevarer som har et højt indehold af fibre, scorer også højt på mæthedsskalaen. I sammenhæng hermed producerer stærkt forarbejdede fødevarer også lav mæthed.</a:t>
            </a:r>
          </a:p>
          <a:p>
            <a:endParaRPr lang="da-DK" dirty="0"/>
          </a:p>
          <a:p>
            <a:r>
              <a:rPr lang="da-DK" dirty="0"/>
              <a:t>Hertil giver fødevarer, som har et højt indehold af vand også generelt større mæthed (fx. Grøntsager)</a:t>
            </a:r>
          </a:p>
          <a:p>
            <a:endParaRPr lang="da-DK" dirty="0"/>
          </a:p>
          <a:p>
            <a:r>
              <a:rPr lang="da-DK" u="sng" dirty="0"/>
              <a:t>Det mættende måltid</a:t>
            </a:r>
          </a:p>
          <a:p>
            <a:pPr marL="171450" indent="-171450">
              <a:buFont typeface="Arial" panose="020B0604020202020204" pitchFamily="34" charset="0"/>
              <a:buChar char="•"/>
            </a:pPr>
            <a:r>
              <a:rPr lang="da-DK" u="none" dirty="0"/>
              <a:t>Er et måltid med en højkvalitets proteinkilde, fx kød eller mejeriprodukt.</a:t>
            </a:r>
          </a:p>
          <a:p>
            <a:pPr marL="171450" indent="-171450">
              <a:buFont typeface="Arial" panose="020B0604020202020204" pitchFamily="34" charset="0"/>
              <a:buChar char="•"/>
            </a:pPr>
            <a:r>
              <a:rPr lang="da-DK" u="none" dirty="0"/>
              <a:t>Med grønne grøntsager, som generelt har et naturligt høj indhold af kostfibre og vand</a:t>
            </a:r>
          </a:p>
          <a:p>
            <a:pPr marL="171450" indent="-171450">
              <a:buFont typeface="Arial" panose="020B0604020202020204" pitchFamily="34" charset="0"/>
              <a:buChar char="•"/>
            </a:pPr>
            <a:r>
              <a:rPr lang="da-DK" u="none" dirty="0"/>
              <a:t>Stivelse, som ikke er forarbejdet, som f.eks. kartofler.</a:t>
            </a:r>
            <a:endParaRPr lang="da-DK" dirty="0"/>
          </a:p>
          <a:p>
            <a:endParaRPr lang="da-DK" dirty="0"/>
          </a:p>
          <a:p>
            <a:r>
              <a:rPr lang="da-DK" dirty="0"/>
              <a:t>Kilde: Holt et al. 1995</a:t>
            </a:r>
          </a:p>
        </p:txBody>
      </p:sp>
      <p:sp>
        <p:nvSpPr>
          <p:cNvPr id="4" name="Slide Number Placeholder 3"/>
          <p:cNvSpPr>
            <a:spLocks noGrp="1"/>
          </p:cNvSpPr>
          <p:nvPr>
            <p:ph type="sldNum" sz="quarter" idx="5"/>
          </p:nvPr>
        </p:nvSpPr>
        <p:spPr/>
        <p:txBody>
          <a:bodyPr/>
          <a:lstStyle/>
          <a:p>
            <a:fld id="{CB30A4D2-B52C-904E-9857-78F403D62826}" type="slidenum">
              <a:rPr lang="da-DK" smtClean="0"/>
              <a:t>27</a:t>
            </a:fld>
            <a:endParaRPr lang="da-DK"/>
          </a:p>
        </p:txBody>
      </p:sp>
    </p:spTree>
    <p:extLst>
      <p:ext uri="{BB962C8B-B14F-4D97-AF65-F5344CB8AC3E}">
        <p14:creationId xmlns:p14="http://schemas.microsoft.com/office/powerpoint/2010/main" val="4064278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Til denne slide har du introduceret eleverne til at tage billeder af deres mad og drikke fra dagen før. </a:t>
            </a:r>
          </a:p>
          <a:p>
            <a:r>
              <a:rPr lang="da-DK" dirty="0"/>
              <a:t>De skal nu finde disse billeder frem og diskutere energitætheden i måltiderne og deres mæthed.</a:t>
            </a:r>
          </a:p>
        </p:txBody>
      </p:sp>
      <p:sp>
        <p:nvSpPr>
          <p:cNvPr id="4" name="Slide Number Placeholder 3"/>
          <p:cNvSpPr>
            <a:spLocks noGrp="1"/>
          </p:cNvSpPr>
          <p:nvPr>
            <p:ph type="sldNum" sz="quarter" idx="5"/>
          </p:nvPr>
        </p:nvSpPr>
        <p:spPr/>
        <p:txBody>
          <a:bodyPr/>
          <a:lstStyle/>
          <a:p>
            <a:fld id="{CB30A4D2-B52C-904E-9857-78F403D62826}" type="slidenum">
              <a:rPr lang="da-DK" smtClean="0"/>
              <a:t>28</a:t>
            </a:fld>
            <a:endParaRPr lang="da-DK"/>
          </a:p>
        </p:txBody>
      </p:sp>
    </p:spTree>
    <p:extLst>
      <p:ext uri="{BB962C8B-B14F-4D97-AF65-F5344CB8AC3E}">
        <p14:creationId xmlns:p14="http://schemas.microsoft.com/office/powerpoint/2010/main" val="3211585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 2012 blev en stor rapport udgivet (Nordic Nutrition </a:t>
            </a:r>
            <a:r>
              <a:rPr lang="da-DK" dirty="0" err="1"/>
              <a:t>Reccomendations</a:t>
            </a:r>
            <a:r>
              <a:rPr lang="da-DK" dirty="0"/>
              <a:t> (NNR))</a:t>
            </a:r>
          </a:p>
          <a:p>
            <a:r>
              <a:rPr lang="da-DK" dirty="0"/>
              <a:t>Baseret på den videnskabelige evidens, der er dokumenteret i den 5. udgave af NNR, er der identificeret et overordnet næringsstoftæt diætmønster og et sæt ændringer af fødevarevalg til fremme af sundhed og velvære i de nordiske befolkninger. Disse er opsummeret i Tabel 1.1.</a:t>
            </a:r>
          </a:p>
          <a:p>
            <a:endParaRPr lang="da-DK" dirty="0"/>
          </a:p>
          <a:p>
            <a:r>
              <a:rPr lang="da-DK" dirty="0"/>
              <a:t>Ovenstående billede opsummerer de tiltag, man kan lave for at ”optimere” sin kost. Hvis man laver disse ændringer, vil man generelt også indtage måltider, som giver større mæthed.</a:t>
            </a:r>
          </a:p>
          <a:p>
            <a:endParaRPr lang="da-DK" dirty="0"/>
          </a:p>
          <a:p>
            <a:r>
              <a:rPr lang="da-DK" b="1" u="sng" dirty="0"/>
              <a:t>Diskuter de forskellige tiltag med eleverne.</a:t>
            </a:r>
          </a:p>
          <a:p>
            <a:pPr marL="171450" indent="-171450">
              <a:buFont typeface="Arial" panose="020B0604020202020204" pitchFamily="34" charset="0"/>
              <a:buChar char="•"/>
            </a:pPr>
            <a:r>
              <a:rPr lang="da-DK" b="1" u="none" dirty="0"/>
              <a:t>Hvordan?</a:t>
            </a:r>
          </a:p>
          <a:p>
            <a:pPr marL="171450" indent="-171450">
              <a:buFont typeface="Arial" panose="020B0604020202020204" pitchFamily="34" charset="0"/>
              <a:buChar char="•"/>
            </a:pPr>
            <a:r>
              <a:rPr lang="da-DK" b="1" u="none" dirty="0"/>
              <a:t>Hvorfor?</a:t>
            </a:r>
          </a:p>
          <a:p>
            <a:pPr marL="171450" indent="-171450">
              <a:buFont typeface="Arial" panose="020B0604020202020204" pitchFamily="34" charset="0"/>
              <a:buChar char="•"/>
            </a:pPr>
            <a:endParaRPr lang="da-DK" b="1" u="none" dirty="0"/>
          </a:p>
          <a:p>
            <a:pPr marL="171450" indent="-171450">
              <a:buFont typeface="Arial" panose="020B0604020202020204" pitchFamily="34" charset="0"/>
              <a:buChar char="•"/>
            </a:pPr>
            <a:r>
              <a:rPr lang="da-DK" b="1" u="none" dirty="0"/>
              <a:t>Tag udgangspunkt i nedenstående, som er en beskrivelse fra rapporten:</a:t>
            </a:r>
            <a:br>
              <a:rPr lang="da-DK" dirty="0"/>
            </a:br>
            <a:r>
              <a:rPr lang="da-DK" sz="1200" b="0" i="0" u="sng" kern="1200" dirty="0">
                <a:solidFill>
                  <a:schemeClr val="tx1"/>
                </a:solidFill>
                <a:effectLst/>
                <a:latin typeface="+mn-lt"/>
                <a:ea typeface="+mn-ea"/>
                <a:cs typeface="+mn-cs"/>
              </a:rPr>
              <a:t>- Reducer energitætheden, øg mikronæringsindholdet og forbedr kulhydratkvaliteten </a:t>
            </a:r>
          </a:p>
          <a:p>
            <a:pPr marL="0" indent="0">
              <a:buFont typeface="Arial" panose="020B0604020202020204" pitchFamily="34" charset="0"/>
              <a:buNone/>
            </a:pPr>
            <a:r>
              <a:rPr lang="da-DK" sz="1200" b="0" i="0" kern="1200" dirty="0">
                <a:solidFill>
                  <a:schemeClr val="tx1"/>
                </a:solidFill>
                <a:effectLst/>
                <a:latin typeface="+mn-lt"/>
                <a:ea typeface="+mn-ea"/>
                <a:cs typeface="+mn-cs"/>
              </a:rPr>
              <a:t>Diæter domineret af naturlig fiberrig plantekost vil generelt være lavere i energitæthed sammenlignet med diæter, der er domineret af animalske fødevarer. Energitætheden er generelt høj i fødevarer med højt fedtindhold og tilsat sukker (F.eks. desserter, slik, slikbarer, kager og kiks, velsmagende snacks, nogle morgenmadsprodukter, is og nogle mælkeprodukter). Fuldkorn og fuldkornsmel er rigt på kostfibre og har lavere energitæthed end raffineret korn og sigtet mel. Begrænset forbrug af sukkersødede drikkevarer vil bidrage til øget mikronæringsdensitet og reduceret indtag af tilsat sukker.</a:t>
            </a:r>
          </a:p>
          <a:p>
            <a:pPr marL="0" indent="0">
              <a:buFont typeface="Arial" panose="020B0604020202020204" pitchFamily="34" charset="0"/>
              <a:buNone/>
            </a:pPr>
            <a:br>
              <a:rPr lang="da-DK" u="sng" dirty="0"/>
            </a:br>
            <a:r>
              <a:rPr lang="da-DK" sz="1200" b="0" i="0" u="sng" kern="1200" dirty="0">
                <a:solidFill>
                  <a:schemeClr val="tx1"/>
                </a:solidFill>
                <a:effectLst/>
                <a:latin typeface="+mn-lt"/>
                <a:ea typeface="+mn-ea"/>
                <a:cs typeface="+mn-cs"/>
              </a:rPr>
              <a:t>- Forbedring af fedtindholdet i kosten ved at afbalancere fedtsyreproportion</a:t>
            </a:r>
            <a:br>
              <a:rPr lang="da-DK" dirty="0"/>
            </a:br>
            <a:r>
              <a:rPr lang="da-DK" sz="1200" b="0" i="0" kern="1200" dirty="0">
                <a:solidFill>
                  <a:schemeClr val="tx1"/>
                </a:solidFill>
                <a:effectLst/>
                <a:latin typeface="+mn-lt"/>
                <a:ea typeface="+mn-ea"/>
                <a:cs typeface="+mn-cs"/>
              </a:rPr>
              <a:t>Fed fisk, nødder og frø, vegetabilske olier og vegetabilsk oliebaseret fedtpålæg, der giver essentielle og umættede fedtsyrer, bør prioriteres. Dyreprodukter med fedtindhold bidrager til mættede fedtsyrer. Et skift fra fedtholdige mejeriprodukter til fedtfattige vil bidrage til en forbedret fedtkvalitet, mens </a:t>
            </a:r>
            <a:r>
              <a:rPr lang="da-DK" sz="1200" b="0" i="0" kern="1200" dirty="0" err="1">
                <a:solidFill>
                  <a:schemeClr val="tx1"/>
                </a:solidFill>
                <a:effectLst/>
                <a:latin typeface="+mn-lt"/>
                <a:ea typeface="+mn-ea"/>
                <a:cs typeface="+mn-cs"/>
              </a:rPr>
              <a:t>mikronæringsindhold</a:t>
            </a:r>
            <a:r>
              <a:rPr lang="da-DK" sz="1200" b="0" i="0" kern="1200" dirty="0">
                <a:solidFill>
                  <a:schemeClr val="tx1"/>
                </a:solidFill>
                <a:effectLst/>
                <a:latin typeface="+mn-lt"/>
                <a:ea typeface="+mn-ea"/>
                <a:cs typeface="+mn-cs"/>
              </a:rPr>
              <a:t> opretholdes.</a:t>
            </a:r>
            <a:endParaRPr lang="da-DK" sz="1200" b="0" i="0" u="sng" kern="1200" dirty="0">
              <a:solidFill>
                <a:schemeClr val="tx1"/>
              </a:solidFill>
              <a:effectLst/>
              <a:latin typeface="+mn-lt"/>
              <a:ea typeface="+mn-ea"/>
              <a:cs typeface="+mn-cs"/>
            </a:endParaRPr>
          </a:p>
          <a:p>
            <a:pPr marL="0" indent="0">
              <a:buFont typeface="Arial" panose="020B0604020202020204" pitchFamily="34" charset="0"/>
              <a:buNone/>
            </a:pPr>
            <a:br>
              <a:rPr lang="da-DK" dirty="0"/>
            </a:br>
            <a:r>
              <a:rPr lang="da-DK" sz="1200" b="0" i="0" u="sng" kern="1200" dirty="0">
                <a:solidFill>
                  <a:schemeClr val="tx1"/>
                </a:solidFill>
                <a:effectLst/>
                <a:latin typeface="+mn-lt"/>
                <a:ea typeface="+mn-ea"/>
                <a:cs typeface="+mn-cs"/>
              </a:rPr>
              <a:t>- Begræns indtag af forarbejdet og rødt kød</a:t>
            </a:r>
          </a:p>
          <a:p>
            <a:pPr marL="0" indent="0">
              <a:buFont typeface="Arial" panose="020B0604020202020204" pitchFamily="34" charset="0"/>
              <a:buNone/>
            </a:pPr>
            <a:r>
              <a:rPr lang="da-DK" dirty="0"/>
              <a:t>Begræns indtaget af forarbejdet og rødt kød, og en skift fra kød med højt fedtindhold til fedtfattigt. Dette vil bidrage til både en forbedring af kostens ​​fedtindhold og til lavere energitæthed i kosten.</a:t>
            </a:r>
            <a:endParaRPr lang="da-DK" sz="1200" b="0" i="0" u="sng" kern="1200" dirty="0">
              <a:solidFill>
                <a:schemeClr val="tx1"/>
              </a:solidFill>
              <a:effectLst/>
              <a:latin typeface="+mn-lt"/>
              <a:ea typeface="+mn-ea"/>
              <a:cs typeface="+mn-cs"/>
            </a:endParaRPr>
          </a:p>
          <a:p>
            <a:pPr marL="0" indent="0">
              <a:buFont typeface="Arial" panose="020B0604020202020204" pitchFamily="34" charset="0"/>
              <a:buNone/>
            </a:pPr>
            <a:br>
              <a:rPr lang="da-DK" u="sng" dirty="0"/>
            </a:br>
            <a:r>
              <a:rPr lang="da-DK" sz="1200" b="0" i="0" u="sng" kern="1200" dirty="0">
                <a:solidFill>
                  <a:schemeClr val="tx1"/>
                </a:solidFill>
                <a:effectLst/>
                <a:latin typeface="+mn-lt"/>
                <a:ea typeface="+mn-ea"/>
                <a:cs typeface="+mn-cs"/>
              </a:rPr>
              <a:t>- Begræns brugen af ​​salt i fødevarer og madlavning</a:t>
            </a:r>
            <a:br>
              <a:rPr lang="da-DK" dirty="0"/>
            </a:br>
            <a:r>
              <a:rPr lang="da-DK" sz="1200" b="0" i="0" kern="1200" dirty="0">
                <a:solidFill>
                  <a:schemeClr val="tx1"/>
                </a:solidFill>
                <a:effectLst/>
                <a:latin typeface="+mn-lt"/>
                <a:ea typeface="+mn-ea"/>
                <a:cs typeface="+mn-cs"/>
              </a:rPr>
              <a:t>Fremstillede/forarbejdede fødevarer udgør en stor del af det samlede saltindtag. En reduktion af saltindtagelsen kan opnås ved at vælge varer med lavt saltniveau og ved at begrænse mængden af ​​salt tilsat under madlavning.</a:t>
            </a:r>
            <a:endParaRPr lang="da-DK"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B30A4D2-B52C-904E-9857-78F403D62826}" type="slidenum">
              <a:rPr lang="da-DK" smtClean="0"/>
              <a:t>29</a:t>
            </a:fld>
            <a:endParaRPr lang="da-DK"/>
          </a:p>
        </p:txBody>
      </p:sp>
    </p:spTree>
    <p:extLst>
      <p:ext uri="{BB962C8B-B14F-4D97-AF65-F5344CB8AC3E}">
        <p14:creationId xmlns:p14="http://schemas.microsoft.com/office/powerpoint/2010/main" val="4026014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u="sng" dirty="0"/>
              <a:t>Beregn</a:t>
            </a:r>
            <a:r>
              <a:rPr lang="da-DK" u="sng" baseline="0" dirty="0"/>
              <a:t> hvor meg</a:t>
            </a:r>
            <a:r>
              <a:rPr lang="da-DK" u="sng" dirty="0"/>
              <a:t>et den forbrændte</a:t>
            </a:r>
            <a:r>
              <a:rPr lang="da-DK" u="sng" baseline="0" dirty="0"/>
              <a:t> en</a:t>
            </a:r>
            <a:r>
              <a:rPr lang="da-DK" u="sng" dirty="0"/>
              <a:t>ergi svarer til i</a:t>
            </a:r>
            <a:r>
              <a:rPr lang="da-DK" u="sng" baseline="0" dirty="0"/>
              <a:t> gram af forskellige fødevarer, som du/I ofte spiser</a:t>
            </a:r>
          </a:p>
          <a:p>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Vælg en distance, som eleverne skal løbe, cykle eller gå trappegang i xx antal minutter.</a:t>
            </a:r>
          </a:p>
          <a:p>
            <a:pPr marL="171450" indent="-171450">
              <a:buFont typeface="Arial" panose="020B0604020202020204" pitchFamily="34" charset="0"/>
              <a:buChar char="•"/>
            </a:pPr>
            <a:r>
              <a:rPr lang="da-DK" dirty="0"/>
              <a:t>Hvis stemningen er til det, og nogle har en stor mængde energi, kan du passende sætte en lille konkurrence op – Hvem kan forbrænde mest?</a:t>
            </a:r>
          </a:p>
          <a:p>
            <a:endParaRPr lang="da-DK" dirty="0"/>
          </a:p>
          <a:p>
            <a:r>
              <a:rPr lang="da-DK" dirty="0"/>
              <a:t>Når de kommer tilbage, skal der laves lidt matematik:</a:t>
            </a:r>
          </a:p>
          <a:p>
            <a:r>
              <a:rPr lang="da-DK" dirty="0"/>
              <a:t>- Hvor mange kJ har du forbrændt?</a:t>
            </a:r>
          </a:p>
          <a:p>
            <a:r>
              <a:rPr lang="da-DK" dirty="0"/>
              <a:t>– Hvor meget chokolade kan de indtage sammenlignet med en type frugt, en sodavand, et stykke pizza </a:t>
            </a:r>
            <a:r>
              <a:rPr lang="da-DK" dirty="0" err="1"/>
              <a:t>osv</a:t>
            </a:r>
            <a:r>
              <a:rPr lang="da-DK" dirty="0"/>
              <a:t>…</a:t>
            </a:r>
          </a:p>
          <a:p>
            <a:endParaRPr lang="da-DK" dirty="0"/>
          </a:p>
          <a:p>
            <a:r>
              <a:rPr lang="da-DK" dirty="0"/>
              <a:t>Eleverne skal selv finde energiindholdet i de fødevarer, de ønsker at udregne. Brug Google-søgning eller besøg et supermarkedet.</a:t>
            </a:r>
          </a:p>
          <a:p>
            <a:endParaRPr lang="da-DK" dirty="0"/>
          </a:p>
          <a:p>
            <a:r>
              <a:rPr lang="da-DK" dirty="0"/>
              <a:t>Afsluttende diskussion relateret til mæthed</a:t>
            </a:r>
          </a:p>
          <a:p>
            <a:r>
              <a:rPr lang="da-DK" dirty="0"/>
              <a:t>– Hvordan vil fødevarerne de har valgt, mætte forskelligt? Og hvorfor?</a:t>
            </a:r>
          </a:p>
        </p:txBody>
      </p:sp>
      <p:sp>
        <p:nvSpPr>
          <p:cNvPr id="4" name="Slide Number Placeholder 3"/>
          <p:cNvSpPr>
            <a:spLocks noGrp="1"/>
          </p:cNvSpPr>
          <p:nvPr>
            <p:ph type="sldNum" sz="quarter" idx="5"/>
          </p:nvPr>
        </p:nvSpPr>
        <p:spPr/>
        <p:txBody>
          <a:bodyPr/>
          <a:lstStyle/>
          <a:p>
            <a:fld id="{CB30A4D2-B52C-904E-9857-78F403D62826}" type="slidenum">
              <a:rPr lang="da-DK" smtClean="0"/>
              <a:t>30</a:t>
            </a:fld>
            <a:endParaRPr lang="da-DK"/>
          </a:p>
        </p:txBody>
      </p:sp>
    </p:spTree>
    <p:extLst>
      <p:ext uri="{BB962C8B-B14F-4D97-AF65-F5344CB8AC3E}">
        <p14:creationId xmlns:p14="http://schemas.microsoft.com/office/powerpoint/2010/main" val="1140270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Tommelfingerregel for energiforbruget ved løb:</a:t>
            </a:r>
          </a:p>
          <a:p>
            <a:r>
              <a:rPr lang="da-DK" dirty="0"/>
              <a:t>Ved almindeligt løb på et fladt område gælder det, at energiforbruget per kilo kropsvægt per kilometer løbet svarer til 4,2 kJ. </a:t>
            </a:r>
            <a:r>
              <a:rPr lang="da-DK" dirty="0" err="1"/>
              <a:t>Dvs.,at</a:t>
            </a:r>
            <a:r>
              <a:rPr lang="da-DK" dirty="0"/>
              <a:t> en mand på 70 kg vil forbrænde 70*4,2 = 294 kJ per kilometer.</a:t>
            </a:r>
          </a:p>
          <a:p>
            <a:r>
              <a:rPr lang="da-DK" dirty="0"/>
              <a:t>Dette er en tommelfingerregel, eftersom der vil være forskel fra individ til individ. En trænet løber vil eksempelvis have bedre løbeøkonomi og vil derfor forbrænde mindre per kilometer end en utrænet.</a:t>
            </a:r>
          </a:p>
          <a:p>
            <a:endParaRPr lang="da-DK" dirty="0"/>
          </a:p>
          <a:p>
            <a:r>
              <a:rPr lang="da-DK" dirty="0"/>
              <a:t>Ligeledes ses estimeret energiforbrug ved løb og trappegang</a:t>
            </a:r>
          </a:p>
        </p:txBody>
      </p:sp>
      <p:sp>
        <p:nvSpPr>
          <p:cNvPr id="4" name="Slide Number Placeholder 3"/>
          <p:cNvSpPr>
            <a:spLocks noGrp="1"/>
          </p:cNvSpPr>
          <p:nvPr>
            <p:ph type="sldNum" sz="quarter" idx="5"/>
          </p:nvPr>
        </p:nvSpPr>
        <p:spPr/>
        <p:txBody>
          <a:bodyPr/>
          <a:lstStyle/>
          <a:p>
            <a:fld id="{CB30A4D2-B52C-904E-9857-78F403D62826}" type="slidenum">
              <a:rPr lang="da-DK" smtClean="0"/>
              <a:t>31</a:t>
            </a:fld>
            <a:endParaRPr lang="da-DK"/>
          </a:p>
        </p:txBody>
      </p:sp>
    </p:spTree>
    <p:extLst>
      <p:ext uri="{BB962C8B-B14F-4D97-AF65-F5344CB8AC3E}">
        <p14:creationId xmlns:p14="http://schemas.microsoft.com/office/powerpoint/2010/main" val="170901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Vores krop har en utrolig evne til at regulere energiomsætningen. </a:t>
            </a:r>
          </a:p>
          <a:p>
            <a:r>
              <a:rPr lang="da-DK" dirty="0"/>
              <a:t>Ovenfor ses en række eksempler: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Hvor meget forbrænder en hvilende krop i minuttet og i døgnet (Voksen mand). </a:t>
            </a:r>
            <a:r>
              <a:rPr lang="da-DK" baseline="0" dirty="0"/>
              <a:t>Jo større fedtfri masse, jo højere basalstofskifte. Basalstofskiftet er den mængde energi, kroppen anvender i døgnet i hvile til vedligeholdelsesprocesser. </a:t>
            </a: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Stofskiftet målt i kJ/min kan stige mere end 20 gange fra hvile til hårdt arbejde.</a:t>
            </a:r>
          </a:p>
        </p:txBody>
      </p:sp>
      <p:sp>
        <p:nvSpPr>
          <p:cNvPr id="4" name="Slide Number Placeholder 3"/>
          <p:cNvSpPr>
            <a:spLocks noGrp="1"/>
          </p:cNvSpPr>
          <p:nvPr>
            <p:ph type="sldNum" sz="quarter" idx="5"/>
          </p:nvPr>
        </p:nvSpPr>
        <p:spPr/>
        <p:txBody>
          <a:bodyPr/>
          <a:lstStyle/>
          <a:p>
            <a:fld id="{CB30A4D2-B52C-904E-9857-78F403D62826}" type="slidenum">
              <a:rPr lang="da-DK" smtClean="0"/>
              <a:t>4</a:t>
            </a:fld>
            <a:endParaRPr lang="da-DK"/>
          </a:p>
        </p:txBody>
      </p:sp>
    </p:spTree>
    <p:extLst>
      <p:ext uri="{BB962C8B-B14F-4D97-AF65-F5344CB8AC3E}">
        <p14:creationId xmlns:p14="http://schemas.microsoft.com/office/powerpoint/2010/main" val="420362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dirty="0"/>
              <a:t>Estimeret energiforbrug for hhv. ironman, ekstremløb og 1 fodboldkamp. </a:t>
            </a:r>
          </a:p>
          <a:p>
            <a:pPr marL="171450" indent="-171450">
              <a:buFont typeface="Arial" panose="020B0604020202020204" pitchFamily="34" charset="0"/>
              <a:buChar char="•"/>
            </a:pPr>
            <a:r>
              <a:rPr lang="da-DK" dirty="0"/>
              <a:t>Vores energiforbrug er enormt, når vi er meget aktive. </a:t>
            </a:r>
          </a:p>
          <a:p>
            <a:pPr marL="171450" indent="-171450">
              <a:buFont typeface="Arial" panose="020B0604020202020204" pitchFamily="34" charset="0"/>
              <a:buChar char="•"/>
            </a:pPr>
            <a:r>
              <a:rPr lang="da-DK" dirty="0"/>
              <a:t>På 24 timer (ekstremløb) kan vi forbrænde lige så meget, som vores krop forbruger på 6 dage i hvile.</a:t>
            </a:r>
          </a:p>
        </p:txBody>
      </p:sp>
      <p:sp>
        <p:nvSpPr>
          <p:cNvPr id="4" name="Slide Number Placeholder 3"/>
          <p:cNvSpPr>
            <a:spLocks noGrp="1"/>
          </p:cNvSpPr>
          <p:nvPr>
            <p:ph type="sldNum" sz="quarter" idx="5"/>
          </p:nvPr>
        </p:nvSpPr>
        <p:spPr/>
        <p:txBody>
          <a:bodyPr/>
          <a:lstStyle/>
          <a:p>
            <a:fld id="{CB30A4D2-B52C-904E-9857-78F403D62826}" type="slidenum">
              <a:rPr lang="da-DK" smtClean="0"/>
              <a:t>5</a:t>
            </a:fld>
            <a:endParaRPr lang="da-DK"/>
          </a:p>
        </p:txBody>
      </p:sp>
    </p:spTree>
    <p:extLst>
      <p:ext uri="{BB962C8B-B14F-4D97-AF65-F5344CB8AC3E}">
        <p14:creationId xmlns:p14="http://schemas.microsoft.com/office/powerpoint/2010/main" val="278681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dirty="0"/>
              <a:t>Her ses et meget godt billede af, hvordan fysisk aktivitet påvirker vores energiforbrug.</a:t>
            </a:r>
          </a:p>
          <a:p>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Note: Basalstofskiftet er i dette eksempel</a:t>
            </a:r>
            <a:r>
              <a:rPr lang="da-DK" baseline="0" dirty="0"/>
              <a:t> lavet med den antagelse, at det er ens for de to personer. En muskuløs person vil have et højere basalstofskifte end en mand med mindre muskelmasse, såfremt de vejer det samme. </a:t>
            </a:r>
            <a:endParaRPr lang="da-DK" dirty="0"/>
          </a:p>
          <a:p>
            <a:endParaRPr lang="da-DK" dirty="0"/>
          </a:p>
          <a:p>
            <a:endParaRPr lang="da-DK" dirty="0"/>
          </a:p>
        </p:txBody>
      </p:sp>
      <p:sp>
        <p:nvSpPr>
          <p:cNvPr id="4" name="Slide Number Placeholder 3"/>
          <p:cNvSpPr>
            <a:spLocks noGrp="1"/>
          </p:cNvSpPr>
          <p:nvPr>
            <p:ph type="sldNum" sz="quarter" idx="5"/>
          </p:nvPr>
        </p:nvSpPr>
        <p:spPr/>
        <p:txBody>
          <a:bodyPr/>
          <a:lstStyle/>
          <a:p>
            <a:fld id="{85C3BC42-AB65-7749-9849-B20A3D666622}" type="slidenum">
              <a:rPr lang="da-DK" altLang="da-DK" smtClean="0"/>
              <a:pPr/>
              <a:t>6</a:t>
            </a:fld>
            <a:endParaRPr lang="da-DK" altLang="da-DK"/>
          </a:p>
        </p:txBody>
      </p:sp>
    </p:spTree>
    <p:extLst>
      <p:ext uri="{BB962C8B-B14F-4D97-AF65-F5344CB8AC3E}">
        <p14:creationId xmlns:p14="http://schemas.microsoft.com/office/powerpoint/2010/main" val="31369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ltLang="da-DK" sz="1200" b="1" dirty="0"/>
              <a:t>Forbrug af energi ved passiv kontra aktiv livsstil</a:t>
            </a:r>
          </a:p>
          <a:p>
            <a:r>
              <a:rPr lang="da-DK" altLang="da-DK" sz="1200" b="1" dirty="0"/>
              <a:t>OBS: Tal er baseret på 12-årige, der vejer 40 kilo. Dvs., at der kan for de fleste elever ganges med en faktor 1.5.</a:t>
            </a:r>
          </a:p>
          <a:p>
            <a:endParaRPr lang="da-DK" altLang="da-DK" sz="1200" b="1" dirty="0"/>
          </a:p>
          <a:p>
            <a:r>
              <a:rPr lang="da-DK" altLang="da-DK" sz="1200" b="1" dirty="0"/>
              <a:t>Mange bække små gør stor en å </a:t>
            </a:r>
          </a:p>
          <a:p>
            <a:r>
              <a:rPr lang="da-DK" altLang="da-DK" sz="1200" dirty="0"/>
              <a:t>En mere aktiv hverdag handler især om at få nye vaner. Mere cykling/gang og mindre stillesiddende aktiviteter som tv og bil/buskørsel samt flere trapper og færre elevatorer. </a:t>
            </a:r>
          </a:p>
          <a:p>
            <a:endParaRPr lang="da-DK" altLang="da-DK" sz="1200" dirty="0"/>
          </a:p>
          <a:p>
            <a:r>
              <a:rPr lang="da-DK" altLang="da-DK" sz="1200" dirty="0"/>
              <a:t>Når du regner alle de små aktiviteter i hverdagen sammen, gør de faktisk en stor forskel. Et barn kan forbrænde 2497  kilojoule ekstra ved at klare alle de daglige gøremål på en aktiv måde (se tabellen). </a:t>
            </a:r>
          </a:p>
          <a:p>
            <a:endParaRPr lang="da-DK" altLang="da-DK" sz="1200" b="1" dirty="0"/>
          </a:p>
          <a:p>
            <a:r>
              <a:rPr lang="da-DK" altLang="da-DK" sz="1200" b="1" dirty="0"/>
              <a:t>Hvad viser tabellen?</a:t>
            </a:r>
            <a:endParaRPr lang="da-DK" altLang="da-DK" sz="1200" dirty="0"/>
          </a:p>
          <a:p>
            <a:r>
              <a:rPr lang="da-DK" altLang="da-DK" sz="1200" dirty="0"/>
              <a:t>Tabellen viser, hvor meget energi, det koster ud over hvileniveauet for en person på 40 kg at klare forskellige aktiviteter i dagligdagen, på hhv. en passiv og aktiv måde. Forskel i energiforbrug på en dag er 2497 kJ.</a:t>
            </a:r>
          </a:p>
          <a:p>
            <a:endParaRPr lang="da-DK" altLang="da-DK" sz="1200" dirty="0"/>
          </a:p>
          <a:p>
            <a:r>
              <a:rPr lang="da-DK" altLang="da-DK" sz="1200" dirty="0"/>
              <a:t>Kilde: Fødevarestyrelsen</a:t>
            </a:r>
          </a:p>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7</a:t>
            </a:fld>
            <a:endParaRPr lang="da-DK"/>
          </a:p>
        </p:txBody>
      </p:sp>
    </p:spTree>
    <p:extLst>
      <p:ext uri="{BB962C8B-B14F-4D97-AF65-F5344CB8AC3E}">
        <p14:creationId xmlns:p14="http://schemas.microsoft.com/office/powerpoint/2010/main" val="172898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Øvelse på klassen: Eleverne skal udregne deres energibehov</a:t>
            </a:r>
          </a:p>
        </p:txBody>
      </p:sp>
      <p:sp>
        <p:nvSpPr>
          <p:cNvPr id="4" name="Slide Number Placeholder 3"/>
          <p:cNvSpPr>
            <a:spLocks noGrp="1"/>
          </p:cNvSpPr>
          <p:nvPr>
            <p:ph type="sldNum" sz="quarter" idx="5"/>
          </p:nvPr>
        </p:nvSpPr>
        <p:spPr/>
        <p:txBody>
          <a:bodyPr/>
          <a:lstStyle/>
          <a:p>
            <a:fld id="{CB30A4D2-B52C-904E-9857-78F403D62826}" type="slidenum">
              <a:rPr lang="da-DK" smtClean="0"/>
              <a:t>8</a:t>
            </a:fld>
            <a:endParaRPr lang="da-DK"/>
          </a:p>
        </p:txBody>
      </p:sp>
    </p:spTree>
    <p:extLst>
      <p:ext uri="{BB962C8B-B14F-4D97-AF65-F5344CB8AC3E}">
        <p14:creationId xmlns:p14="http://schemas.microsoft.com/office/powerpoint/2010/main" val="2059990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9</a:t>
            </a:fld>
            <a:endParaRPr lang="da-DK"/>
          </a:p>
        </p:txBody>
      </p:sp>
    </p:spTree>
    <p:extLst>
      <p:ext uri="{BB962C8B-B14F-4D97-AF65-F5344CB8AC3E}">
        <p14:creationId xmlns:p14="http://schemas.microsoft.com/office/powerpoint/2010/main" val="182031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B30A4D2-B52C-904E-9857-78F403D62826}" type="slidenum">
              <a:rPr lang="da-DK" smtClean="0"/>
              <a:t>11</a:t>
            </a:fld>
            <a:endParaRPr lang="da-DK"/>
          </a:p>
        </p:txBody>
      </p:sp>
    </p:spTree>
    <p:extLst>
      <p:ext uri="{BB962C8B-B14F-4D97-AF65-F5344CB8AC3E}">
        <p14:creationId xmlns:p14="http://schemas.microsoft.com/office/powerpoint/2010/main" val="248205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22BF-DD6E-B540-B803-A6A5E7E41B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a-DK"/>
          </a:p>
        </p:txBody>
      </p:sp>
      <p:sp>
        <p:nvSpPr>
          <p:cNvPr id="3" name="Subtitle 2">
            <a:extLst>
              <a:ext uri="{FF2B5EF4-FFF2-40B4-BE49-F238E27FC236}">
                <a16:creationId xmlns:a16="http://schemas.microsoft.com/office/drawing/2014/main" id="{FA7BF44E-9FE5-6F4B-93E1-045B1E2C1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a-DK"/>
          </a:p>
        </p:txBody>
      </p:sp>
      <p:sp>
        <p:nvSpPr>
          <p:cNvPr id="4" name="Date Placeholder 3">
            <a:extLst>
              <a:ext uri="{FF2B5EF4-FFF2-40B4-BE49-F238E27FC236}">
                <a16:creationId xmlns:a16="http://schemas.microsoft.com/office/drawing/2014/main" id="{A758C65D-A728-734A-9276-DBEEB53E6E1A}"/>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5" name="Footer Placeholder 4">
            <a:extLst>
              <a:ext uri="{FF2B5EF4-FFF2-40B4-BE49-F238E27FC236}">
                <a16:creationId xmlns:a16="http://schemas.microsoft.com/office/drawing/2014/main" id="{3204AEE3-EBB1-BC48-946C-A2D7B36518F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93761A43-F813-DC44-85E3-304595755674}"/>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286806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A071-5FE8-AE42-8438-34CB7DD16E1D}"/>
              </a:ext>
            </a:extLst>
          </p:cNvPr>
          <p:cNvSpPr>
            <a:spLocks noGrp="1"/>
          </p:cNvSpPr>
          <p:nvPr>
            <p:ph type="title"/>
          </p:nvPr>
        </p:nvSpPr>
        <p:spPr/>
        <p:txBody>
          <a:bodyPr/>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C4C870E9-99C2-A844-BFC4-C780F3FF683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7865C409-3017-9548-8513-8FF99041212C}"/>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5" name="Footer Placeholder 4">
            <a:extLst>
              <a:ext uri="{FF2B5EF4-FFF2-40B4-BE49-F238E27FC236}">
                <a16:creationId xmlns:a16="http://schemas.microsoft.com/office/drawing/2014/main" id="{ACA59AB6-613C-6549-B336-AC5B29732FA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D4AB682-F1C5-A449-BCCD-9CD591812E6A}"/>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748289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659777-5D16-B84C-A00C-D085D4A3DE2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5F85B5DE-1E3A-0D4D-9435-95AC045508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766B3EBB-C0FC-9A47-A3C2-D4BDAFF31FBE}"/>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5" name="Footer Placeholder 4">
            <a:extLst>
              <a:ext uri="{FF2B5EF4-FFF2-40B4-BE49-F238E27FC236}">
                <a16:creationId xmlns:a16="http://schemas.microsoft.com/office/drawing/2014/main" id="{03DD6D9F-AD03-3248-A012-E43F4913ED8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17808489-B6C3-3D47-9F0C-4321347BC19B}"/>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45347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BA05-4F86-EC4D-A162-87316E8CA593}"/>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CA8F2B12-C064-2640-BE01-F13558295C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7EFBB232-65BD-694B-BD99-6BA45F6AC640}"/>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5" name="Footer Placeholder 4">
            <a:extLst>
              <a:ext uri="{FF2B5EF4-FFF2-40B4-BE49-F238E27FC236}">
                <a16:creationId xmlns:a16="http://schemas.microsoft.com/office/drawing/2014/main" id="{4D5A2620-7168-3A47-9CDD-710993FBFB21}"/>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888F2F5-5586-D54F-901F-F406CF05AF62}"/>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408231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A729-9AFD-C646-8C3C-98625E2767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a-DK"/>
          </a:p>
        </p:txBody>
      </p:sp>
      <p:sp>
        <p:nvSpPr>
          <p:cNvPr id="3" name="Text Placeholder 2">
            <a:extLst>
              <a:ext uri="{FF2B5EF4-FFF2-40B4-BE49-F238E27FC236}">
                <a16:creationId xmlns:a16="http://schemas.microsoft.com/office/drawing/2014/main" id="{5B1E471E-8346-3E49-9A12-43BE5ADA82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8FF944-AA63-8541-AC5E-B8D8972D2760}"/>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5" name="Footer Placeholder 4">
            <a:extLst>
              <a:ext uri="{FF2B5EF4-FFF2-40B4-BE49-F238E27FC236}">
                <a16:creationId xmlns:a16="http://schemas.microsoft.com/office/drawing/2014/main" id="{F2E7252E-3C2D-5F4C-8BAA-675641D7962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693FEBE-C59D-6240-8FDB-B48926B7FC9C}"/>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92295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B557-DB93-1F48-BD9D-D746399F9436}"/>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D6EB8CC1-328B-974E-9F7A-6533D3851F8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Content Placeholder 3">
            <a:extLst>
              <a:ext uri="{FF2B5EF4-FFF2-40B4-BE49-F238E27FC236}">
                <a16:creationId xmlns:a16="http://schemas.microsoft.com/office/drawing/2014/main" id="{91CD241D-5FB8-614E-835A-3AA77EACCB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Date Placeholder 4">
            <a:extLst>
              <a:ext uri="{FF2B5EF4-FFF2-40B4-BE49-F238E27FC236}">
                <a16:creationId xmlns:a16="http://schemas.microsoft.com/office/drawing/2014/main" id="{50BF504A-5464-5742-A41D-4D02EF7417F2}"/>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6" name="Footer Placeholder 5">
            <a:extLst>
              <a:ext uri="{FF2B5EF4-FFF2-40B4-BE49-F238E27FC236}">
                <a16:creationId xmlns:a16="http://schemas.microsoft.com/office/drawing/2014/main" id="{38F89BAE-95A2-174D-9872-BB94380EE3F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12C209C-D955-7B4E-96F4-03F2ECEE6B60}"/>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281976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10CF-4B22-B147-B4DA-1ED347CBF820}"/>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Text Placeholder 2">
            <a:extLst>
              <a:ext uri="{FF2B5EF4-FFF2-40B4-BE49-F238E27FC236}">
                <a16:creationId xmlns:a16="http://schemas.microsoft.com/office/drawing/2014/main" id="{B9CED514-0793-0144-B1C8-437C1DE2B0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FF3AD1-0099-9A4F-BC79-F5AF4DEF82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Text Placeholder 4">
            <a:extLst>
              <a:ext uri="{FF2B5EF4-FFF2-40B4-BE49-F238E27FC236}">
                <a16:creationId xmlns:a16="http://schemas.microsoft.com/office/drawing/2014/main" id="{ABB3B8EA-ACCF-7741-A910-4249C5946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FED6C6-C1FB-AF44-B5D5-7F34579441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Date Placeholder 6">
            <a:extLst>
              <a:ext uri="{FF2B5EF4-FFF2-40B4-BE49-F238E27FC236}">
                <a16:creationId xmlns:a16="http://schemas.microsoft.com/office/drawing/2014/main" id="{7CAD7774-A7B2-B74F-83A8-49D770E90C24}"/>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8" name="Footer Placeholder 7">
            <a:extLst>
              <a:ext uri="{FF2B5EF4-FFF2-40B4-BE49-F238E27FC236}">
                <a16:creationId xmlns:a16="http://schemas.microsoft.com/office/drawing/2014/main" id="{4CA295D6-321D-904A-B655-76530682C314}"/>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7BC38C9E-A4AA-FC41-8E17-F4E2C387EFD2}"/>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6904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B3C4-DDB8-784D-81F2-4024DF6A1CA4}"/>
              </a:ext>
            </a:extLst>
          </p:cNvPr>
          <p:cNvSpPr>
            <a:spLocks noGrp="1"/>
          </p:cNvSpPr>
          <p:nvPr>
            <p:ph type="title"/>
          </p:nvPr>
        </p:nvSpPr>
        <p:spPr/>
        <p:txBody>
          <a:bodyPr/>
          <a:lstStyle/>
          <a:p>
            <a:r>
              <a:rPr lang="en-GB"/>
              <a:t>Click to edit Master title style</a:t>
            </a:r>
            <a:endParaRPr lang="da-DK"/>
          </a:p>
        </p:txBody>
      </p:sp>
      <p:sp>
        <p:nvSpPr>
          <p:cNvPr id="3" name="Date Placeholder 2">
            <a:extLst>
              <a:ext uri="{FF2B5EF4-FFF2-40B4-BE49-F238E27FC236}">
                <a16:creationId xmlns:a16="http://schemas.microsoft.com/office/drawing/2014/main" id="{EB93A31E-8247-9741-9250-EC7DE0757AAA}"/>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4" name="Footer Placeholder 3">
            <a:extLst>
              <a:ext uri="{FF2B5EF4-FFF2-40B4-BE49-F238E27FC236}">
                <a16:creationId xmlns:a16="http://schemas.microsoft.com/office/drawing/2014/main" id="{A435BF35-81D5-7F45-8804-035CAE285FF7}"/>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06C9E0E-E9B4-4F46-B027-C860ABD3D73F}"/>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97983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C64FE-8CB9-3F48-BB70-5238389704E8}"/>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3" name="Footer Placeholder 2">
            <a:extLst>
              <a:ext uri="{FF2B5EF4-FFF2-40B4-BE49-F238E27FC236}">
                <a16:creationId xmlns:a16="http://schemas.microsoft.com/office/drawing/2014/main" id="{FDED6275-C6B3-8D46-989E-6AF3BC1FA44B}"/>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9CACC9A6-059E-3741-9774-F383D82BBA95}"/>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245170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90C1-17E8-0844-8118-75581F5951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Content Placeholder 2">
            <a:extLst>
              <a:ext uri="{FF2B5EF4-FFF2-40B4-BE49-F238E27FC236}">
                <a16:creationId xmlns:a16="http://schemas.microsoft.com/office/drawing/2014/main" id="{FDF99B6F-57A6-7F4D-AD04-4F8197900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Text Placeholder 3">
            <a:extLst>
              <a:ext uri="{FF2B5EF4-FFF2-40B4-BE49-F238E27FC236}">
                <a16:creationId xmlns:a16="http://schemas.microsoft.com/office/drawing/2014/main" id="{E5938D79-AF68-EE4D-91A3-6AA9122DC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346A70-1972-5C4C-A6F2-A262467F9B9F}"/>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6" name="Footer Placeholder 5">
            <a:extLst>
              <a:ext uri="{FF2B5EF4-FFF2-40B4-BE49-F238E27FC236}">
                <a16:creationId xmlns:a16="http://schemas.microsoft.com/office/drawing/2014/main" id="{D70B0105-0446-8344-AED7-0A699BE5449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53285BE5-403C-044A-9AE6-56A88D81172A}"/>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17537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9AD3-AB2A-3D49-85E3-3E089D5408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Picture Placeholder 2">
            <a:extLst>
              <a:ext uri="{FF2B5EF4-FFF2-40B4-BE49-F238E27FC236}">
                <a16:creationId xmlns:a16="http://schemas.microsoft.com/office/drawing/2014/main" id="{EBB3675D-AF64-2149-ABBD-5F114DDF2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294CA32B-A41B-FA43-8340-F78EA0B60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F44E6A-55DE-944E-AA37-2E8CB35A7C2D}"/>
              </a:ext>
            </a:extLst>
          </p:cNvPr>
          <p:cNvSpPr>
            <a:spLocks noGrp="1"/>
          </p:cNvSpPr>
          <p:nvPr>
            <p:ph type="dt" sz="half" idx="10"/>
          </p:nvPr>
        </p:nvSpPr>
        <p:spPr/>
        <p:txBody>
          <a:bodyPr/>
          <a:lstStyle/>
          <a:p>
            <a:fld id="{3D281A14-8375-3740-8C64-6248F40F71D2}" type="datetimeFigureOut">
              <a:rPr lang="da-DK" smtClean="0"/>
              <a:t>20-02-2025</a:t>
            </a:fld>
            <a:endParaRPr lang="da-DK"/>
          </a:p>
        </p:txBody>
      </p:sp>
      <p:sp>
        <p:nvSpPr>
          <p:cNvPr id="6" name="Footer Placeholder 5">
            <a:extLst>
              <a:ext uri="{FF2B5EF4-FFF2-40B4-BE49-F238E27FC236}">
                <a16:creationId xmlns:a16="http://schemas.microsoft.com/office/drawing/2014/main" id="{3874C097-A26D-5B42-851E-07B9198A22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E2A1CC-EAFC-AE47-92A3-439BFDDB7806}"/>
              </a:ext>
            </a:extLst>
          </p:cNvPr>
          <p:cNvSpPr>
            <a:spLocks noGrp="1"/>
          </p:cNvSpPr>
          <p:nvPr>
            <p:ph type="sldNum" sz="quarter" idx="12"/>
          </p:nvPr>
        </p:nvSpPr>
        <p:spPr/>
        <p:txBody>
          <a:bodyPr/>
          <a:lstStyle/>
          <a:p>
            <a:fld id="{C13EFFB4-8B22-6142-B5A2-26B742329320}" type="slidenum">
              <a:rPr lang="da-DK" smtClean="0"/>
              <a:t>‹nr.›</a:t>
            </a:fld>
            <a:endParaRPr lang="da-DK"/>
          </a:p>
        </p:txBody>
      </p:sp>
    </p:spTree>
    <p:extLst>
      <p:ext uri="{BB962C8B-B14F-4D97-AF65-F5344CB8AC3E}">
        <p14:creationId xmlns:p14="http://schemas.microsoft.com/office/powerpoint/2010/main" val="128727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838384-C03D-F842-836F-1B6762737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da-DK"/>
          </a:p>
        </p:txBody>
      </p:sp>
      <p:sp>
        <p:nvSpPr>
          <p:cNvPr id="3" name="Text Placeholder 2">
            <a:extLst>
              <a:ext uri="{FF2B5EF4-FFF2-40B4-BE49-F238E27FC236}">
                <a16:creationId xmlns:a16="http://schemas.microsoft.com/office/drawing/2014/main" id="{F5047871-AA9A-A34B-84CC-65333113E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DB81B2B6-E9DD-E845-97F4-A1B423571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81A14-8375-3740-8C64-6248F40F71D2}" type="datetimeFigureOut">
              <a:rPr lang="da-DK" smtClean="0"/>
              <a:t>20-02-2025</a:t>
            </a:fld>
            <a:endParaRPr lang="da-DK"/>
          </a:p>
        </p:txBody>
      </p:sp>
      <p:sp>
        <p:nvSpPr>
          <p:cNvPr id="5" name="Footer Placeholder 4">
            <a:extLst>
              <a:ext uri="{FF2B5EF4-FFF2-40B4-BE49-F238E27FC236}">
                <a16:creationId xmlns:a16="http://schemas.microsoft.com/office/drawing/2014/main" id="{4A3A2CC2-79F9-4D4E-930B-12B13339E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169C6DEF-7FC9-394C-B750-F1B339637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EFFB4-8B22-6142-B5A2-26B742329320}" type="slidenum">
              <a:rPr lang="da-DK" smtClean="0"/>
              <a:t>‹nr.›</a:t>
            </a:fld>
            <a:endParaRPr lang="da-DK"/>
          </a:p>
        </p:txBody>
      </p:sp>
    </p:spTree>
    <p:extLst>
      <p:ext uri="{BB962C8B-B14F-4D97-AF65-F5344CB8AC3E}">
        <p14:creationId xmlns:p14="http://schemas.microsoft.com/office/powerpoint/2010/main" val="136929793"/>
      </p:ext>
    </p:extLst>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svg"/><Relationship Id="rId5" Type="http://schemas.openxmlformats.org/officeDocument/2006/relationships/image" Target="../media/image52.sv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4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9.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ixabay.com/da/?utm_source=link-attribution&amp;utm_medium=referral&amp;utm_campaign=image&amp;utm_content=2053748" TargetMode="External"/><Relationship Id="rId5" Type="http://schemas.openxmlformats.org/officeDocument/2006/relationships/hyperlink" Target="https://pixabay.com/da/users/lubhz-3442481/?utm_source=link-attribution&amp;utm_medium=referral&amp;utm_campaign=image&amp;utm_content=2053748" TargetMode="Externa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hyperlink" Target="https://pixabay.com/da/users/tpsdave-12019/?utm_source=link-attribution&amp;utm_medium=referral&amp;utm_campaign=image&amp;utm_content=83222" TargetMode="External"/><Relationship Id="rId3" Type="http://schemas.openxmlformats.org/officeDocument/2006/relationships/image" Target="../media/image16.pn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ixabay.com/da/?utm_source=link-attribution&amp;utm_medium=referral&amp;utm_campaign=image&amp;utm_content=574571" TargetMode="External"/><Relationship Id="rId5" Type="http://schemas.openxmlformats.org/officeDocument/2006/relationships/hyperlink" Target="https://pixabay.com/da/users/membo123-660731/?utm_source=link-attribution&amp;utm_medium=referral&amp;utm_campaign=image&amp;utm_content=574571" TargetMode="External"/><Relationship Id="rId4" Type="http://schemas.openxmlformats.org/officeDocument/2006/relationships/image" Target="../media/image17.jpg"/><Relationship Id="rId9" Type="http://schemas.openxmlformats.org/officeDocument/2006/relationships/hyperlink" Target="https://pixabay.com/da/?utm_source=link-attribution&amp;utm_medium=referral&amp;utm_campaign=image&amp;utm_content=832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9B53A1-0044-FF44-9700-067034609875}"/>
              </a:ext>
            </a:extLst>
          </p:cNvPr>
          <p:cNvSpPr>
            <a:spLocks noGrp="1"/>
          </p:cNvSpPr>
          <p:nvPr>
            <p:ph type="ctrTitle"/>
          </p:nvPr>
        </p:nvSpPr>
        <p:spPr>
          <a:xfrm>
            <a:off x="3045368" y="2043663"/>
            <a:ext cx="6105194" cy="2031055"/>
          </a:xfrm>
        </p:spPr>
        <p:txBody>
          <a:bodyPr>
            <a:normAutofit/>
          </a:bodyPr>
          <a:lstStyle/>
          <a:p>
            <a:r>
              <a:rPr lang="da-DK">
                <a:solidFill>
                  <a:srgbClr val="FFFFFF"/>
                </a:solidFill>
              </a:rPr>
              <a:t>Energien i mad		</a:t>
            </a:r>
          </a:p>
        </p:txBody>
      </p:sp>
      <p:sp>
        <p:nvSpPr>
          <p:cNvPr id="3" name="Subtitle 2">
            <a:extLst>
              <a:ext uri="{FF2B5EF4-FFF2-40B4-BE49-F238E27FC236}">
                <a16:creationId xmlns:a16="http://schemas.microsoft.com/office/drawing/2014/main" id="{2B5A9F23-27EE-ED4E-B0F6-DF1FC5A950F1}"/>
              </a:ext>
            </a:extLst>
          </p:cNvPr>
          <p:cNvSpPr>
            <a:spLocks noGrp="1"/>
          </p:cNvSpPr>
          <p:nvPr>
            <p:ph type="subTitle" idx="1"/>
          </p:nvPr>
        </p:nvSpPr>
        <p:spPr>
          <a:xfrm>
            <a:off x="3045368" y="4074718"/>
            <a:ext cx="6105194" cy="682079"/>
          </a:xfrm>
        </p:spPr>
        <p:txBody>
          <a:bodyPr>
            <a:normAutofit/>
          </a:bodyPr>
          <a:lstStyle/>
          <a:p>
            <a:r>
              <a:rPr lang="da-DK">
                <a:solidFill>
                  <a:srgbClr val="FFFFFF"/>
                </a:solidFill>
              </a:rPr>
              <a:t>Kend din Mad	</a:t>
            </a:r>
          </a:p>
        </p:txBody>
      </p:sp>
    </p:spTree>
    <p:extLst>
      <p:ext uri="{BB962C8B-B14F-4D97-AF65-F5344CB8AC3E}">
        <p14:creationId xmlns:p14="http://schemas.microsoft.com/office/powerpoint/2010/main" val="248459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2">
            <a:extLst>
              <a:ext uri="{FF2B5EF4-FFF2-40B4-BE49-F238E27FC236}">
                <a16:creationId xmlns:a16="http://schemas.microsoft.com/office/drawing/2014/main" id="{D62E2549-FBA6-BE41-80E9-14159DD1D465}"/>
              </a:ext>
            </a:extLst>
          </p:cNvPr>
          <p:cNvSpPr>
            <a:spLocks noGrp="1" noChangeArrowheads="1"/>
          </p:cNvSpPr>
          <p:nvPr>
            <p:ph type="title"/>
          </p:nvPr>
        </p:nvSpPr>
        <p:spPr>
          <a:xfrm>
            <a:off x="6094105" y="802955"/>
            <a:ext cx="4977976" cy="1454051"/>
          </a:xfrm>
        </p:spPr>
        <p:txBody>
          <a:bodyPr>
            <a:normAutofit/>
          </a:bodyPr>
          <a:lstStyle/>
          <a:p>
            <a:r>
              <a:rPr lang="da-DK" altLang="da-DK" b="1" dirty="0">
                <a:solidFill>
                  <a:srgbClr val="000000"/>
                </a:solidFill>
                <a:latin typeface="Calibri" panose="020F0502020204030204" pitchFamily="34" charset="0"/>
                <a:cs typeface="Calibri" panose="020F0502020204030204" pitchFamily="34" charset="0"/>
              </a:rPr>
              <a:t>Trin 3: Træning</a:t>
            </a:r>
            <a:endParaRPr lang="da-DK" altLang="da-DK" dirty="0">
              <a:solidFill>
                <a:srgbClr val="000000"/>
              </a:solidFill>
              <a:latin typeface="Calibri" panose="020F0502020204030204" pitchFamily="34" charset="0"/>
              <a:cs typeface="Calibri" panose="020F0502020204030204" pitchFamily="34" charset="0"/>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ycling">
            <a:extLst>
              <a:ext uri="{FF2B5EF4-FFF2-40B4-BE49-F238E27FC236}">
                <a16:creationId xmlns:a16="http://schemas.microsoft.com/office/drawing/2014/main" id="{9A6EB655-FAAF-0D4C-B329-0A513E5BB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1FBA9DF9-E56B-BD42-97F6-49B4BC09D20F}"/>
              </a:ext>
            </a:extLst>
          </p:cNvPr>
          <p:cNvSpPr>
            <a:spLocks noGrp="1"/>
          </p:cNvSpPr>
          <p:nvPr>
            <p:ph idx="1"/>
          </p:nvPr>
        </p:nvSpPr>
        <p:spPr>
          <a:xfrm>
            <a:off x="6090574" y="2421682"/>
            <a:ext cx="4977578" cy="3639289"/>
          </a:xfrm>
        </p:spPr>
        <p:txBody>
          <a:bodyPr anchor="ctr">
            <a:normAutofit/>
          </a:bodyPr>
          <a:lstStyle/>
          <a:p>
            <a:pPr>
              <a:buFontTx/>
              <a:buNone/>
            </a:pPr>
            <a:r>
              <a:rPr lang="da-DK" altLang="da-DK" sz="2000" b="1" u="sng" dirty="0">
                <a:solidFill>
                  <a:srgbClr val="000000"/>
                </a:solidFill>
                <a:latin typeface="Calibri" panose="020F0502020204030204" pitchFamily="34" charset="0"/>
                <a:cs typeface="Calibri" panose="020F0502020204030204" pitchFamily="34" charset="0"/>
              </a:rPr>
              <a:t>Træning</a:t>
            </a:r>
            <a:endParaRPr lang="da-DK" altLang="da-DK" sz="2000" u="sng" dirty="0">
              <a:solidFill>
                <a:srgbClr val="000000"/>
              </a:solidFill>
              <a:latin typeface="Calibri" panose="020F0502020204030204" pitchFamily="34" charset="0"/>
              <a:cs typeface="Calibri" panose="020F0502020204030204" pitchFamily="34" charset="0"/>
            </a:endParaRPr>
          </a:p>
          <a:p>
            <a:pPr>
              <a:buFontTx/>
              <a:buNone/>
            </a:pPr>
            <a:r>
              <a:rPr lang="da-DK" altLang="da-DK" sz="2000" dirty="0">
                <a:solidFill>
                  <a:srgbClr val="000000"/>
                </a:solidFill>
                <a:latin typeface="Calibri" panose="020F0502020204030204" pitchFamily="34" charset="0"/>
                <a:cs typeface="Calibri" panose="020F0502020204030204" pitchFamily="34" charset="0"/>
              </a:rPr>
              <a:t>+ 0,05 (PAL) For hver ugentlig time med hård træning </a:t>
            </a:r>
          </a:p>
          <a:p>
            <a:pPr>
              <a:buFontTx/>
              <a:buNone/>
            </a:pPr>
            <a:endParaRPr lang="da-DK" altLang="da-DK" sz="2000" dirty="0">
              <a:solidFill>
                <a:srgbClr val="000000"/>
              </a:solidFill>
              <a:latin typeface="Calibri" panose="020F0502020204030204" pitchFamily="34" charset="0"/>
              <a:cs typeface="Calibri" panose="020F0502020204030204" pitchFamily="34" charset="0"/>
            </a:endParaRPr>
          </a:p>
          <a:p>
            <a:pPr>
              <a:buFontTx/>
              <a:buNone/>
            </a:pPr>
            <a:r>
              <a:rPr lang="da-DK" altLang="da-DK" sz="2000" dirty="0">
                <a:solidFill>
                  <a:srgbClr val="000000"/>
                </a:solidFill>
                <a:latin typeface="Calibri" panose="020F0502020204030204" pitchFamily="34" charset="0"/>
                <a:cs typeface="Calibri" panose="020F0502020204030204" pitchFamily="34" charset="0"/>
              </a:rPr>
              <a:t>+ 0,025 (PAL) for hver ugentlig time med let til moderat træning</a:t>
            </a:r>
          </a:p>
          <a:p>
            <a:endParaRPr lang="da-DK" sz="2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869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a:extLst>
              <a:ext uri="{FF2B5EF4-FFF2-40B4-BE49-F238E27FC236}">
                <a16:creationId xmlns:a16="http://schemas.microsoft.com/office/drawing/2014/main" id="{60923D7F-4FA2-B84F-ADA0-BEE2DCAC92BC}"/>
              </a:ext>
            </a:extLst>
          </p:cNvPr>
          <p:cNvSpPr>
            <a:spLocks noGrp="1" noChangeArrowheads="1"/>
          </p:cNvSpPr>
          <p:nvPr>
            <p:ph type="title"/>
          </p:nvPr>
        </p:nvSpPr>
        <p:spPr>
          <a:xfrm>
            <a:off x="2209800" y="152400"/>
            <a:ext cx="7772400" cy="1143000"/>
          </a:xfrm>
        </p:spPr>
        <p:txBody>
          <a:bodyPr>
            <a:normAutofit/>
          </a:bodyPr>
          <a:lstStyle/>
          <a:p>
            <a:r>
              <a:rPr lang="da-DK" altLang="da-DK" b="1">
                <a:latin typeface="Arial" panose="020B0604020202020204" pitchFamily="34" charset="0"/>
              </a:rPr>
              <a:t>Energiforbrug - eksempel</a:t>
            </a:r>
          </a:p>
        </p:txBody>
      </p:sp>
      <p:sp>
        <p:nvSpPr>
          <p:cNvPr id="723971" name="Rectangle 3">
            <a:extLst>
              <a:ext uri="{FF2B5EF4-FFF2-40B4-BE49-F238E27FC236}">
                <a16:creationId xmlns:a16="http://schemas.microsoft.com/office/drawing/2014/main" id="{044E06A5-6417-4B48-AE65-9401F9812B98}"/>
              </a:ext>
            </a:extLst>
          </p:cNvPr>
          <p:cNvSpPr>
            <a:spLocks noGrp="1" noChangeArrowheads="1"/>
          </p:cNvSpPr>
          <p:nvPr>
            <p:ph idx="1"/>
          </p:nvPr>
        </p:nvSpPr>
        <p:spPr>
          <a:xfrm>
            <a:off x="1905000" y="1600200"/>
            <a:ext cx="9262110" cy="4876800"/>
          </a:xfrm>
        </p:spPr>
        <p:txBody>
          <a:bodyPr>
            <a:normAutofit/>
          </a:bodyPr>
          <a:lstStyle/>
          <a:p>
            <a:pPr>
              <a:lnSpc>
                <a:spcPct val="90000"/>
              </a:lnSpc>
              <a:buFontTx/>
              <a:buNone/>
            </a:pPr>
            <a:r>
              <a:rPr lang="da-DK" altLang="da-DK" sz="1900" b="1" u="sng" dirty="0">
                <a:latin typeface="Arial" panose="020B0604020202020204" pitchFamily="34" charset="0"/>
                <a:cs typeface="Arial" panose="020B0604020202020204" pitchFamily="34" charset="0"/>
              </a:rPr>
              <a:t>Kvindelig roer, 17 år, 60 kg, 170 cm</a:t>
            </a:r>
            <a:endParaRPr lang="da-DK" altLang="da-DK" sz="1900" b="1" u="sng" dirty="0">
              <a:solidFill>
                <a:srgbClr val="000000"/>
              </a:solidFill>
              <a:latin typeface="Arial" panose="020B0604020202020204" pitchFamily="34" charset="0"/>
              <a:cs typeface="Arial" panose="020B0604020202020204" pitchFamily="34" charset="0"/>
            </a:endParaRPr>
          </a:p>
          <a:p>
            <a:pPr>
              <a:lnSpc>
                <a:spcPct val="90000"/>
              </a:lnSpc>
              <a:buFontTx/>
              <a:buNone/>
            </a:pPr>
            <a:r>
              <a:rPr lang="da-DK" altLang="da-DK" sz="1800" dirty="0">
                <a:latin typeface="Arial" panose="020B0604020202020204" pitchFamily="34" charset="0"/>
                <a:cs typeface="Arial" panose="020B0604020202020204" pitchFamily="34" charset="0"/>
              </a:rPr>
              <a:t>Basalstofskifte:</a:t>
            </a:r>
            <a:r>
              <a:rPr lang="da-DK" altLang="da-DK" sz="1800" b="1" dirty="0">
                <a:latin typeface="Arial" panose="020B0604020202020204" pitchFamily="34" charset="0"/>
                <a:cs typeface="Arial" panose="020B0604020202020204" pitchFamily="34" charset="0"/>
              </a:rPr>
              <a:t>	</a:t>
            </a:r>
          </a:p>
          <a:p>
            <a:pPr>
              <a:lnSpc>
                <a:spcPct val="90000"/>
              </a:lnSpc>
              <a:buFontTx/>
              <a:buNone/>
            </a:pPr>
            <a:r>
              <a:rPr lang="da-DK" altLang="da-DK" sz="1800" dirty="0">
                <a:latin typeface="Arial" panose="020B0604020202020204" pitchFamily="34" charset="0"/>
                <a:cs typeface="Arial" panose="020B0604020202020204" pitchFamily="34" charset="0"/>
              </a:rPr>
              <a:t>	((0,035 x 60kg) + (1.95 x 1.7meter)+ 0,84) x 1000 = 6.260kJ/dag</a:t>
            </a:r>
          </a:p>
          <a:p>
            <a:pPr>
              <a:lnSpc>
                <a:spcPct val="90000"/>
              </a:lnSpc>
              <a:buFontTx/>
              <a:buNone/>
            </a:pPr>
            <a:endParaRPr lang="da-DK" altLang="da-DK" sz="1800" dirty="0">
              <a:latin typeface="Arial" panose="020B0604020202020204" pitchFamily="34" charset="0"/>
              <a:cs typeface="Arial" panose="020B0604020202020204" pitchFamily="34" charset="0"/>
            </a:endParaRPr>
          </a:p>
          <a:p>
            <a:pPr>
              <a:lnSpc>
                <a:spcPct val="90000"/>
              </a:lnSpc>
              <a:buFontTx/>
              <a:buNone/>
            </a:pPr>
            <a:r>
              <a:rPr lang="da-DK" altLang="da-DK" sz="1800" dirty="0">
                <a:latin typeface="Arial" panose="020B0604020202020204" pitchFamily="34" charset="0"/>
                <a:cs typeface="Arial" panose="020B0604020202020204" pitchFamily="34" charset="0"/>
              </a:rPr>
              <a:t>Aktivitetsniveau:</a:t>
            </a:r>
            <a:endParaRPr lang="da-DK" altLang="da-DK" sz="2000" dirty="0">
              <a:latin typeface="Arial" panose="020B0604020202020204" pitchFamily="34" charset="0"/>
              <a:cs typeface="Arial" panose="020B0604020202020204" pitchFamily="34" charset="0"/>
            </a:endParaRPr>
          </a:p>
          <a:p>
            <a:pPr>
              <a:lnSpc>
                <a:spcPct val="90000"/>
              </a:lnSpc>
              <a:buFontTx/>
              <a:buNone/>
            </a:pPr>
            <a:r>
              <a:rPr lang="da-DK" altLang="da-DK" sz="2000" dirty="0">
                <a:latin typeface="Arial" panose="020B0604020202020204" pitchFamily="34" charset="0"/>
                <a:cs typeface="Arial" panose="020B0604020202020204" pitchFamily="34" charset="0"/>
              </a:rPr>
              <a:t>                </a:t>
            </a:r>
            <a:r>
              <a:rPr lang="da-DK" altLang="da-DK" sz="1800" dirty="0">
                <a:latin typeface="Arial" panose="020B0604020202020204" pitchFamily="34" charset="0"/>
                <a:cs typeface="Arial" panose="020B0604020202020204" pitchFamily="34" charset="0"/>
              </a:rPr>
              <a:t>a) generel aktivitet: </a:t>
            </a:r>
            <a:r>
              <a:rPr lang="da-DK" altLang="da-DK" sz="1800" b="1" u="sng" dirty="0">
                <a:latin typeface="Arial" panose="020B0604020202020204" pitchFamily="34" charset="0"/>
                <a:cs typeface="Arial" panose="020B0604020202020204" pitchFamily="34" charset="0"/>
              </a:rPr>
              <a:t>Skole (PAL = 1,5)</a:t>
            </a:r>
            <a:endParaRPr lang="da-DK" altLang="da-DK" sz="1800" b="1" u="sng" dirty="0">
              <a:solidFill>
                <a:srgbClr val="000000"/>
              </a:solidFill>
              <a:latin typeface="Arial" panose="020B0604020202020204" pitchFamily="34" charset="0"/>
              <a:cs typeface="Arial" panose="020B0604020202020204" pitchFamily="34" charset="0"/>
            </a:endParaRPr>
          </a:p>
          <a:p>
            <a:pPr>
              <a:lnSpc>
                <a:spcPct val="90000"/>
              </a:lnSpc>
              <a:buFontTx/>
              <a:buNone/>
            </a:pPr>
            <a:r>
              <a:rPr lang="da-DK" altLang="da-DK" sz="1800" dirty="0">
                <a:latin typeface="Arial" panose="020B0604020202020204" pitchFamily="34" charset="0"/>
                <a:cs typeface="Arial" panose="020B0604020202020204" pitchFamily="34" charset="0"/>
              </a:rPr>
              <a:t>                      b) træning: roning; </a:t>
            </a:r>
            <a:r>
              <a:rPr lang="da-DK" altLang="da-DK" sz="1800" b="1" u="sng" dirty="0">
                <a:latin typeface="Arial" panose="020B0604020202020204" pitchFamily="34" charset="0"/>
                <a:cs typeface="Arial" panose="020B0604020202020204" pitchFamily="34" charset="0"/>
              </a:rPr>
              <a:t>15 timer hård træning + 2 timer styrketræning /uge</a:t>
            </a:r>
            <a:endParaRPr lang="da-DK" altLang="da-DK" sz="1800" b="1" u="sng" dirty="0">
              <a:solidFill>
                <a:srgbClr val="000000"/>
              </a:solidFill>
              <a:latin typeface="Arial" panose="020B0604020202020204" pitchFamily="34" charset="0"/>
              <a:cs typeface="Arial" panose="020B0604020202020204" pitchFamily="34" charset="0"/>
            </a:endParaRPr>
          </a:p>
          <a:p>
            <a:pPr>
              <a:lnSpc>
                <a:spcPct val="90000"/>
              </a:lnSpc>
              <a:buFontTx/>
              <a:buNone/>
            </a:pPr>
            <a:r>
              <a:rPr lang="da-DK" altLang="da-DK" sz="1800" b="1" dirty="0">
                <a:latin typeface="Arial" panose="020B0604020202020204" pitchFamily="34" charset="0"/>
                <a:cs typeface="Arial" panose="020B0604020202020204" pitchFamily="34" charset="0"/>
              </a:rPr>
              <a:t>	</a:t>
            </a:r>
          </a:p>
          <a:p>
            <a:pPr>
              <a:lnSpc>
                <a:spcPct val="90000"/>
              </a:lnSpc>
              <a:buFontTx/>
              <a:buNone/>
            </a:pPr>
            <a:r>
              <a:rPr lang="da-DK" altLang="da-DK" sz="1800" dirty="0">
                <a:latin typeface="Arial" panose="020B0604020202020204" pitchFamily="34" charset="0"/>
                <a:cs typeface="Arial" panose="020B0604020202020204" pitchFamily="34" charset="0"/>
              </a:rPr>
              <a:t>PAL totalt = 1,5 + 15timer x 0,05 + 2timer x 0,025 = 2,35</a:t>
            </a:r>
            <a:r>
              <a:rPr lang="da-DK" altLang="da-DK" sz="1800" dirty="0">
                <a:latin typeface="Arial" panose="020B0604020202020204" pitchFamily="34" charset="0"/>
              </a:rPr>
              <a:t> </a:t>
            </a:r>
          </a:p>
          <a:p>
            <a:pPr>
              <a:lnSpc>
                <a:spcPct val="90000"/>
              </a:lnSpc>
              <a:buFontTx/>
              <a:buNone/>
            </a:pPr>
            <a:endParaRPr lang="da-DK" altLang="da-DK" sz="1800" b="1" dirty="0">
              <a:latin typeface="Arial" panose="020B0604020202020204" pitchFamily="34" charset="0"/>
            </a:endParaRPr>
          </a:p>
          <a:p>
            <a:pPr>
              <a:lnSpc>
                <a:spcPct val="90000"/>
              </a:lnSpc>
              <a:buFontTx/>
              <a:buNone/>
            </a:pPr>
            <a:r>
              <a:rPr lang="da-DK" altLang="da-DK" sz="1800" b="1" dirty="0">
                <a:latin typeface="Arial" panose="020B0604020202020204" pitchFamily="34" charset="0"/>
              </a:rPr>
              <a:t>Energiforbrug:</a:t>
            </a:r>
          </a:p>
          <a:p>
            <a:pPr>
              <a:lnSpc>
                <a:spcPct val="90000"/>
              </a:lnSpc>
              <a:buFontTx/>
              <a:buNone/>
            </a:pPr>
            <a:r>
              <a:rPr lang="da-DK" altLang="da-DK" sz="1800" b="1" dirty="0">
                <a:latin typeface="Arial" panose="020B0604020202020204" pitchFamily="34" charset="0"/>
              </a:rPr>
              <a:t>  6.260 kJ/dag * 2,35 </a:t>
            </a:r>
            <a:r>
              <a:rPr lang="da-DK" altLang="da-DK" sz="1800" b="1" dirty="0">
                <a:latin typeface="Arial" panose="020B0604020202020204" pitchFamily="34" charset="0"/>
                <a:cs typeface="Times New Roman" panose="02020603050405020304" pitchFamily="18" charset="0"/>
                <a:sym typeface="Symbol" pitchFamily="2" charset="2"/>
              </a:rPr>
              <a:t></a:t>
            </a:r>
            <a:r>
              <a:rPr lang="da-DK" altLang="da-DK" sz="1800" b="1" dirty="0">
                <a:latin typeface="Arial" panose="020B0604020202020204" pitchFamily="34" charset="0"/>
                <a:cs typeface="Arial" panose="020B0604020202020204" pitchFamily="34" charset="0"/>
              </a:rPr>
              <a:t> 14.700 kJ/dag </a:t>
            </a:r>
            <a:endParaRPr lang="da-DK" altLang="da-DK" sz="1800" b="1" dirty="0">
              <a:latin typeface="Arial" panose="020B0604020202020204" pitchFamily="34" charset="0"/>
            </a:endParaRPr>
          </a:p>
          <a:p>
            <a:pPr>
              <a:lnSpc>
                <a:spcPct val="90000"/>
              </a:lnSpc>
              <a:buFontTx/>
              <a:buNone/>
            </a:pPr>
            <a:endParaRPr lang="da-DK" altLang="da-DK" sz="2400" b="1" dirty="0">
              <a:latin typeface="Arial" panose="020B0604020202020204" pitchFamily="34" charset="0"/>
            </a:endParaRPr>
          </a:p>
        </p:txBody>
      </p:sp>
    </p:spTree>
    <p:extLst>
      <p:ext uri="{BB962C8B-B14F-4D97-AF65-F5344CB8AC3E}">
        <p14:creationId xmlns:p14="http://schemas.microsoft.com/office/powerpoint/2010/main" val="407915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89A66527-CE62-7C45-A769-C09A4A14FD10}"/>
              </a:ext>
            </a:extLst>
          </p:cNvPr>
          <p:cNvSpPr>
            <a:spLocks noGrp="1"/>
          </p:cNvSpPr>
          <p:nvPr>
            <p:ph type="title"/>
          </p:nvPr>
        </p:nvSpPr>
        <p:spPr>
          <a:xfrm>
            <a:off x="801340" y="802955"/>
            <a:ext cx="4977976" cy="1454051"/>
          </a:xfrm>
        </p:spPr>
        <p:txBody>
          <a:bodyPr>
            <a:normAutofit/>
          </a:bodyPr>
          <a:lstStyle/>
          <a:p>
            <a:r>
              <a:rPr lang="da-DK">
                <a:solidFill>
                  <a:srgbClr val="000000"/>
                </a:solidFill>
              </a:rPr>
              <a:t>Diskussion</a:t>
            </a:r>
          </a:p>
        </p:txBody>
      </p:sp>
      <p:sp>
        <p:nvSpPr>
          <p:cNvPr id="3" name="Content Placeholder 2">
            <a:extLst>
              <a:ext uri="{FF2B5EF4-FFF2-40B4-BE49-F238E27FC236}">
                <a16:creationId xmlns:a16="http://schemas.microsoft.com/office/drawing/2014/main" id="{745959F2-46DC-BE4A-B698-03A11BD846A3}"/>
              </a:ext>
            </a:extLst>
          </p:cNvPr>
          <p:cNvSpPr>
            <a:spLocks noGrp="1"/>
          </p:cNvSpPr>
          <p:nvPr>
            <p:ph idx="1"/>
          </p:nvPr>
        </p:nvSpPr>
        <p:spPr>
          <a:xfrm>
            <a:off x="797808" y="2421682"/>
            <a:ext cx="5500121" cy="3639289"/>
          </a:xfrm>
        </p:spPr>
        <p:txBody>
          <a:bodyPr anchor="ctr">
            <a:normAutofit/>
          </a:bodyPr>
          <a:lstStyle/>
          <a:p>
            <a:r>
              <a:rPr lang="da-DK" sz="2000" dirty="0">
                <a:solidFill>
                  <a:srgbClr val="000000"/>
                </a:solidFill>
              </a:rPr>
              <a:t>Hvor stor forskel er der på jeres energibehov?</a:t>
            </a:r>
          </a:p>
          <a:p>
            <a:endParaRPr lang="da-DK" sz="2000" dirty="0">
              <a:solidFill>
                <a:srgbClr val="000000"/>
              </a:solidFill>
            </a:endParaRPr>
          </a:p>
          <a:p>
            <a:r>
              <a:rPr lang="da-DK" sz="2000" dirty="0">
                <a:solidFill>
                  <a:srgbClr val="000000"/>
                </a:solidFill>
              </a:rPr>
              <a:t>Hvad er forskellen på dreng vs. pige?</a:t>
            </a:r>
          </a:p>
          <a:p>
            <a:endParaRPr lang="da-DK" sz="2000" dirty="0">
              <a:solidFill>
                <a:srgbClr val="000000"/>
              </a:solidFill>
            </a:endParaRPr>
          </a:p>
          <a:p>
            <a:r>
              <a:rPr lang="da-DK" sz="2000" dirty="0">
                <a:solidFill>
                  <a:srgbClr val="000000"/>
                </a:solidFill>
              </a:rPr>
              <a:t>Hvad kan forklare denne forskel?</a:t>
            </a:r>
          </a:p>
          <a:p>
            <a:endParaRPr lang="da-DK" sz="2000"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Flammable">
            <a:extLst>
              <a:ext uri="{FF2B5EF4-FFF2-40B4-BE49-F238E27FC236}">
                <a16:creationId xmlns:a16="http://schemas.microsoft.com/office/drawing/2014/main" id="{EB5395BB-5641-C941-933C-19EDEA7591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181771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DE93-5760-1340-8B70-7D143B282700}"/>
              </a:ext>
            </a:extLst>
          </p:cNvPr>
          <p:cNvSpPr>
            <a:spLocks noGrp="1"/>
          </p:cNvSpPr>
          <p:nvPr>
            <p:ph type="title"/>
          </p:nvPr>
        </p:nvSpPr>
        <p:spPr/>
        <p:txBody>
          <a:bodyPr/>
          <a:lstStyle/>
          <a:p>
            <a:r>
              <a:rPr lang="da-DK" dirty="0"/>
              <a:t>Energibalance</a:t>
            </a:r>
          </a:p>
        </p:txBody>
      </p:sp>
      <p:graphicFrame>
        <p:nvGraphicFramePr>
          <p:cNvPr id="4" name="Object 4">
            <a:extLst>
              <a:ext uri="{FF2B5EF4-FFF2-40B4-BE49-F238E27FC236}">
                <a16:creationId xmlns:a16="http://schemas.microsoft.com/office/drawing/2014/main" id="{3952EC95-8BB4-924A-AB76-C7B12744BC6A}"/>
              </a:ext>
            </a:extLst>
          </p:cNvPr>
          <p:cNvGraphicFramePr>
            <a:graphicFrameLocks noChangeAspect="1"/>
          </p:cNvGraphicFramePr>
          <p:nvPr>
            <p:extLst>
              <p:ext uri="{D42A27DB-BD31-4B8C-83A1-F6EECF244321}">
                <p14:modId xmlns:p14="http://schemas.microsoft.com/office/powerpoint/2010/main" val="2903455576"/>
              </p:ext>
            </p:extLst>
          </p:nvPr>
        </p:nvGraphicFramePr>
        <p:xfrm>
          <a:off x="5033962" y="2946269"/>
          <a:ext cx="2124075" cy="1697038"/>
        </p:xfrm>
        <a:graphic>
          <a:graphicData uri="http://schemas.openxmlformats.org/presentationml/2006/ole">
            <mc:AlternateContent xmlns:mc="http://schemas.openxmlformats.org/markup-compatibility/2006">
              <mc:Choice xmlns:v="urn:schemas-microsoft-com:vml" Requires="v">
                <p:oleObj name="Clip" r:id="rId3" imgW="27432000" imgH="20193000" progId="MS_ClipArt_Gallery.5">
                  <p:embed/>
                </p:oleObj>
              </mc:Choice>
              <mc:Fallback>
                <p:oleObj name="Clip" r:id="rId3" imgW="27432000" imgH="20193000" progId="MS_ClipArt_Gallery.5">
                  <p:embed/>
                  <p:pic>
                    <p:nvPicPr>
                      <p:cNvPr id="4" name="Object 4">
                        <a:extLst>
                          <a:ext uri="{FF2B5EF4-FFF2-40B4-BE49-F238E27FC236}">
                            <a16:creationId xmlns:a16="http://schemas.microsoft.com/office/drawing/2014/main" id="{3952EC95-8BB4-924A-AB76-C7B12744B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962" y="2946269"/>
                        <a:ext cx="2124075" cy="169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BBABB825-58B9-6C4B-94FB-2DE59412FE59}"/>
              </a:ext>
            </a:extLst>
          </p:cNvPr>
          <p:cNvSpPr txBox="1"/>
          <p:nvPr/>
        </p:nvSpPr>
        <p:spPr>
          <a:xfrm>
            <a:off x="7627471" y="3563955"/>
            <a:ext cx="2003818" cy="461665"/>
          </a:xfrm>
          <a:prstGeom prst="rect">
            <a:avLst/>
          </a:prstGeom>
          <a:noFill/>
        </p:spPr>
        <p:txBody>
          <a:bodyPr wrap="none" rtlCol="0">
            <a:spAutoFit/>
          </a:bodyPr>
          <a:lstStyle/>
          <a:p>
            <a:r>
              <a:rPr lang="da-DK" sz="2400" dirty="0"/>
              <a:t>Energiforbrug </a:t>
            </a:r>
          </a:p>
        </p:txBody>
      </p:sp>
      <p:sp>
        <p:nvSpPr>
          <p:cNvPr id="6" name="TextBox 5">
            <a:extLst>
              <a:ext uri="{FF2B5EF4-FFF2-40B4-BE49-F238E27FC236}">
                <a16:creationId xmlns:a16="http://schemas.microsoft.com/office/drawing/2014/main" id="{9C214610-DC8E-4840-A5C2-D1DB233A8E99}"/>
              </a:ext>
            </a:extLst>
          </p:cNvPr>
          <p:cNvSpPr txBox="1"/>
          <p:nvPr/>
        </p:nvSpPr>
        <p:spPr>
          <a:xfrm>
            <a:off x="2560711" y="3563955"/>
            <a:ext cx="1790683" cy="461665"/>
          </a:xfrm>
          <a:prstGeom prst="rect">
            <a:avLst/>
          </a:prstGeom>
          <a:noFill/>
        </p:spPr>
        <p:txBody>
          <a:bodyPr wrap="none" rtlCol="0">
            <a:spAutoFit/>
          </a:bodyPr>
          <a:lstStyle/>
          <a:p>
            <a:r>
              <a:rPr lang="da-DK" sz="2400" dirty="0"/>
              <a:t>Energiindtag</a:t>
            </a:r>
          </a:p>
        </p:txBody>
      </p:sp>
    </p:spTree>
    <p:extLst>
      <p:ext uri="{BB962C8B-B14F-4D97-AF65-F5344CB8AC3E}">
        <p14:creationId xmlns:p14="http://schemas.microsoft.com/office/powerpoint/2010/main" val="253191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6DE0-6C12-CC40-BD4D-88649A44CBF2}"/>
              </a:ext>
            </a:extLst>
          </p:cNvPr>
          <p:cNvSpPr>
            <a:spLocks noGrp="1"/>
          </p:cNvSpPr>
          <p:nvPr>
            <p:ph type="title"/>
          </p:nvPr>
        </p:nvSpPr>
        <p:spPr/>
        <p:txBody>
          <a:bodyPr/>
          <a:lstStyle/>
          <a:p>
            <a:r>
              <a:rPr lang="da-DK" dirty="0"/>
              <a:t>Hvad hvis man ikke er i energibalance?</a:t>
            </a:r>
          </a:p>
        </p:txBody>
      </p:sp>
      <p:sp>
        <p:nvSpPr>
          <p:cNvPr id="4" name="Rectangle 3">
            <a:extLst>
              <a:ext uri="{FF2B5EF4-FFF2-40B4-BE49-F238E27FC236}">
                <a16:creationId xmlns:a16="http://schemas.microsoft.com/office/drawing/2014/main" id="{EC2AEFDC-67B2-BD42-8945-158BB7A4F996}"/>
              </a:ext>
            </a:extLst>
          </p:cNvPr>
          <p:cNvSpPr/>
          <p:nvPr/>
        </p:nvSpPr>
        <p:spPr>
          <a:xfrm>
            <a:off x="7766669" y="1845362"/>
            <a:ext cx="3829382" cy="369332"/>
          </a:xfrm>
          <a:prstGeom prst="rect">
            <a:avLst/>
          </a:prstGeom>
        </p:spPr>
        <p:txBody>
          <a:bodyPr wrap="none">
            <a:spAutoFit/>
          </a:bodyPr>
          <a:lstStyle/>
          <a:p>
            <a:r>
              <a:rPr lang="da-DK" b="1" dirty="0"/>
              <a:t>Hvad sker der når, vi spiser for meget?</a:t>
            </a:r>
          </a:p>
        </p:txBody>
      </p:sp>
      <p:sp>
        <p:nvSpPr>
          <p:cNvPr id="6" name="Rectangle 5">
            <a:extLst>
              <a:ext uri="{FF2B5EF4-FFF2-40B4-BE49-F238E27FC236}">
                <a16:creationId xmlns:a16="http://schemas.microsoft.com/office/drawing/2014/main" id="{D58E17F8-7942-E44E-8F86-5DEE43FED7B9}"/>
              </a:ext>
            </a:extLst>
          </p:cNvPr>
          <p:cNvSpPr/>
          <p:nvPr/>
        </p:nvSpPr>
        <p:spPr>
          <a:xfrm>
            <a:off x="700850" y="1845362"/>
            <a:ext cx="3694409" cy="369332"/>
          </a:xfrm>
          <a:prstGeom prst="rect">
            <a:avLst/>
          </a:prstGeom>
        </p:spPr>
        <p:txBody>
          <a:bodyPr wrap="none">
            <a:spAutoFit/>
          </a:bodyPr>
          <a:lstStyle/>
          <a:p>
            <a:r>
              <a:rPr lang="da-DK" b="1" dirty="0"/>
              <a:t>Hvad sker der, når vi ikke spiser nok?</a:t>
            </a:r>
          </a:p>
        </p:txBody>
      </p:sp>
      <p:cxnSp>
        <p:nvCxnSpPr>
          <p:cNvPr id="8" name="Straight Connector 7">
            <a:extLst>
              <a:ext uri="{FF2B5EF4-FFF2-40B4-BE49-F238E27FC236}">
                <a16:creationId xmlns:a16="http://schemas.microsoft.com/office/drawing/2014/main" id="{46BB2312-3E68-004B-88B4-ECC057FA50CB}"/>
              </a:ext>
            </a:extLst>
          </p:cNvPr>
          <p:cNvCxnSpPr>
            <a:cxnSpLocks/>
          </p:cNvCxnSpPr>
          <p:nvPr/>
        </p:nvCxnSpPr>
        <p:spPr>
          <a:xfrm>
            <a:off x="5999018" y="2030028"/>
            <a:ext cx="0" cy="45924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17CD51-0752-0C40-964D-F404E2A99C9C}"/>
              </a:ext>
            </a:extLst>
          </p:cNvPr>
          <p:cNvSpPr txBox="1"/>
          <p:nvPr/>
        </p:nvSpPr>
        <p:spPr>
          <a:xfrm>
            <a:off x="700850" y="2807358"/>
            <a:ext cx="4859022" cy="2308324"/>
          </a:xfrm>
          <a:prstGeom prst="rect">
            <a:avLst/>
          </a:prstGeom>
          <a:noFill/>
        </p:spPr>
        <p:txBody>
          <a:bodyPr wrap="none" rtlCol="0">
            <a:spAutoFit/>
          </a:bodyPr>
          <a:lstStyle/>
          <a:p>
            <a:pPr marL="285750" indent="-285750">
              <a:buFont typeface="Arial" panose="020B0604020202020204" pitchFamily="34" charset="0"/>
              <a:buChar char="•"/>
            </a:pPr>
            <a:r>
              <a:rPr lang="da-DK" altLang="en-US" dirty="0">
                <a:latin typeface="Arial" panose="020B0604020202020204" pitchFamily="34" charset="0"/>
              </a:rPr>
              <a:t>Vægttab</a:t>
            </a:r>
          </a:p>
          <a:p>
            <a:endParaRPr lang="da-DK" altLang="en-US" dirty="0">
              <a:latin typeface="Arial" panose="020B0604020202020204" pitchFamily="34" charset="0"/>
            </a:endParaRPr>
          </a:p>
          <a:p>
            <a:pPr marL="285750" indent="-285750">
              <a:buFont typeface="Arial" panose="020B0604020202020204" pitchFamily="34" charset="0"/>
              <a:buChar char="•"/>
            </a:pPr>
            <a:r>
              <a:rPr lang="da-DK" altLang="en-US" dirty="0">
                <a:latin typeface="Arial" panose="020B0604020202020204" pitchFamily="34" charset="0"/>
              </a:rPr>
              <a:t>Udmattelse og dårlig koncentration </a:t>
            </a:r>
          </a:p>
          <a:p>
            <a:endParaRPr lang="da-DK" altLang="en-US" dirty="0">
              <a:latin typeface="Arial" panose="020B0604020202020204" pitchFamily="34" charset="0"/>
            </a:endParaRPr>
          </a:p>
          <a:p>
            <a:pPr marL="285750" indent="-285750">
              <a:buFont typeface="Arial" panose="020B0604020202020204" pitchFamily="34" charset="0"/>
              <a:buChar char="•"/>
            </a:pPr>
            <a:r>
              <a:rPr lang="da-DK" altLang="en-US" dirty="0">
                <a:latin typeface="Arial" panose="020B0604020202020204" pitchFamily="34" charset="0"/>
              </a:rPr>
              <a:t>Risiko for fald i præstation</a:t>
            </a:r>
          </a:p>
          <a:p>
            <a:endParaRPr lang="da-DK" altLang="en-US" dirty="0">
              <a:latin typeface="Arial" panose="020B0604020202020204" pitchFamily="34" charset="0"/>
            </a:endParaRPr>
          </a:p>
          <a:p>
            <a:pPr marL="285750" indent="-285750">
              <a:buFont typeface="Arial" panose="020B0604020202020204" pitchFamily="34" charset="0"/>
              <a:buChar char="•"/>
            </a:pPr>
            <a:r>
              <a:rPr lang="da-DK" altLang="en-US" dirty="0">
                <a:latin typeface="Arial" panose="020B0604020202020204" pitchFamily="34" charset="0"/>
              </a:rPr>
              <a:t>Risiko for pigernes menstruation forsvinder</a:t>
            </a:r>
          </a:p>
          <a:p>
            <a:pPr marL="285750" indent="-285750">
              <a:buFont typeface="Arial" panose="020B0604020202020204" pitchFamily="34" charset="0"/>
              <a:buChar char="•"/>
            </a:pPr>
            <a:endParaRPr lang="da-DK" dirty="0"/>
          </a:p>
        </p:txBody>
      </p:sp>
      <p:sp>
        <p:nvSpPr>
          <p:cNvPr id="10" name="Rectangle 9">
            <a:extLst>
              <a:ext uri="{FF2B5EF4-FFF2-40B4-BE49-F238E27FC236}">
                <a16:creationId xmlns:a16="http://schemas.microsoft.com/office/drawing/2014/main" id="{C608C469-2AF7-FA4A-AA33-6EF14EC6E802}"/>
              </a:ext>
            </a:extLst>
          </p:cNvPr>
          <p:cNvSpPr/>
          <p:nvPr/>
        </p:nvSpPr>
        <p:spPr>
          <a:xfrm>
            <a:off x="6359237" y="3003879"/>
            <a:ext cx="6096000" cy="1837426"/>
          </a:xfrm>
          <a:prstGeom prst="rect">
            <a:avLst/>
          </a:prstGeom>
        </p:spPr>
        <p:txBody>
          <a:bodyPr>
            <a:spAutoFit/>
          </a:bodyPr>
          <a:lstStyle/>
          <a:p>
            <a:pPr marL="285750" indent="-285750">
              <a:lnSpc>
                <a:spcPct val="90000"/>
              </a:lnSpc>
              <a:buFont typeface="Arial" panose="020B0604020202020204" pitchFamily="34" charset="0"/>
              <a:buChar char="•"/>
            </a:pPr>
            <a:r>
              <a:rPr lang="da-DK" altLang="en-US" dirty="0">
                <a:latin typeface="Arial" panose="020B0604020202020204" pitchFamily="34" charset="0"/>
              </a:rPr>
              <a:t>Vægtstigning</a:t>
            </a:r>
          </a:p>
          <a:p>
            <a:pPr marL="285750" indent="-285750">
              <a:lnSpc>
                <a:spcPct val="90000"/>
              </a:lnSpc>
              <a:buFont typeface="Arial" panose="020B0604020202020204" pitchFamily="34" charset="0"/>
              <a:buChar char="•"/>
            </a:pPr>
            <a:endParaRPr lang="da-DK" altLang="en-US" dirty="0">
              <a:latin typeface="Arial" panose="020B0604020202020204" pitchFamily="34" charset="0"/>
            </a:endParaRPr>
          </a:p>
          <a:p>
            <a:pPr marL="285750" indent="-285750">
              <a:lnSpc>
                <a:spcPct val="90000"/>
              </a:lnSpc>
              <a:buFont typeface="Arial" panose="020B0604020202020204" pitchFamily="34" charset="0"/>
              <a:buChar char="•"/>
            </a:pPr>
            <a:r>
              <a:rPr lang="da-DK" altLang="en-US" dirty="0">
                <a:latin typeface="Arial" panose="020B0604020202020204" pitchFamily="34" charset="0"/>
              </a:rPr>
              <a:t>Fald i præstation, hvis fedtmasse stiger</a:t>
            </a:r>
          </a:p>
          <a:p>
            <a:pPr marL="285750" indent="-285750">
              <a:lnSpc>
                <a:spcPct val="90000"/>
              </a:lnSpc>
              <a:buFont typeface="Arial" panose="020B0604020202020204" pitchFamily="34" charset="0"/>
              <a:buChar char="•"/>
            </a:pPr>
            <a:endParaRPr lang="da-DK" altLang="en-US" dirty="0">
              <a:latin typeface="Arial" panose="020B0604020202020204" pitchFamily="34" charset="0"/>
            </a:endParaRPr>
          </a:p>
          <a:p>
            <a:pPr marL="285750" indent="-285750">
              <a:lnSpc>
                <a:spcPct val="90000"/>
              </a:lnSpc>
              <a:buFont typeface="Arial" panose="020B0604020202020204" pitchFamily="34" charset="0"/>
              <a:buChar char="•"/>
            </a:pPr>
            <a:r>
              <a:rPr lang="da-DK" altLang="en-US" dirty="0">
                <a:latin typeface="Arial" panose="020B0604020202020204" pitchFamily="34" charset="0"/>
              </a:rPr>
              <a:t>Stigning i muskelstyrke, hvis muskelmasse stiger</a:t>
            </a:r>
          </a:p>
          <a:p>
            <a:pPr>
              <a:lnSpc>
                <a:spcPct val="90000"/>
              </a:lnSpc>
            </a:pPr>
            <a:endParaRPr lang="da-DK" altLang="en-US" dirty="0">
              <a:latin typeface="Arial" panose="020B0604020202020204" pitchFamily="34" charset="0"/>
            </a:endParaRPr>
          </a:p>
          <a:p>
            <a:pPr marL="285750" indent="-285750">
              <a:lnSpc>
                <a:spcPct val="90000"/>
              </a:lnSpc>
              <a:buFont typeface="Arial" panose="020B0604020202020204" pitchFamily="34" charset="0"/>
              <a:buChar char="•"/>
            </a:pPr>
            <a:r>
              <a:rPr lang="da-DK" altLang="en-US" dirty="0">
                <a:latin typeface="Arial" panose="020B0604020202020204" pitchFamily="34" charset="0"/>
              </a:rPr>
              <a:t>Stigning i præstation, hvis muskelmasse stiger</a:t>
            </a:r>
          </a:p>
        </p:txBody>
      </p:sp>
      <p:sp>
        <p:nvSpPr>
          <p:cNvPr id="11" name="Up Arrow 10">
            <a:extLst>
              <a:ext uri="{FF2B5EF4-FFF2-40B4-BE49-F238E27FC236}">
                <a16:creationId xmlns:a16="http://schemas.microsoft.com/office/drawing/2014/main" id="{B4ED6CE3-F578-B74B-82D6-6F958AEF9E2D}"/>
              </a:ext>
            </a:extLst>
          </p:cNvPr>
          <p:cNvSpPr/>
          <p:nvPr/>
        </p:nvSpPr>
        <p:spPr>
          <a:xfrm>
            <a:off x="692101" y="2807358"/>
            <a:ext cx="249382" cy="39304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Up Arrow 11">
            <a:extLst>
              <a:ext uri="{FF2B5EF4-FFF2-40B4-BE49-F238E27FC236}">
                <a16:creationId xmlns:a16="http://schemas.microsoft.com/office/drawing/2014/main" id="{276C11AF-34ED-064F-A220-6DDF6D1F68CD}"/>
              </a:ext>
            </a:extLst>
          </p:cNvPr>
          <p:cNvSpPr/>
          <p:nvPr/>
        </p:nvSpPr>
        <p:spPr>
          <a:xfrm rot="10800000">
            <a:off x="692101" y="3349501"/>
            <a:ext cx="249382" cy="3930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Up Arrow 12">
            <a:extLst>
              <a:ext uri="{FF2B5EF4-FFF2-40B4-BE49-F238E27FC236}">
                <a16:creationId xmlns:a16="http://schemas.microsoft.com/office/drawing/2014/main" id="{4D7D77CF-1D61-3345-82A1-35D23E47330F}"/>
              </a:ext>
            </a:extLst>
          </p:cNvPr>
          <p:cNvSpPr/>
          <p:nvPr/>
        </p:nvSpPr>
        <p:spPr>
          <a:xfrm rot="10800000">
            <a:off x="700850" y="3891644"/>
            <a:ext cx="249382" cy="3930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Up Arrow 13">
            <a:extLst>
              <a:ext uri="{FF2B5EF4-FFF2-40B4-BE49-F238E27FC236}">
                <a16:creationId xmlns:a16="http://schemas.microsoft.com/office/drawing/2014/main" id="{701A5FAA-7740-2143-ABC9-0CE63A7BEE6A}"/>
              </a:ext>
            </a:extLst>
          </p:cNvPr>
          <p:cNvSpPr/>
          <p:nvPr/>
        </p:nvSpPr>
        <p:spPr>
          <a:xfrm rot="10800000">
            <a:off x="700850" y="4503663"/>
            <a:ext cx="249382" cy="3930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Up Arrow 14">
            <a:extLst>
              <a:ext uri="{FF2B5EF4-FFF2-40B4-BE49-F238E27FC236}">
                <a16:creationId xmlns:a16="http://schemas.microsoft.com/office/drawing/2014/main" id="{C9917D85-018D-FF4F-83AD-1B7BE07D317A}"/>
              </a:ext>
            </a:extLst>
          </p:cNvPr>
          <p:cNvSpPr/>
          <p:nvPr/>
        </p:nvSpPr>
        <p:spPr>
          <a:xfrm>
            <a:off x="6359237" y="3932542"/>
            <a:ext cx="249382" cy="39304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Up Arrow 15">
            <a:extLst>
              <a:ext uri="{FF2B5EF4-FFF2-40B4-BE49-F238E27FC236}">
                <a16:creationId xmlns:a16="http://schemas.microsoft.com/office/drawing/2014/main" id="{3BFB10FA-268A-D247-8A1B-545759FB05BE}"/>
              </a:ext>
            </a:extLst>
          </p:cNvPr>
          <p:cNvSpPr/>
          <p:nvPr/>
        </p:nvSpPr>
        <p:spPr>
          <a:xfrm>
            <a:off x="6359237" y="4386923"/>
            <a:ext cx="249382" cy="393042"/>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Up Arrow 16">
            <a:extLst>
              <a:ext uri="{FF2B5EF4-FFF2-40B4-BE49-F238E27FC236}">
                <a16:creationId xmlns:a16="http://schemas.microsoft.com/office/drawing/2014/main" id="{D27D40C4-B48B-8D47-8F36-C4E6971AB43C}"/>
              </a:ext>
            </a:extLst>
          </p:cNvPr>
          <p:cNvSpPr/>
          <p:nvPr/>
        </p:nvSpPr>
        <p:spPr>
          <a:xfrm rot="10800000">
            <a:off x="6359237" y="3464714"/>
            <a:ext cx="249382" cy="3930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Up Arrow 17">
            <a:extLst>
              <a:ext uri="{FF2B5EF4-FFF2-40B4-BE49-F238E27FC236}">
                <a16:creationId xmlns:a16="http://schemas.microsoft.com/office/drawing/2014/main" id="{E0AF21A0-8B42-D446-B310-322C5F30C7FF}"/>
              </a:ext>
            </a:extLst>
          </p:cNvPr>
          <p:cNvSpPr/>
          <p:nvPr/>
        </p:nvSpPr>
        <p:spPr>
          <a:xfrm rot="10800000">
            <a:off x="6359237" y="2973945"/>
            <a:ext cx="249382" cy="39304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1106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8C31778-A6DD-6445-83A0-E6A21624F6AB}"/>
              </a:ext>
            </a:extLst>
          </p:cNvPr>
          <p:cNvSpPr>
            <a:spLocks noGrp="1"/>
          </p:cNvSpPr>
          <p:nvPr>
            <p:ph type="title"/>
          </p:nvPr>
        </p:nvSpPr>
        <p:spPr/>
        <p:txBody>
          <a:bodyPr/>
          <a:lstStyle/>
          <a:p>
            <a:endParaRPr lang="da-DK"/>
          </a:p>
        </p:txBody>
      </p:sp>
      <p:pic>
        <p:nvPicPr>
          <p:cNvPr id="3" name="Picture 2">
            <a:extLst>
              <a:ext uri="{FF2B5EF4-FFF2-40B4-BE49-F238E27FC236}">
                <a16:creationId xmlns:a16="http://schemas.microsoft.com/office/drawing/2014/main" id="{3EB22030-D53E-7943-B045-904D46E1FFDE}"/>
              </a:ext>
            </a:extLst>
          </p:cNvPr>
          <p:cNvPicPr>
            <a:picLocks noChangeAspect="1"/>
          </p:cNvPicPr>
          <p:nvPr/>
        </p:nvPicPr>
        <p:blipFill>
          <a:blip r:embed="rId3"/>
          <a:stretch>
            <a:fillRect/>
          </a:stretch>
        </p:blipFill>
        <p:spPr>
          <a:xfrm>
            <a:off x="1243533" y="0"/>
            <a:ext cx="9704934" cy="6858000"/>
          </a:xfrm>
          <a:prstGeom prst="rect">
            <a:avLst/>
          </a:prstGeom>
        </p:spPr>
      </p:pic>
    </p:spTree>
    <p:extLst>
      <p:ext uri="{BB962C8B-B14F-4D97-AF65-F5344CB8AC3E}">
        <p14:creationId xmlns:p14="http://schemas.microsoft.com/office/powerpoint/2010/main" val="1199315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0D0EF9B-3B7A-6841-A231-F3AF808097EB}"/>
              </a:ext>
            </a:extLst>
          </p:cNvPr>
          <p:cNvSpPr>
            <a:spLocks noGrp="1" noChangeArrowheads="1"/>
          </p:cNvSpPr>
          <p:nvPr>
            <p:ph type="title"/>
          </p:nvPr>
        </p:nvSpPr>
        <p:spPr/>
        <p:txBody>
          <a:bodyPr/>
          <a:lstStyle/>
          <a:p>
            <a:r>
              <a:rPr lang="da-DK" altLang="da-DK" dirty="0">
                <a:solidFill>
                  <a:schemeClr val="bg1"/>
                </a:solidFill>
              </a:rPr>
              <a:t>VIDSTE DU, AT…</a:t>
            </a:r>
          </a:p>
        </p:txBody>
      </p:sp>
      <p:sp>
        <p:nvSpPr>
          <p:cNvPr id="9227" name="Text Box 11">
            <a:extLst>
              <a:ext uri="{FF2B5EF4-FFF2-40B4-BE49-F238E27FC236}">
                <a16:creationId xmlns:a16="http://schemas.microsoft.com/office/drawing/2014/main" id="{1853148B-D73C-2544-A034-D3CE2E219B8D}"/>
              </a:ext>
            </a:extLst>
          </p:cNvPr>
          <p:cNvSpPr txBox="1">
            <a:spLocks noChangeArrowheads="1"/>
          </p:cNvSpPr>
          <p:nvPr/>
        </p:nvSpPr>
        <p:spPr bwMode="auto">
          <a:xfrm>
            <a:off x="1992313" y="5032375"/>
            <a:ext cx="8280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sz="2400" dirty="0">
                <a:solidFill>
                  <a:schemeClr val="bg1"/>
                </a:solidFill>
              </a:rPr>
              <a:t>1420 kJ = 340 kcal			        1420 kJ = 340 kcal</a:t>
            </a:r>
          </a:p>
          <a:p>
            <a:endParaRPr lang="da-DK" altLang="da-DK" sz="2400" dirty="0">
              <a:solidFill>
                <a:schemeClr val="bg1"/>
              </a:solidFill>
            </a:endParaRPr>
          </a:p>
          <a:p>
            <a:r>
              <a:rPr lang="da-DK" altLang="da-DK" sz="2000" dirty="0">
                <a:solidFill>
                  <a:schemeClr val="bg1"/>
                </a:solidFill>
              </a:rPr>
              <a:t>En </a:t>
            </a:r>
            <a:r>
              <a:rPr lang="da-DK" altLang="da-DK" sz="2000" dirty="0" err="1">
                <a:solidFill>
                  <a:schemeClr val="bg1"/>
                </a:solidFill>
              </a:rPr>
              <a:t>Lion</a:t>
            </a:r>
            <a:r>
              <a:rPr lang="en-US" altLang="da-DK" sz="2000" dirty="0">
                <a:solidFill>
                  <a:schemeClr val="bg1"/>
                </a:solidFill>
                <a:cs typeface="Arial" panose="020B0604020202020204" pitchFamily="34" charset="0"/>
              </a:rPr>
              <a:t>®bar, 69 g </a:t>
            </a:r>
            <a:r>
              <a:rPr lang="en-US" altLang="da-DK" sz="2000" dirty="0" err="1">
                <a:solidFill>
                  <a:schemeClr val="bg1"/>
                </a:solidFill>
                <a:cs typeface="Arial" panose="020B0604020202020204" pitchFamily="34" charset="0"/>
              </a:rPr>
              <a:t>indeholder</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flere</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kalorier</a:t>
            </a:r>
            <a:r>
              <a:rPr lang="en-US" altLang="da-DK" sz="2000" dirty="0">
                <a:solidFill>
                  <a:schemeClr val="bg1"/>
                </a:solidFill>
                <a:cs typeface="Arial" panose="020B0604020202020204" pitchFamily="34" charset="0"/>
              </a:rPr>
              <a:t> end et </a:t>
            </a:r>
            <a:r>
              <a:rPr lang="en-US" altLang="da-DK" sz="2000" dirty="0" err="1">
                <a:solidFill>
                  <a:schemeClr val="bg1"/>
                </a:solidFill>
                <a:cs typeface="Arial" panose="020B0604020202020204" pitchFamily="34" charset="0"/>
              </a:rPr>
              <a:t>morgenmåltid</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og</a:t>
            </a:r>
            <a:r>
              <a:rPr lang="en-US" altLang="da-DK" sz="2000" dirty="0">
                <a:solidFill>
                  <a:schemeClr val="bg1"/>
                </a:solidFill>
                <a:cs typeface="Arial" panose="020B0604020202020204" pitchFamily="34" charset="0"/>
              </a:rPr>
              <a:t> et </a:t>
            </a:r>
            <a:r>
              <a:rPr lang="en-US" altLang="da-DK" sz="2000" dirty="0" err="1">
                <a:solidFill>
                  <a:schemeClr val="bg1"/>
                </a:solidFill>
                <a:cs typeface="Arial" panose="020B0604020202020204" pitchFamily="34" charset="0"/>
              </a:rPr>
              <a:t>glas</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minimælk</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som</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vist</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på</a:t>
            </a:r>
            <a:r>
              <a:rPr lang="en-US" altLang="da-DK" sz="2000" dirty="0">
                <a:solidFill>
                  <a:schemeClr val="bg1"/>
                </a:solidFill>
                <a:cs typeface="Arial" panose="020B0604020202020204" pitchFamily="34" charset="0"/>
              </a:rPr>
              <a:t> </a:t>
            </a:r>
            <a:r>
              <a:rPr lang="en-US" altLang="da-DK" sz="2000" dirty="0" err="1">
                <a:solidFill>
                  <a:schemeClr val="bg1"/>
                </a:solidFill>
                <a:cs typeface="Arial" panose="020B0604020202020204" pitchFamily="34" charset="0"/>
              </a:rPr>
              <a:t>tallerkenen</a:t>
            </a:r>
            <a:r>
              <a:rPr lang="en-US" altLang="da-DK" sz="2000" dirty="0">
                <a:solidFill>
                  <a:schemeClr val="bg1"/>
                </a:solidFill>
                <a:cs typeface="Arial" panose="020B0604020202020204" pitchFamily="34" charset="0"/>
              </a:rPr>
              <a:t>.</a:t>
            </a:r>
            <a:endParaRPr lang="da-DK" altLang="da-DK" sz="2000" dirty="0">
              <a:solidFill>
                <a:schemeClr val="bg1"/>
              </a:solidFill>
            </a:endParaRPr>
          </a:p>
        </p:txBody>
      </p:sp>
      <p:pic>
        <p:nvPicPr>
          <p:cNvPr id="9230" name="Picture 14" descr="Image 0755">
            <a:extLst>
              <a:ext uri="{FF2B5EF4-FFF2-40B4-BE49-F238E27FC236}">
                <a16:creationId xmlns:a16="http://schemas.microsoft.com/office/drawing/2014/main" id="{202A5E0F-A302-9646-8A59-A30B148FB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820864"/>
            <a:ext cx="4392612" cy="2860675"/>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15" descr="69 g Lion bar">
            <a:extLst>
              <a:ext uri="{FF2B5EF4-FFF2-40B4-BE49-F238E27FC236}">
                <a16:creationId xmlns:a16="http://schemas.microsoft.com/office/drawing/2014/main" id="{17E99C64-7622-E347-9EB0-F310F3C2D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6" y="2708276"/>
            <a:ext cx="1827213" cy="1851025"/>
          </a:xfrm>
          <a:prstGeom prst="rect">
            <a:avLst/>
          </a:prstGeom>
          <a:noFill/>
          <a:extLst>
            <a:ext uri="{909E8E84-426E-40DD-AFC4-6F175D3DCCD1}">
              <a14:hiddenFill xmlns:a14="http://schemas.microsoft.com/office/drawing/2010/main">
                <a:solidFill>
                  <a:srgbClr val="FFFFFF"/>
                </a:solidFill>
              </a14:hiddenFill>
            </a:ext>
          </a:extLst>
        </p:spPr>
      </p:pic>
      <p:sp>
        <p:nvSpPr>
          <p:cNvPr id="9236" name="Text Box 20">
            <a:extLst>
              <a:ext uri="{FF2B5EF4-FFF2-40B4-BE49-F238E27FC236}">
                <a16:creationId xmlns:a16="http://schemas.microsoft.com/office/drawing/2014/main" id="{22529290-A022-554C-A52B-BE15D1208175}"/>
              </a:ext>
            </a:extLst>
          </p:cNvPr>
          <p:cNvSpPr txBox="1">
            <a:spLocks noChangeArrowheads="1"/>
          </p:cNvSpPr>
          <p:nvPr/>
        </p:nvSpPr>
        <p:spPr bwMode="auto">
          <a:xfrm>
            <a:off x="8759826" y="6391275"/>
            <a:ext cx="1800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sz="1200" dirty="0">
                <a:solidFill>
                  <a:schemeClr val="bg1"/>
                </a:solidFill>
              </a:rPr>
              <a:t>Landbrug &amp; Fødevarer</a:t>
            </a:r>
            <a:endParaRPr lang="da-DK" altLang="da-DK" dirty="0">
              <a:solidFill>
                <a:schemeClr val="bg1"/>
              </a:solidFill>
            </a:endParaRPr>
          </a:p>
        </p:txBody>
      </p:sp>
      <p:sp>
        <p:nvSpPr>
          <p:cNvPr id="2" name="TextBox 1">
            <a:extLst>
              <a:ext uri="{FF2B5EF4-FFF2-40B4-BE49-F238E27FC236}">
                <a16:creationId xmlns:a16="http://schemas.microsoft.com/office/drawing/2014/main" id="{17F044DF-344F-434E-9B8D-C07EA0C9C67C}"/>
              </a:ext>
            </a:extLst>
          </p:cNvPr>
          <p:cNvSpPr txBox="1"/>
          <p:nvPr/>
        </p:nvSpPr>
        <p:spPr>
          <a:xfrm>
            <a:off x="720090" y="320040"/>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1226031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46BCC93-3D0F-764B-B3B9-ECF19B9E7917}"/>
              </a:ext>
            </a:extLst>
          </p:cNvPr>
          <p:cNvSpPr>
            <a:spLocks noGrp="1" noChangeArrowheads="1"/>
          </p:cNvSpPr>
          <p:nvPr>
            <p:ph type="title"/>
          </p:nvPr>
        </p:nvSpPr>
        <p:spPr/>
        <p:txBody>
          <a:bodyPr/>
          <a:lstStyle/>
          <a:p>
            <a:r>
              <a:rPr lang="da-DK" altLang="da-DK">
                <a:solidFill>
                  <a:schemeClr val="bg1"/>
                </a:solidFill>
              </a:rPr>
              <a:t>VIDSTE DU, AT…</a:t>
            </a:r>
          </a:p>
        </p:txBody>
      </p:sp>
      <p:sp>
        <p:nvSpPr>
          <p:cNvPr id="16388" name="Text Box 4">
            <a:extLst>
              <a:ext uri="{FF2B5EF4-FFF2-40B4-BE49-F238E27FC236}">
                <a16:creationId xmlns:a16="http://schemas.microsoft.com/office/drawing/2014/main" id="{A42E26A7-73F5-7346-8265-CB2AB74AE2EC}"/>
              </a:ext>
            </a:extLst>
          </p:cNvPr>
          <p:cNvSpPr txBox="1">
            <a:spLocks noChangeArrowheads="1"/>
          </p:cNvSpPr>
          <p:nvPr/>
        </p:nvSpPr>
        <p:spPr bwMode="auto">
          <a:xfrm>
            <a:off x="1992314" y="4940300"/>
            <a:ext cx="867568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sz="2400">
                <a:solidFill>
                  <a:schemeClr val="bg1"/>
                </a:solidFill>
              </a:rPr>
              <a:t>2280 kJ = 545 kcal			        2370 kJ = 565 kcal</a:t>
            </a:r>
          </a:p>
          <a:p>
            <a:endParaRPr lang="da-DK" altLang="da-DK" sz="2400">
              <a:solidFill>
                <a:schemeClr val="bg1"/>
              </a:solidFill>
            </a:endParaRPr>
          </a:p>
          <a:p>
            <a:r>
              <a:rPr lang="da-DK" altLang="da-DK" sz="2000">
                <a:solidFill>
                  <a:schemeClr val="bg1"/>
                </a:solidFill>
              </a:rPr>
              <a:t>En chokolademuffin, 135 g indeholder flere kalorier end en portion frikadeller med kartofler, salat og dressing, 36% fedt, som vist på tallerkenen.</a:t>
            </a:r>
          </a:p>
        </p:txBody>
      </p:sp>
      <p:pic>
        <p:nvPicPr>
          <p:cNvPr id="16392" name="Picture 8" descr="Chokolademuffin">
            <a:extLst>
              <a:ext uri="{FF2B5EF4-FFF2-40B4-BE49-F238E27FC236}">
                <a16:creationId xmlns:a16="http://schemas.microsoft.com/office/drawing/2014/main" id="{0624DFB7-8880-C341-8304-D45E64AB1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3" y="2871789"/>
            <a:ext cx="1871662" cy="1639887"/>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Frikadeller med salat og kartofler">
            <a:extLst>
              <a:ext uri="{FF2B5EF4-FFF2-40B4-BE49-F238E27FC236}">
                <a16:creationId xmlns:a16="http://schemas.microsoft.com/office/drawing/2014/main" id="{5FE32499-7AE6-594A-9007-F73ABFE03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060576"/>
            <a:ext cx="4106863" cy="2849563"/>
          </a:xfrm>
          <a:prstGeom prst="rect">
            <a:avLst/>
          </a:prstGeom>
          <a:noFill/>
          <a:extLst>
            <a:ext uri="{909E8E84-426E-40DD-AFC4-6F175D3DCCD1}">
              <a14:hiddenFill xmlns:a14="http://schemas.microsoft.com/office/drawing/2010/main">
                <a:solidFill>
                  <a:srgbClr val="FFFFFF"/>
                </a:solidFill>
              </a14:hiddenFill>
            </a:ext>
          </a:extLst>
        </p:spPr>
      </p:pic>
      <p:sp>
        <p:nvSpPr>
          <p:cNvPr id="16398" name="Text Box 14">
            <a:extLst>
              <a:ext uri="{FF2B5EF4-FFF2-40B4-BE49-F238E27FC236}">
                <a16:creationId xmlns:a16="http://schemas.microsoft.com/office/drawing/2014/main" id="{73E8EB67-06A6-E54D-AD06-02918A1A36C2}"/>
              </a:ext>
            </a:extLst>
          </p:cNvPr>
          <p:cNvSpPr txBox="1">
            <a:spLocks noChangeArrowheads="1"/>
          </p:cNvSpPr>
          <p:nvPr/>
        </p:nvSpPr>
        <p:spPr bwMode="auto">
          <a:xfrm>
            <a:off x="8759826" y="6391275"/>
            <a:ext cx="1800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sz="1200">
                <a:solidFill>
                  <a:schemeClr val="bg1"/>
                </a:solidFill>
              </a:rPr>
              <a:t>Landbrug &amp; Fødevarer</a:t>
            </a:r>
            <a:endParaRPr lang="da-DK" altLang="da-DK">
              <a:solidFill>
                <a:schemeClr val="bg1"/>
              </a:solidFill>
            </a:endParaRPr>
          </a:p>
        </p:txBody>
      </p:sp>
    </p:spTree>
    <p:extLst>
      <p:ext uri="{BB962C8B-B14F-4D97-AF65-F5344CB8AC3E}">
        <p14:creationId xmlns:p14="http://schemas.microsoft.com/office/powerpoint/2010/main" val="11294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A82E1F6-161D-D242-9B99-EB66FDE46D5A}"/>
              </a:ext>
            </a:extLst>
          </p:cNvPr>
          <p:cNvSpPr>
            <a:spLocks noGrp="1" noChangeArrowheads="1"/>
          </p:cNvSpPr>
          <p:nvPr>
            <p:ph type="title"/>
          </p:nvPr>
        </p:nvSpPr>
        <p:spPr/>
        <p:txBody>
          <a:bodyPr/>
          <a:lstStyle/>
          <a:p>
            <a:r>
              <a:rPr lang="da-DK" altLang="da-DK">
                <a:solidFill>
                  <a:schemeClr val="bg1"/>
                </a:solidFill>
              </a:rPr>
              <a:t>VIDSTE DU, AT…</a:t>
            </a:r>
          </a:p>
        </p:txBody>
      </p:sp>
      <p:sp>
        <p:nvSpPr>
          <p:cNvPr id="22531" name="Text Box 3">
            <a:extLst>
              <a:ext uri="{FF2B5EF4-FFF2-40B4-BE49-F238E27FC236}">
                <a16:creationId xmlns:a16="http://schemas.microsoft.com/office/drawing/2014/main" id="{445DCE4E-FD93-FC43-A163-014A65B8514F}"/>
              </a:ext>
            </a:extLst>
          </p:cNvPr>
          <p:cNvSpPr txBox="1">
            <a:spLocks noChangeArrowheads="1"/>
          </p:cNvSpPr>
          <p:nvPr/>
        </p:nvSpPr>
        <p:spPr bwMode="auto">
          <a:xfrm>
            <a:off x="1992314" y="4940300"/>
            <a:ext cx="86756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sz="2400" dirty="0">
                <a:solidFill>
                  <a:schemeClr val="bg1"/>
                </a:solidFill>
              </a:rPr>
              <a:t>2440 kJ = 580 kcal			        2610 kJ = 620 kcal</a:t>
            </a:r>
          </a:p>
          <a:p>
            <a:endParaRPr lang="da-DK" altLang="da-DK" sz="2400" dirty="0">
              <a:solidFill>
                <a:schemeClr val="bg1"/>
              </a:solidFill>
            </a:endParaRPr>
          </a:p>
          <a:p>
            <a:r>
              <a:rPr lang="da-DK" altLang="da-DK" sz="2400" dirty="0">
                <a:solidFill>
                  <a:schemeClr val="bg1"/>
                </a:solidFill>
              </a:rPr>
              <a:t>9 digestives indeholder flere kalorier end en portion wokstrimler med grøntsager og ris, som vist på tallerkenen.</a:t>
            </a:r>
          </a:p>
        </p:txBody>
      </p:sp>
      <p:pic>
        <p:nvPicPr>
          <p:cNvPr id="22534" name="Picture 6" descr="Wok ret">
            <a:extLst>
              <a:ext uri="{FF2B5EF4-FFF2-40B4-BE49-F238E27FC236}">
                <a16:creationId xmlns:a16="http://schemas.microsoft.com/office/drawing/2014/main" id="{3881C380-6A7B-A04C-A145-F9E454380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989138"/>
            <a:ext cx="3890962" cy="2690812"/>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digerstive og vingummi">
            <a:extLst>
              <a:ext uri="{FF2B5EF4-FFF2-40B4-BE49-F238E27FC236}">
                <a16:creationId xmlns:a16="http://schemas.microsoft.com/office/drawing/2014/main" id="{1B7B7095-4E32-DE4E-939D-7F0463728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3812"/>
          <a:stretch>
            <a:fillRect/>
          </a:stretch>
        </p:blipFill>
        <p:spPr bwMode="auto">
          <a:xfrm>
            <a:off x="7391400" y="2276476"/>
            <a:ext cx="1931988" cy="2665413"/>
          </a:xfrm>
          <a:prstGeom prst="rect">
            <a:avLst/>
          </a:prstGeom>
          <a:noFill/>
          <a:extLst>
            <a:ext uri="{909E8E84-426E-40DD-AFC4-6F175D3DCCD1}">
              <a14:hiddenFill xmlns:a14="http://schemas.microsoft.com/office/drawing/2010/main">
                <a:solidFill>
                  <a:srgbClr val="FFFFFF"/>
                </a:solidFill>
              </a14:hiddenFill>
            </a:ext>
          </a:extLst>
        </p:spPr>
      </p:pic>
      <p:sp>
        <p:nvSpPr>
          <p:cNvPr id="22541" name="Text Box 13">
            <a:extLst>
              <a:ext uri="{FF2B5EF4-FFF2-40B4-BE49-F238E27FC236}">
                <a16:creationId xmlns:a16="http://schemas.microsoft.com/office/drawing/2014/main" id="{589A69AC-FE48-5443-8E1D-B358C29769EE}"/>
              </a:ext>
            </a:extLst>
          </p:cNvPr>
          <p:cNvSpPr txBox="1">
            <a:spLocks noChangeArrowheads="1"/>
          </p:cNvSpPr>
          <p:nvPr/>
        </p:nvSpPr>
        <p:spPr bwMode="auto">
          <a:xfrm>
            <a:off x="8759826" y="6391275"/>
            <a:ext cx="1800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sz="1200">
                <a:solidFill>
                  <a:schemeClr val="bg1"/>
                </a:solidFill>
              </a:rPr>
              <a:t>Landbrug &amp; Fødevarer</a:t>
            </a:r>
            <a:endParaRPr lang="da-DK" altLang="da-DK">
              <a:solidFill>
                <a:schemeClr val="bg1"/>
              </a:solidFill>
            </a:endParaRPr>
          </a:p>
        </p:txBody>
      </p:sp>
    </p:spTree>
    <p:extLst>
      <p:ext uri="{BB962C8B-B14F-4D97-AF65-F5344CB8AC3E}">
        <p14:creationId xmlns:p14="http://schemas.microsoft.com/office/powerpoint/2010/main" val="4270418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924E-3E3B-CE44-8E22-F9DA014C0919}"/>
              </a:ext>
            </a:extLst>
          </p:cNvPr>
          <p:cNvSpPr>
            <a:spLocks noGrp="1"/>
          </p:cNvSpPr>
          <p:nvPr>
            <p:ph type="title"/>
          </p:nvPr>
        </p:nvSpPr>
        <p:spPr/>
        <p:txBody>
          <a:bodyPr/>
          <a:lstStyle/>
          <a:p>
            <a:endParaRPr lang="da-DK"/>
          </a:p>
        </p:txBody>
      </p:sp>
      <p:pic>
        <p:nvPicPr>
          <p:cNvPr id="5" name="Picture 4">
            <a:extLst>
              <a:ext uri="{FF2B5EF4-FFF2-40B4-BE49-F238E27FC236}">
                <a16:creationId xmlns:a16="http://schemas.microsoft.com/office/drawing/2014/main" id="{4294C24F-6C05-464A-B0A3-A5E3017B7962}"/>
              </a:ext>
            </a:extLst>
          </p:cNvPr>
          <p:cNvPicPr>
            <a:picLocks noChangeAspect="1"/>
          </p:cNvPicPr>
          <p:nvPr/>
        </p:nvPicPr>
        <p:blipFill>
          <a:blip r:embed="rId3"/>
          <a:stretch>
            <a:fillRect/>
          </a:stretch>
        </p:blipFill>
        <p:spPr>
          <a:xfrm>
            <a:off x="2720744" y="776723"/>
            <a:ext cx="6750512" cy="5304554"/>
          </a:xfrm>
          <a:prstGeom prst="rect">
            <a:avLst/>
          </a:prstGeom>
        </p:spPr>
      </p:pic>
      <p:sp>
        <p:nvSpPr>
          <p:cNvPr id="3" name="TextBox 2">
            <a:extLst>
              <a:ext uri="{FF2B5EF4-FFF2-40B4-BE49-F238E27FC236}">
                <a16:creationId xmlns:a16="http://schemas.microsoft.com/office/drawing/2014/main" id="{055DB40D-7CB5-134F-B3CC-0A3FC5FF4D92}"/>
              </a:ext>
            </a:extLst>
          </p:cNvPr>
          <p:cNvSpPr txBox="1"/>
          <p:nvPr/>
        </p:nvSpPr>
        <p:spPr>
          <a:xfrm>
            <a:off x="9471256" y="6488668"/>
            <a:ext cx="2468689" cy="369332"/>
          </a:xfrm>
          <a:prstGeom prst="rect">
            <a:avLst/>
          </a:prstGeom>
          <a:noFill/>
        </p:spPr>
        <p:txBody>
          <a:bodyPr wrap="none" rtlCol="0">
            <a:spAutoFit/>
          </a:bodyPr>
          <a:lstStyle/>
          <a:p>
            <a:r>
              <a:rPr lang="en-DK" dirty="0"/>
              <a:t>Kilde: Fødevarestyrelsen</a:t>
            </a:r>
          </a:p>
        </p:txBody>
      </p:sp>
    </p:spTree>
    <p:extLst>
      <p:ext uri="{BB962C8B-B14F-4D97-AF65-F5344CB8AC3E}">
        <p14:creationId xmlns:p14="http://schemas.microsoft.com/office/powerpoint/2010/main" val="1361561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0F753-08DE-6549-BB80-D51A239BF926}"/>
              </a:ext>
            </a:extLst>
          </p:cNvPr>
          <p:cNvSpPr>
            <a:spLocks noGrp="1"/>
          </p:cNvSpPr>
          <p:nvPr>
            <p:ph type="title"/>
          </p:nvPr>
        </p:nvSpPr>
        <p:spPr/>
        <p:txBody>
          <a:bodyPr>
            <a:normAutofit/>
          </a:bodyPr>
          <a:lstStyle/>
          <a:p>
            <a:r>
              <a:rPr lang="da-DK" dirty="0"/>
              <a:t>Hvad er Energi?</a:t>
            </a:r>
          </a:p>
        </p:txBody>
      </p:sp>
      <p:graphicFrame>
        <p:nvGraphicFramePr>
          <p:cNvPr id="5" name="Content Placeholder 2">
            <a:extLst>
              <a:ext uri="{FF2B5EF4-FFF2-40B4-BE49-F238E27FC236}">
                <a16:creationId xmlns:a16="http://schemas.microsoft.com/office/drawing/2014/main" id="{8478EB7E-E5EB-42BA-9A31-FB8295087679}"/>
              </a:ext>
            </a:extLst>
          </p:cNvPr>
          <p:cNvGraphicFramePr>
            <a:graphicFrameLocks noGrp="1"/>
          </p:cNvGraphicFramePr>
          <p:nvPr>
            <p:ph idx="1"/>
            <p:extLst>
              <p:ext uri="{D42A27DB-BD31-4B8C-83A1-F6EECF244321}">
                <p14:modId xmlns:p14="http://schemas.microsoft.com/office/powerpoint/2010/main" val="3619844748"/>
              </p:ext>
            </p:extLst>
          </p:nvPr>
        </p:nvGraphicFramePr>
        <p:xfrm>
          <a:off x="1456842" y="2578970"/>
          <a:ext cx="10363200" cy="3029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5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id="{3BB73C99-5C4A-F847-896A-A49A1C96E057}"/>
              </a:ext>
            </a:extLst>
          </p:cNvPr>
          <p:cNvSpPr txBox="1"/>
          <p:nvPr/>
        </p:nvSpPr>
        <p:spPr>
          <a:xfrm>
            <a:off x="0" y="2109149"/>
            <a:ext cx="6960870" cy="3639289"/>
          </a:xfrm>
          <a:prstGeom prst="rect">
            <a:avLst/>
          </a:prstGeom>
        </p:spPr>
        <p:txBody>
          <a:bodyPr vert="horz" lIns="91440" tIns="45720" rIns="91440" bIns="45720" rtlCol="0" anchor="ctr">
            <a:normAutofit/>
          </a:bodyPr>
          <a:lstStyle/>
          <a:p>
            <a:pPr algn="ctr">
              <a:lnSpc>
                <a:spcPct val="90000"/>
              </a:lnSpc>
              <a:spcAft>
                <a:spcPts val="600"/>
              </a:spcAft>
            </a:pPr>
            <a:r>
              <a:rPr lang="en-US" sz="3200" b="1" dirty="0" err="1">
                <a:solidFill>
                  <a:srgbClr val="000000"/>
                </a:solidFill>
              </a:rPr>
              <a:t>Hvorfor</a:t>
            </a:r>
            <a:r>
              <a:rPr lang="en-US" sz="3200" b="1" dirty="0">
                <a:solidFill>
                  <a:srgbClr val="000000"/>
                </a:solidFill>
              </a:rPr>
              <a:t> </a:t>
            </a:r>
            <a:r>
              <a:rPr lang="en-US" sz="3200" b="1" dirty="0" err="1">
                <a:solidFill>
                  <a:srgbClr val="000000"/>
                </a:solidFill>
              </a:rPr>
              <a:t>er</a:t>
            </a:r>
            <a:r>
              <a:rPr lang="en-US" sz="3200" b="1" dirty="0">
                <a:solidFill>
                  <a:srgbClr val="000000"/>
                </a:solidFill>
              </a:rPr>
              <a:t> der </a:t>
            </a:r>
            <a:r>
              <a:rPr lang="en-US" sz="3200" b="1" dirty="0" err="1">
                <a:solidFill>
                  <a:srgbClr val="000000"/>
                </a:solidFill>
              </a:rPr>
              <a:t>så</a:t>
            </a:r>
            <a:r>
              <a:rPr lang="en-US" sz="3200" b="1" dirty="0">
                <a:solidFill>
                  <a:srgbClr val="000000"/>
                </a:solidFill>
              </a:rPr>
              <a:t> </a:t>
            </a:r>
            <a:r>
              <a:rPr lang="en-US" sz="3200" b="1" dirty="0" err="1">
                <a:solidFill>
                  <a:srgbClr val="000000"/>
                </a:solidFill>
              </a:rPr>
              <a:t>stor</a:t>
            </a:r>
            <a:r>
              <a:rPr lang="en-US" sz="3200" b="1" dirty="0">
                <a:solidFill>
                  <a:srgbClr val="000000"/>
                </a:solidFill>
              </a:rPr>
              <a:t> </a:t>
            </a:r>
            <a:r>
              <a:rPr lang="en-US" sz="3200" b="1" dirty="0" err="1">
                <a:solidFill>
                  <a:srgbClr val="000000"/>
                </a:solidFill>
              </a:rPr>
              <a:t>forskel</a:t>
            </a:r>
            <a:r>
              <a:rPr lang="en-US" sz="3200" b="1" dirty="0">
                <a:solidFill>
                  <a:srgbClr val="000000"/>
                </a:solidFill>
              </a:rPr>
              <a:t> </a:t>
            </a:r>
            <a:r>
              <a:rPr lang="en-US" sz="3200" b="1" dirty="0" err="1">
                <a:solidFill>
                  <a:srgbClr val="000000"/>
                </a:solidFill>
              </a:rPr>
              <a:t>på</a:t>
            </a:r>
            <a:r>
              <a:rPr lang="en-US" sz="3200" b="1" dirty="0">
                <a:solidFill>
                  <a:srgbClr val="000000"/>
                </a:solidFill>
              </a:rPr>
              <a:t> </a:t>
            </a:r>
            <a:r>
              <a:rPr lang="en-US" sz="3200" b="1" dirty="0" err="1">
                <a:solidFill>
                  <a:srgbClr val="000000"/>
                </a:solidFill>
              </a:rPr>
              <a:t>energiindholdet</a:t>
            </a:r>
            <a:r>
              <a:rPr lang="en-US" sz="3200" b="1" dirty="0">
                <a:solidFill>
                  <a:srgbClr val="000000"/>
                </a:solidFill>
              </a:rPr>
              <a:t> </a:t>
            </a:r>
            <a:r>
              <a:rPr lang="en-US" sz="3200" b="1" dirty="0" err="1">
                <a:solidFill>
                  <a:srgbClr val="000000"/>
                </a:solidFill>
              </a:rPr>
              <a:t>i</a:t>
            </a:r>
            <a:r>
              <a:rPr lang="en-US" sz="3200" b="1" dirty="0">
                <a:solidFill>
                  <a:srgbClr val="000000"/>
                </a:solidFill>
              </a:rPr>
              <a:t> </a:t>
            </a:r>
            <a:r>
              <a:rPr lang="en-US" sz="3200" b="1" dirty="0" err="1">
                <a:solidFill>
                  <a:srgbClr val="000000"/>
                </a:solidFill>
              </a:rPr>
              <a:t>disse</a:t>
            </a:r>
            <a:r>
              <a:rPr lang="en-US" sz="3200" b="1" dirty="0">
                <a:solidFill>
                  <a:srgbClr val="000000"/>
                </a:solidFill>
              </a:rPr>
              <a:t> </a:t>
            </a:r>
            <a:r>
              <a:rPr lang="en-US" sz="3200" b="1" dirty="0" err="1">
                <a:solidFill>
                  <a:srgbClr val="000000"/>
                </a:solidFill>
              </a:rPr>
              <a:t>fødevarer</a:t>
            </a:r>
            <a:r>
              <a:rPr lang="en-US" sz="3200" b="1" dirty="0">
                <a:solidFill>
                  <a:srgbClr val="000000"/>
                </a:solidFill>
              </a:rPr>
              <a:t>?</a:t>
            </a:r>
          </a:p>
          <a:p>
            <a:pPr indent="-228600">
              <a:lnSpc>
                <a:spcPct val="90000"/>
              </a:lnSpc>
              <a:spcAft>
                <a:spcPts val="600"/>
              </a:spcAft>
              <a:buFont typeface="Arial" panose="020B0604020202020204" pitchFamily="34" charset="0"/>
              <a:buChar char="•"/>
            </a:pPr>
            <a:endParaRPr lang="en-US" sz="3200" b="1" dirty="0">
              <a:solidFill>
                <a:srgbClr val="000000"/>
              </a:solidFill>
            </a:endParaRPr>
          </a:p>
          <a:p>
            <a:pPr marL="285750" indent="-228600">
              <a:lnSpc>
                <a:spcPct val="90000"/>
              </a:lnSpc>
              <a:spcAft>
                <a:spcPts val="600"/>
              </a:spcAft>
              <a:buFont typeface="Arial" panose="020B0604020202020204" pitchFamily="34" charset="0"/>
              <a:buChar char="•"/>
            </a:pPr>
            <a:endParaRPr lang="en-US" sz="3200" b="1" dirty="0">
              <a:solidFill>
                <a:srgbClr val="000000"/>
              </a:solidFill>
            </a:endParaRPr>
          </a:p>
          <a:p>
            <a:pPr marL="285750" indent="-228600">
              <a:lnSpc>
                <a:spcPct val="90000"/>
              </a:lnSpc>
              <a:spcAft>
                <a:spcPts val="600"/>
              </a:spcAft>
              <a:buFont typeface="Arial" panose="020B0604020202020204" pitchFamily="34" charset="0"/>
              <a:buChar char="•"/>
            </a:pPr>
            <a:endParaRPr lang="en-US" sz="3200" b="1" dirty="0">
              <a:solidFill>
                <a:srgbClr val="000000"/>
              </a:solidFill>
            </a:endParaRPr>
          </a:p>
        </p:txBody>
      </p:sp>
      <p:sp>
        <p:nvSpPr>
          <p:cNvPr id="3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4"/>
                </a:gs>
                <a:gs pos="23000">
                  <a:schemeClr val="accent4"/>
                </a:gs>
                <a:gs pos="83000">
                  <a:schemeClr val="accent2"/>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Graphic 10" descr="Question mark">
            <a:extLst>
              <a:ext uri="{FF2B5EF4-FFF2-40B4-BE49-F238E27FC236}">
                <a16:creationId xmlns:a16="http://schemas.microsoft.com/office/drawing/2014/main" id="{450BBFCA-93D3-B247-B2F4-E4D27008D1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2783260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459D4-506F-134A-9B2C-2122D3E45F2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200" dirty="0" err="1">
                <a:solidFill>
                  <a:srgbClr val="FFFFFF"/>
                </a:solidFill>
              </a:rPr>
              <a:t>Hvad</a:t>
            </a:r>
            <a:r>
              <a:rPr lang="en-US" sz="4200" dirty="0">
                <a:solidFill>
                  <a:srgbClr val="FFFFFF"/>
                </a:solidFill>
              </a:rPr>
              <a:t> </a:t>
            </a:r>
            <a:r>
              <a:rPr lang="en-US" sz="4200" dirty="0" err="1">
                <a:solidFill>
                  <a:srgbClr val="FFFFFF"/>
                </a:solidFill>
              </a:rPr>
              <a:t>sker</a:t>
            </a:r>
            <a:r>
              <a:rPr lang="en-US" sz="4200" dirty="0">
                <a:solidFill>
                  <a:srgbClr val="FFFFFF"/>
                </a:solidFill>
              </a:rPr>
              <a:t> der, </a:t>
            </a:r>
            <a:r>
              <a:rPr lang="en-US" sz="4200" dirty="0" err="1">
                <a:solidFill>
                  <a:srgbClr val="FFFFFF"/>
                </a:solidFill>
              </a:rPr>
              <a:t>når</a:t>
            </a:r>
            <a:r>
              <a:rPr lang="en-US" sz="4200" dirty="0">
                <a:solidFill>
                  <a:srgbClr val="FFFFFF"/>
                </a:solidFill>
              </a:rPr>
              <a:t> vi </a:t>
            </a:r>
            <a:r>
              <a:rPr lang="en-US" sz="4200" dirty="0" err="1">
                <a:solidFill>
                  <a:srgbClr val="FFFFFF"/>
                </a:solidFill>
              </a:rPr>
              <a:t>spiser</a:t>
            </a:r>
            <a:r>
              <a:rPr lang="en-US" sz="4200" dirty="0">
                <a:solidFill>
                  <a:srgbClr val="FFFFFF"/>
                </a:solidFill>
              </a:rPr>
              <a:t> for </a:t>
            </a:r>
            <a:r>
              <a:rPr lang="en-US" sz="4200" dirty="0" err="1">
                <a:solidFill>
                  <a:srgbClr val="FFFFFF"/>
                </a:solidFill>
              </a:rPr>
              <a:t>meget</a:t>
            </a:r>
            <a:r>
              <a:rPr lang="en-US" sz="4200" dirty="0">
                <a:solidFill>
                  <a:srgbClr val="FFFFFF"/>
                </a:solidFill>
              </a:rPr>
              <a:t> tom </a:t>
            </a:r>
            <a:r>
              <a:rPr lang="en-US" sz="4200" dirty="0" err="1">
                <a:solidFill>
                  <a:srgbClr val="FFFFFF"/>
                </a:solidFill>
              </a:rPr>
              <a:t>energi</a:t>
            </a:r>
            <a:r>
              <a:rPr lang="en-US" sz="4200" dirty="0">
                <a:solidFill>
                  <a:srgbClr val="FFFFFF"/>
                </a:solidFill>
              </a:rPr>
              <a:t>?</a:t>
            </a:r>
          </a:p>
        </p:txBody>
      </p:sp>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92CADA-B2AC-254B-A845-68CAFF6EABE8}"/>
              </a:ext>
            </a:extLst>
          </p:cNvPr>
          <p:cNvPicPr>
            <a:picLocks noChangeAspect="1"/>
          </p:cNvPicPr>
          <p:nvPr/>
        </p:nvPicPr>
        <p:blipFill>
          <a:blip r:embed="rId3"/>
          <a:stretch>
            <a:fillRect/>
          </a:stretch>
        </p:blipFill>
        <p:spPr>
          <a:xfrm>
            <a:off x="132405" y="3538958"/>
            <a:ext cx="5854240" cy="1287932"/>
          </a:xfrm>
          <a:prstGeom prst="rect">
            <a:avLst/>
          </a:prstGeom>
        </p:spPr>
      </p:pic>
      <p:sp>
        <p:nvSpPr>
          <p:cNvPr id="6" name="TextBox 5">
            <a:extLst>
              <a:ext uri="{FF2B5EF4-FFF2-40B4-BE49-F238E27FC236}">
                <a16:creationId xmlns:a16="http://schemas.microsoft.com/office/drawing/2014/main" id="{8AE3CD0D-3993-934C-9765-6515195F7A3F}"/>
              </a:ext>
            </a:extLst>
          </p:cNvPr>
          <p:cNvSpPr txBox="1"/>
          <p:nvPr/>
        </p:nvSpPr>
        <p:spPr>
          <a:xfrm>
            <a:off x="1142615" y="3179567"/>
            <a:ext cx="6467867" cy="3450613"/>
          </a:xfrm>
          <a:prstGeom prst="rect">
            <a:avLst/>
          </a:prstGeom>
        </p:spPr>
        <p:txBody>
          <a:bodyPr vert="horz" lIns="91440" tIns="45720" rIns="91440" bIns="45720" rtlCol="0" anchor="ctr">
            <a:normAutofit/>
          </a:bodyPr>
          <a:lstStyle/>
          <a:p>
            <a:pPr>
              <a:lnSpc>
                <a:spcPct val="90000"/>
              </a:lnSpc>
              <a:spcAft>
                <a:spcPts val="600"/>
              </a:spcAft>
            </a:pPr>
            <a:endParaRPr lang="en-US" sz="1300" dirty="0"/>
          </a:p>
          <a:p>
            <a:pPr indent="-228600">
              <a:lnSpc>
                <a:spcPct val="90000"/>
              </a:lnSpc>
              <a:spcAft>
                <a:spcPts val="600"/>
              </a:spcAft>
              <a:buFont typeface="Arial" panose="020B0604020202020204" pitchFamily="34" charset="0"/>
              <a:buChar char="•"/>
            </a:pPr>
            <a:endParaRPr lang="en-US" sz="1300" dirty="0"/>
          </a:p>
        </p:txBody>
      </p:sp>
      <p:sp>
        <p:nvSpPr>
          <p:cNvPr id="8" name="TextBox 7">
            <a:extLst>
              <a:ext uri="{FF2B5EF4-FFF2-40B4-BE49-F238E27FC236}">
                <a16:creationId xmlns:a16="http://schemas.microsoft.com/office/drawing/2014/main" id="{4911D190-A225-B64A-95CC-3F01E0F3002C}"/>
              </a:ext>
            </a:extLst>
          </p:cNvPr>
          <p:cNvSpPr txBox="1"/>
          <p:nvPr/>
        </p:nvSpPr>
        <p:spPr>
          <a:xfrm>
            <a:off x="2401460" y="4826890"/>
            <a:ext cx="1316130" cy="307777"/>
          </a:xfrm>
          <a:prstGeom prst="rect">
            <a:avLst/>
          </a:prstGeom>
          <a:noFill/>
        </p:spPr>
        <p:txBody>
          <a:bodyPr wrap="none" rtlCol="0">
            <a:spAutoFit/>
          </a:bodyPr>
          <a:lstStyle/>
          <a:p>
            <a:r>
              <a:rPr lang="da-DK" sz="1400" dirty="0" err="1">
                <a:solidFill>
                  <a:schemeClr val="bg1"/>
                </a:solidFill>
              </a:rPr>
              <a:t>Ekstrabladet.dk</a:t>
            </a:r>
            <a:endParaRPr lang="da-DK" sz="1400" dirty="0">
              <a:solidFill>
                <a:schemeClr val="bg1"/>
              </a:solidFill>
            </a:endParaRPr>
          </a:p>
        </p:txBody>
      </p:sp>
      <p:graphicFrame>
        <p:nvGraphicFramePr>
          <p:cNvPr id="10" name="Diagram 9">
            <a:extLst>
              <a:ext uri="{FF2B5EF4-FFF2-40B4-BE49-F238E27FC236}">
                <a16:creationId xmlns:a16="http://schemas.microsoft.com/office/drawing/2014/main" id="{E77BFC19-CD7E-174B-ABB5-A918AD496DCC}"/>
              </a:ext>
            </a:extLst>
          </p:cNvPr>
          <p:cNvGraphicFramePr/>
          <p:nvPr>
            <p:extLst>
              <p:ext uri="{D42A27DB-BD31-4B8C-83A1-F6EECF244321}">
                <p14:modId xmlns:p14="http://schemas.microsoft.com/office/powerpoint/2010/main" val="1079240007"/>
              </p:ext>
            </p:extLst>
          </p:nvPr>
        </p:nvGraphicFramePr>
        <p:xfrm>
          <a:off x="6524257" y="2448617"/>
          <a:ext cx="5311411" cy="3975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Frame 10">
            <a:extLst>
              <a:ext uri="{FF2B5EF4-FFF2-40B4-BE49-F238E27FC236}">
                <a16:creationId xmlns:a16="http://schemas.microsoft.com/office/drawing/2014/main" id="{4A83A689-178C-9C48-84B8-5846B319EA9A}"/>
              </a:ext>
            </a:extLst>
          </p:cNvPr>
          <p:cNvSpPr/>
          <p:nvPr/>
        </p:nvSpPr>
        <p:spPr>
          <a:xfrm>
            <a:off x="132405" y="4436536"/>
            <a:ext cx="4542465" cy="24229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highlight>
                <a:srgbClr val="FF0000"/>
              </a:highlight>
            </a:endParaRPr>
          </a:p>
        </p:txBody>
      </p:sp>
    </p:spTree>
    <p:extLst>
      <p:ext uri="{BB962C8B-B14F-4D97-AF65-F5344CB8AC3E}">
        <p14:creationId xmlns:p14="http://schemas.microsoft.com/office/powerpoint/2010/main" val="280705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A871-B0D1-0645-AD36-81AAC80037D9}"/>
              </a:ext>
            </a:extLst>
          </p:cNvPr>
          <p:cNvSpPr>
            <a:spLocks noGrp="1"/>
          </p:cNvSpPr>
          <p:nvPr>
            <p:ph type="title"/>
          </p:nvPr>
        </p:nvSpPr>
        <p:spPr/>
        <p:txBody>
          <a:bodyPr/>
          <a:lstStyle/>
          <a:p>
            <a:r>
              <a:rPr lang="da-DK" dirty="0"/>
              <a:t>Hvordan bryder vi den onde spiral?</a:t>
            </a:r>
          </a:p>
        </p:txBody>
      </p:sp>
      <p:graphicFrame>
        <p:nvGraphicFramePr>
          <p:cNvPr id="4" name="Diagram 3">
            <a:extLst>
              <a:ext uri="{FF2B5EF4-FFF2-40B4-BE49-F238E27FC236}">
                <a16:creationId xmlns:a16="http://schemas.microsoft.com/office/drawing/2014/main" id="{3FE37489-A736-4A4C-9BA7-449D374319CA}"/>
              </a:ext>
            </a:extLst>
          </p:cNvPr>
          <p:cNvGraphicFramePr/>
          <p:nvPr>
            <p:extLst>
              <p:ext uri="{D42A27DB-BD31-4B8C-83A1-F6EECF244321}">
                <p14:modId xmlns:p14="http://schemas.microsoft.com/office/powerpoint/2010/main" val="2526460711"/>
              </p:ext>
            </p:extLst>
          </p:nvPr>
        </p:nvGraphicFramePr>
        <p:xfrm>
          <a:off x="6238507" y="2002847"/>
          <a:ext cx="5311411" cy="397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D6BC2CB-839F-FE47-85D0-F24E206D800C}"/>
              </a:ext>
            </a:extLst>
          </p:cNvPr>
          <p:cNvSpPr txBox="1"/>
          <p:nvPr/>
        </p:nvSpPr>
        <p:spPr>
          <a:xfrm>
            <a:off x="645989" y="2491740"/>
            <a:ext cx="5478871" cy="3416320"/>
          </a:xfrm>
          <a:prstGeom prst="rect">
            <a:avLst/>
          </a:prstGeom>
          <a:noFill/>
        </p:spPr>
        <p:txBody>
          <a:bodyPr wrap="none" rtlCol="0">
            <a:spAutoFit/>
          </a:bodyPr>
          <a:lstStyle/>
          <a:p>
            <a:pPr algn="ctr"/>
            <a:r>
              <a:rPr lang="da-DK" dirty="0"/>
              <a:t>Vær opmærksom på, hvor meget tom energi du indtager</a:t>
            </a:r>
          </a:p>
          <a:p>
            <a:pPr algn="ctr"/>
            <a:endParaRPr lang="da-DK" dirty="0"/>
          </a:p>
          <a:p>
            <a:pPr algn="ctr"/>
            <a:endParaRPr lang="da-DK" dirty="0"/>
          </a:p>
          <a:p>
            <a:pPr algn="ctr"/>
            <a:endParaRPr lang="da-DK" dirty="0"/>
          </a:p>
          <a:p>
            <a:pPr algn="ctr"/>
            <a:r>
              <a:rPr lang="da-DK" dirty="0"/>
              <a:t>Når du får lyst til mere – så stop op</a:t>
            </a:r>
          </a:p>
          <a:p>
            <a:pPr algn="ctr"/>
            <a:endParaRPr lang="da-DK" dirty="0"/>
          </a:p>
          <a:p>
            <a:pPr algn="ctr"/>
            <a:r>
              <a:rPr lang="da-DK" dirty="0"/>
              <a:t>og overvej</a:t>
            </a:r>
          </a:p>
          <a:p>
            <a:pPr algn="ctr"/>
            <a:endParaRPr lang="da-DK" dirty="0"/>
          </a:p>
          <a:p>
            <a:pPr algn="ctr"/>
            <a:endParaRPr lang="da-DK" dirty="0"/>
          </a:p>
          <a:p>
            <a:pPr algn="ctr"/>
            <a:r>
              <a:rPr lang="da-DK" dirty="0"/>
              <a:t>Hvordan kan du ellers tilfredsstille din hjerne</a:t>
            </a:r>
          </a:p>
          <a:p>
            <a:pPr algn="ctr"/>
            <a:r>
              <a:rPr lang="da-DK" dirty="0"/>
              <a:t>med noget, der gør dig glad</a:t>
            </a:r>
          </a:p>
          <a:p>
            <a:pPr algn="ctr"/>
            <a:r>
              <a:rPr lang="da-DK" dirty="0"/>
              <a:t> eks. musik, et kram, bevægelse eller andet?</a:t>
            </a:r>
          </a:p>
        </p:txBody>
      </p:sp>
      <p:sp>
        <p:nvSpPr>
          <p:cNvPr id="6" name="&quot;No&quot; Symbol 5">
            <a:extLst>
              <a:ext uri="{FF2B5EF4-FFF2-40B4-BE49-F238E27FC236}">
                <a16:creationId xmlns:a16="http://schemas.microsoft.com/office/drawing/2014/main" id="{2FEF7EC4-75CC-B842-BFF2-0186BFA9AE28}"/>
              </a:ext>
            </a:extLst>
          </p:cNvPr>
          <p:cNvSpPr/>
          <p:nvPr/>
        </p:nvSpPr>
        <p:spPr>
          <a:xfrm>
            <a:off x="9486900" y="3990766"/>
            <a:ext cx="1634490" cy="1621364"/>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254087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97A2A2-BEA6-D445-81DF-9BC7A1290B0A}"/>
              </a:ext>
            </a:extLst>
          </p:cNvPr>
          <p:cNvPicPr>
            <a:picLocks noChangeAspect="1"/>
          </p:cNvPicPr>
          <p:nvPr/>
        </p:nvPicPr>
        <p:blipFill rotWithShape="1">
          <a:blip r:embed="rId3"/>
          <a:srcRect l="33472" t="6833"/>
          <a:stretch/>
        </p:blipFill>
        <p:spPr>
          <a:xfrm>
            <a:off x="2341981" y="0"/>
            <a:ext cx="7110629" cy="7036723"/>
          </a:xfrm>
          <a:prstGeom prst="rect">
            <a:avLst/>
          </a:prstGeom>
        </p:spPr>
      </p:pic>
      <p:sp>
        <p:nvSpPr>
          <p:cNvPr id="2" name="TextBox 1">
            <a:extLst>
              <a:ext uri="{FF2B5EF4-FFF2-40B4-BE49-F238E27FC236}">
                <a16:creationId xmlns:a16="http://schemas.microsoft.com/office/drawing/2014/main" id="{E503E061-BBE8-2D4F-B74E-B0DC6D7B8F79}"/>
              </a:ext>
            </a:extLst>
          </p:cNvPr>
          <p:cNvSpPr txBox="1"/>
          <p:nvPr/>
        </p:nvSpPr>
        <p:spPr>
          <a:xfrm>
            <a:off x="9635490" y="6488668"/>
            <a:ext cx="2468689" cy="369332"/>
          </a:xfrm>
          <a:prstGeom prst="rect">
            <a:avLst/>
          </a:prstGeom>
          <a:noFill/>
        </p:spPr>
        <p:txBody>
          <a:bodyPr wrap="none" rtlCol="0">
            <a:spAutoFit/>
          </a:bodyPr>
          <a:lstStyle/>
          <a:p>
            <a:r>
              <a:rPr lang="en-DK" dirty="0"/>
              <a:t>Kilde: Fødevarestyrelsen</a:t>
            </a:r>
          </a:p>
        </p:txBody>
      </p:sp>
    </p:spTree>
    <p:extLst>
      <p:ext uri="{BB962C8B-B14F-4D97-AF65-F5344CB8AC3E}">
        <p14:creationId xmlns:p14="http://schemas.microsoft.com/office/powerpoint/2010/main" val="2301446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a:extLst>
              <a:ext uri="{FF2B5EF4-FFF2-40B4-BE49-F238E27FC236}">
                <a16:creationId xmlns:a16="http://schemas.microsoft.com/office/drawing/2014/main" id="{2DA7152E-ADFE-A743-8749-0703AD3E4F0A}"/>
              </a:ext>
            </a:extLst>
          </p:cNvPr>
          <p:cNvSpPr>
            <a:spLocks noGrp="1" noChangeArrowheads="1"/>
          </p:cNvSpPr>
          <p:nvPr>
            <p:ph type="title"/>
          </p:nvPr>
        </p:nvSpPr>
        <p:spPr>
          <a:xfrm>
            <a:off x="2209800" y="152400"/>
            <a:ext cx="8229600" cy="1143000"/>
          </a:xfrm>
        </p:spPr>
        <p:txBody>
          <a:bodyPr>
            <a:normAutofit/>
          </a:bodyPr>
          <a:lstStyle/>
          <a:p>
            <a:r>
              <a:rPr lang="da-DK" altLang="da-DK" sz="3600" dirty="0">
                <a:latin typeface="Arial" panose="020B0604020202020204" pitchFamily="34" charset="0"/>
              </a:rPr>
              <a:t>Hvor mange gram mad kan du spise?</a:t>
            </a:r>
          </a:p>
        </p:txBody>
      </p:sp>
      <p:sp>
        <p:nvSpPr>
          <p:cNvPr id="724995" name="Rectangle 3">
            <a:extLst>
              <a:ext uri="{FF2B5EF4-FFF2-40B4-BE49-F238E27FC236}">
                <a16:creationId xmlns:a16="http://schemas.microsoft.com/office/drawing/2014/main" id="{1CBD6AE7-DC21-E245-99F0-574AB9D6367F}"/>
              </a:ext>
            </a:extLst>
          </p:cNvPr>
          <p:cNvSpPr>
            <a:spLocks noGrp="1" noChangeArrowheads="1"/>
          </p:cNvSpPr>
          <p:nvPr>
            <p:ph idx="1"/>
          </p:nvPr>
        </p:nvSpPr>
        <p:spPr/>
        <p:txBody>
          <a:bodyPr>
            <a:normAutofit/>
          </a:bodyPr>
          <a:lstStyle/>
          <a:p>
            <a:pPr>
              <a:lnSpc>
                <a:spcPct val="90000"/>
              </a:lnSpc>
              <a:buFontTx/>
              <a:buNone/>
            </a:pPr>
            <a:r>
              <a:rPr lang="da-DK" altLang="da-DK" sz="1800" dirty="0">
                <a:latin typeface="Arial" panose="020B0604020202020204" pitchFamily="34" charset="0"/>
              </a:rPr>
              <a:t>Udregn hvor mange gram af hver enkelt fødevare, der skal til at dække dit daglige energibehov.</a:t>
            </a:r>
          </a:p>
          <a:p>
            <a:pPr>
              <a:lnSpc>
                <a:spcPct val="90000"/>
              </a:lnSpc>
              <a:buFontTx/>
              <a:buNone/>
            </a:pPr>
            <a:endParaRPr lang="da-DK" altLang="da-DK" sz="2600" dirty="0">
              <a:latin typeface="Arial" panose="020B0604020202020204" pitchFamily="34" charset="0"/>
            </a:endParaRPr>
          </a:p>
          <a:p>
            <a:pPr>
              <a:lnSpc>
                <a:spcPct val="90000"/>
              </a:lnSpc>
              <a:spcBef>
                <a:spcPct val="0"/>
              </a:spcBef>
              <a:buFontTx/>
              <a:buNone/>
            </a:pPr>
            <a:r>
              <a:rPr lang="da-DK" altLang="da-DK" sz="2000" dirty="0">
                <a:latin typeface="Arial" panose="020B0604020202020204" pitchFamily="34" charset="0"/>
              </a:rPr>
              <a:t>Nutella			         2147 kJ/100g</a:t>
            </a:r>
          </a:p>
          <a:p>
            <a:pPr>
              <a:lnSpc>
                <a:spcPct val="90000"/>
              </a:lnSpc>
              <a:spcBef>
                <a:spcPct val="0"/>
              </a:spcBef>
              <a:buFontTx/>
              <a:buNone/>
            </a:pPr>
            <a:endParaRPr lang="da-DK" altLang="da-DK" sz="2000" dirty="0">
              <a:latin typeface="Arial" panose="020B0604020202020204" pitchFamily="34" charset="0"/>
            </a:endParaRPr>
          </a:p>
          <a:p>
            <a:pPr>
              <a:spcBef>
                <a:spcPct val="0"/>
              </a:spcBef>
              <a:buNone/>
            </a:pPr>
            <a:r>
              <a:rPr lang="da-DK" altLang="da-DK" sz="2000" dirty="0">
                <a:latin typeface="Arial" panose="020B0604020202020204" pitchFamily="34" charset="0"/>
              </a:rPr>
              <a:t>Leverpostej                              989 kJ/100g</a:t>
            </a:r>
          </a:p>
          <a:p>
            <a:pPr>
              <a:spcBef>
                <a:spcPct val="0"/>
              </a:spcBef>
              <a:buNone/>
            </a:pPr>
            <a:endParaRPr lang="da-DK" altLang="da-DK" sz="2000" dirty="0">
              <a:latin typeface="Arial" panose="020B0604020202020204" pitchFamily="34" charset="0"/>
            </a:endParaRPr>
          </a:p>
          <a:p>
            <a:pPr>
              <a:lnSpc>
                <a:spcPct val="90000"/>
              </a:lnSpc>
              <a:spcBef>
                <a:spcPct val="0"/>
              </a:spcBef>
              <a:buFontTx/>
              <a:buNone/>
            </a:pPr>
            <a:r>
              <a:rPr lang="da-DK" altLang="da-DK" sz="2000" dirty="0" err="1">
                <a:latin typeface="Arial" panose="020B0604020202020204" pitchFamily="34" charset="0"/>
              </a:rPr>
              <a:t>McD</a:t>
            </a:r>
            <a:r>
              <a:rPr lang="da-DK" altLang="da-DK" sz="2000" dirty="0">
                <a:latin typeface="Arial" panose="020B0604020202020204" pitchFamily="34" charset="0"/>
              </a:rPr>
              <a:t> Cheeseburger                 1276 kJ/100g (ca. 1stk)</a:t>
            </a:r>
          </a:p>
          <a:p>
            <a:pPr>
              <a:lnSpc>
                <a:spcPct val="90000"/>
              </a:lnSpc>
              <a:spcBef>
                <a:spcPct val="0"/>
              </a:spcBef>
              <a:buFontTx/>
              <a:buNone/>
            </a:pPr>
            <a:endParaRPr lang="da-DK" altLang="da-DK" sz="2000" dirty="0">
              <a:latin typeface="Arial" panose="020B0604020202020204" pitchFamily="34" charset="0"/>
            </a:endParaRPr>
          </a:p>
          <a:p>
            <a:pPr>
              <a:lnSpc>
                <a:spcPct val="90000"/>
              </a:lnSpc>
              <a:spcBef>
                <a:spcPct val="0"/>
              </a:spcBef>
              <a:buFontTx/>
              <a:buNone/>
            </a:pPr>
            <a:r>
              <a:rPr lang="da-DK" altLang="da-DK" sz="2000" dirty="0">
                <a:latin typeface="Arial" panose="020B0604020202020204" pitchFamily="34" charset="0"/>
              </a:rPr>
              <a:t>Kyllingebrystfilet 	          460 kJ/100g</a:t>
            </a:r>
          </a:p>
          <a:p>
            <a:pPr>
              <a:lnSpc>
                <a:spcPct val="90000"/>
              </a:lnSpc>
              <a:spcBef>
                <a:spcPct val="0"/>
              </a:spcBef>
              <a:buFontTx/>
              <a:buNone/>
            </a:pPr>
            <a:endParaRPr lang="da-DK" altLang="da-DK" sz="2000" dirty="0">
              <a:latin typeface="Arial" panose="020B0604020202020204" pitchFamily="34" charset="0"/>
            </a:endParaRPr>
          </a:p>
          <a:p>
            <a:pPr>
              <a:lnSpc>
                <a:spcPct val="90000"/>
              </a:lnSpc>
              <a:spcBef>
                <a:spcPct val="0"/>
              </a:spcBef>
              <a:buFontTx/>
              <a:buNone/>
            </a:pPr>
            <a:r>
              <a:rPr lang="da-DK" altLang="da-DK" sz="2000" dirty="0">
                <a:latin typeface="Arial" panose="020B0604020202020204" pitchFamily="34" charset="0"/>
              </a:rPr>
              <a:t>Chips                                        2251 kJ/100g</a:t>
            </a:r>
          </a:p>
          <a:p>
            <a:pPr>
              <a:lnSpc>
                <a:spcPct val="90000"/>
              </a:lnSpc>
              <a:spcBef>
                <a:spcPct val="0"/>
              </a:spcBef>
              <a:buFontTx/>
              <a:buNone/>
            </a:pPr>
            <a:endParaRPr lang="da-DK" altLang="da-DK" sz="2000" dirty="0">
              <a:latin typeface="Arial" panose="020B0604020202020204" pitchFamily="34" charset="0"/>
            </a:endParaRPr>
          </a:p>
          <a:p>
            <a:pPr>
              <a:lnSpc>
                <a:spcPct val="90000"/>
              </a:lnSpc>
              <a:spcBef>
                <a:spcPct val="0"/>
              </a:spcBef>
              <a:buFontTx/>
              <a:buNone/>
            </a:pPr>
            <a:r>
              <a:rPr lang="da-DK" altLang="da-DK" sz="2000" dirty="0">
                <a:latin typeface="Arial" panose="020B0604020202020204" pitchFamily="34" charset="0"/>
              </a:rPr>
              <a:t>Gulerødder                               162  kJ/100g</a:t>
            </a:r>
          </a:p>
        </p:txBody>
      </p:sp>
    </p:spTree>
    <p:extLst>
      <p:ext uri="{BB962C8B-B14F-4D97-AF65-F5344CB8AC3E}">
        <p14:creationId xmlns:p14="http://schemas.microsoft.com/office/powerpoint/2010/main" val="185486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A64B9-68F9-414D-9E65-3650DCFCBE6D}"/>
              </a:ext>
            </a:extLst>
          </p:cNvPr>
          <p:cNvSpPr>
            <a:spLocks noGrp="1"/>
          </p:cNvSpPr>
          <p:nvPr>
            <p:ph type="title"/>
          </p:nvPr>
        </p:nvSpPr>
        <p:spPr>
          <a:xfrm>
            <a:off x="758425" y="591069"/>
            <a:ext cx="5277333" cy="1325563"/>
          </a:xfrm>
        </p:spPr>
        <p:txBody>
          <a:bodyPr vert="horz" lIns="91440" tIns="45720" rIns="91440" bIns="45720" rtlCol="0" anchor="ctr">
            <a:normAutofit/>
          </a:bodyPr>
          <a:lstStyle/>
          <a:p>
            <a:r>
              <a:rPr lang="en-US" sz="2800" dirty="0" err="1"/>
              <a:t>Hvordan</a:t>
            </a:r>
            <a:r>
              <a:rPr lang="en-US" sz="2800" dirty="0"/>
              <a:t> finder vi </a:t>
            </a:r>
            <a:r>
              <a:rPr lang="en-US" sz="2800" dirty="0" err="1"/>
              <a:t>balancen</a:t>
            </a:r>
            <a:r>
              <a:rPr lang="en-US" sz="2800" dirty="0"/>
              <a:t> – </a:t>
            </a:r>
            <a:r>
              <a:rPr lang="en-US" sz="2800" dirty="0" err="1"/>
              <a:t>hvor</a:t>
            </a:r>
            <a:r>
              <a:rPr lang="en-US" sz="2800" dirty="0"/>
              <a:t> </a:t>
            </a:r>
            <a:r>
              <a:rPr lang="en-US" sz="2800" dirty="0" err="1"/>
              <a:t>stor</a:t>
            </a:r>
            <a:r>
              <a:rPr lang="en-US" sz="2800" dirty="0"/>
              <a:t> </a:t>
            </a:r>
            <a:r>
              <a:rPr lang="en-US" sz="2800" dirty="0" err="1"/>
              <a:t>en</a:t>
            </a:r>
            <a:r>
              <a:rPr lang="en-US" sz="2800" dirty="0"/>
              <a:t> portion </a:t>
            </a:r>
            <a:r>
              <a:rPr lang="en-US" sz="2800" dirty="0" err="1"/>
              <a:t>skal</a:t>
            </a:r>
            <a:r>
              <a:rPr lang="en-US" sz="2800" dirty="0"/>
              <a:t> du </a:t>
            </a:r>
            <a:r>
              <a:rPr lang="en-US" sz="2800" dirty="0" err="1"/>
              <a:t>øse</a:t>
            </a:r>
            <a:r>
              <a:rPr lang="en-US" sz="2800" dirty="0"/>
              <a:t> op?</a:t>
            </a:r>
          </a:p>
        </p:txBody>
      </p:sp>
      <p:sp>
        <p:nvSpPr>
          <p:cNvPr id="19" name="Rectangle 18">
            <a:extLst>
              <a:ext uri="{FF2B5EF4-FFF2-40B4-BE49-F238E27FC236}">
                <a16:creationId xmlns:a16="http://schemas.microsoft.com/office/drawing/2014/main" id="{8251D701-C8D2-2E40-AB4D-4D00657339A4}"/>
              </a:ext>
            </a:extLst>
          </p:cNvPr>
          <p:cNvSpPr/>
          <p:nvPr/>
        </p:nvSpPr>
        <p:spPr>
          <a:xfrm>
            <a:off x="807989" y="2326508"/>
            <a:ext cx="4558309" cy="318168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err="1"/>
              <a:t>Kroppen</a:t>
            </a:r>
            <a:r>
              <a:rPr lang="en-US" dirty="0"/>
              <a:t> </a:t>
            </a:r>
            <a:r>
              <a:rPr lang="en-US" dirty="0" err="1"/>
              <a:t>er</a:t>
            </a:r>
            <a:r>
              <a:rPr lang="en-US" dirty="0"/>
              <a:t> </a:t>
            </a:r>
            <a:r>
              <a:rPr lang="en-US" dirty="0" err="1"/>
              <a:t>utrolig</a:t>
            </a:r>
            <a:r>
              <a:rPr lang="en-US" dirty="0"/>
              <a:t> intelligent: </a:t>
            </a:r>
            <a:r>
              <a:rPr lang="en-US" dirty="0" err="1"/>
              <a:t>gå</a:t>
            </a:r>
            <a:r>
              <a:rPr lang="en-US" dirty="0"/>
              <a:t> </a:t>
            </a:r>
            <a:r>
              <a:rPr lang="en-US" dirty="0" err="1"/>
              <a:t>efter</a:t>
            </a:r>
            <a:r>
              <a:rPr lang="en-US" dirty="0"/>
              <a:t> din </a:t>
            </a:r>
            <a:r>
              <a:rPr lang="en-US" dirty="0" err="1"/>
              <a:t>mæthed</a:t>
            </a:r>
            <a:r>
              <a:rPr lang="en-US" dirty="0"/>
              <a:t> - </a:t>
            </a:r>
            <a:r>
              <a:rPr lang="en-US" dirty="0" err="1"/>
              <a:t>så</a:t>
            </a:r>
            <a:r>
              <a:rPr lang="en-US" dirty="0"/>
              <a:t> </a:t>
            </a:r>
            <a:r>
              <a:rPr lang="en-US" dirty="0" err="1"/>
              <a:t>længe</a:t>
            </a:r>
            <a:r>
              <a:rPr lang="en-US" dirty="0"/>
              <a:t> du </a:t>
            </a:r>
            <a:r>
              <a:rPr lang="en-US" dirty="0" err="1"/>
              <a:t>ikke</a:t>
            </a:r>
            <a:r>
              <a:rPr lang="en-US" dirty="0"/>
              <a:t> </a:t>
            </a:r>
            <a:r>
              <a:rPr lang="en-US" dirty="0" err="1"/>
              <a:t>spiser</a:t>
            </a:r>
            <a:r>
              <a:rPr lang="en-US" dirty="0"/>
              <a:t> </a:t>
            </a:r>
            <a:r>
              <a:rPr lang="en-US" dirty="0" err="1"/>
              <a:t>tomme</a:t>
            </a:r>
            <a:r>
              <a:rPr lang="en-US" dirty="0"/>
              <a:t> </a:t>
            </a:r>
            <a:r>
              <a:rPr lang="en-US" dirty="0" err="1"/>
              <a:t>kalorier</a:t>
            </a:r>
            <a:r>
              <a:rPr lang="en-US" dirty="0"/>
              <a:t> </a:t>
            </a:r>
            <a:r>
              <a:rPr lang="en-US" dirty="0" err="1"/>
              <a:t>dagen</a:t>
            </a:r>
            <a:r>
              <a:rPr lang="en-US" dirty="0"/>
              <a:t> lang.</a:t>
            </a:r>
          </a:p>
        </p:txBody>
      </p:sp>
      <p:sp>
        <p:nvSpPr>
          <p:cNvPr id="34" name="Oval 3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Stomach">
            <a:extLst>
              <a:ext uri="{FF2B5EF4-FFF2-40B4-BE49-F238E27FC236}">
                <a16:creationId xmlns:a16="http://schemas.microsoft.com/office/drawing/2014/main" id="{99240FE3-63C2-1341-B69D-616236B1F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8245" y="297192"/>
            <a:ext cx="2353443" cy="2353443"/>
          </a:xfrm>
          <a:prstGeom prst="rect">
            <a:avLst/>
          </a:prstGeom>
        </p:spPr>
      </p:pic>
      <p:pic>
        <p:nvPicPr>
          <p:cNvPr id="5" name="Graphic 4" descr="Head with gears">
            <a:extLst>
              <a:ext uri="{FF2B5EF4-FFF2-40B4-BE49-F238E27FC236}">
                <a16:creationId xmlns:a16="http://schemas.microsoft.com/office/drawing/2014/main" id="{566D480A-F7FC-9D4B-BF13-10384BE1D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9366" y="3385790"/>
            <a:ext cx="1741359" cy="1741359"/>
          </a:xfrm>
          <a:prstGeom prst="rect">
            <a:avLst/>
          </a:prstGeom>
        </p:spPr>
      </p:pic>
      <p:sp>
        <p:nvSpPr>
          <p:cNvPr id="42" name="Freeform: Shape 41">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Taco">
            <a:extLst>
              <a:ext uri="{FF2B5EF4-FFF2-40B4-BE49-F238E27FC236}">
                <a16:creationId xmlns:a16="http://schemas.microsoft.com/office/drawing/2014/main" id="{9AE9D9CC-8E74-EB41-939A-48FA096DBB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3347" y="4857750"/>
            <a:ext cx="1825141" cy="1825141"/>
          </a:xfrm>
          <a:prstGeom prst="rect">
            <a:avLst/>
          </a:prstGeom>
        </p:spPr>
      </p:pic>
      <p:cxnSp>
        <p:nvCxnSpPr>
          <p:cNvPr id="13" name="Straight Arrow Connector 12">
            <a:extLst>
              <a:ext uri="{FF2B5EF4-FFF2-40B4-BE49-F238E27FC236}">
                <a16:creationId xmlns:a16="http://schemas.microsoft.com/office/drawing/2014/main" id="{4FB4C086-3A65-3640-8E75-2E57FAE8FEAD}"/>
              </a:ext>
            </a:extLst>
          </p:cNvPr>
          <p:cNvCxnSpPr>
            <a:cxnSpLocks/>
          </p:cNvCxnSpPr>
          <p:nvPr/>
        </p:nvCxnSpPr>
        <p:spPr>
          <a:xfrm>
            <a:off x="8201145" y="4707194"/>
            <a:ext cx="1973362" cy="85109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3E4A7C-A41B-6449-9F2E-AB0C7A7C407A}"/>
              </a:ext>
            </a:extLst>
          </p:cNvPr>
          <p:cNvCxnSpPr>
            <a:cxnSpLocks/>
          </p:cNvCxnSpPr>
          <p:nvPr/>
        </p:nvCxnSpPr>
        <p:spPr>
          <a:xfrm flipH="1" flipV="1">
            <a:off x="10566630" y="3028723"/>
            <a:ext cx="160558" cy="1566329"/>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B4DE62-EBAD-CF47-86DB-30649B8E3FE5}"/>
              </a:ext>
            </a:extLst>
          </p:cNvPr>
          <p:cNvSpPr txBox="1"/>
          <p:nvPr/>
        </p:nvSpPr>
        <p:spPr>
          <a:xfrm>
            <a:off x="2153138" y="3776450"/>
            <a:ext cx="1868012" cy="369332"/>
          </a:xfrm>
          <a:prstGeom prst="rect">
            <a:avLst/>
          </a:prstGeom>
          <a:noFill/>
        </p:spPr>
        <p:txBody>
          <a:bodyPr wrap="none" rtlCol="0">
            <a:spAutoFit/>
          </a:bodyPr>
          <a:lstStyle/>
          <a:p>
            <a:pPr>
              <a:spcAft>
                <a:spcPts val="600"/>
              </a:spcAft>
            </a:pPr>
            <a:r>
              <a:rPr lang="da-DK" u="sng" dirty="0"/>
              <a:t>Hvad er mæthed?</a:t>
            </a:r>
          </a:p>
        </p:txBody>
      </p:sp>
      <p:sp>
        <p:nvSpPr>
          <p:cNvPr id="29" name="TextBox 28">
            <a:extLst>
              <a:ext uri="{FF2B5EF4-FFF2-40B4-BE49-F238E27FC236}">
                <a16:creationId xmlns:a16="http://schemas.microsoft.com/office/drawing/2014/main" id="{73E19492-7F69-7C47-B148-6EE356986E7B}"/>
              </a:ext>
            </a:extLst>
          </p:cNvPr>
          <p:cNvSpPr txBox="1"/>
          <p:nvPr/>
        </p:nvSpPr>
        <p:spPr>
          <a:xfrm>
            <a:off x="475322" y="4145782"/>
            <a:ext cx="5275053" cy="1815882"/>
          </a:xfrm>
          <a:prstGeom prst="rect">
            <a:avLst/>
          </a:prstGeom>
          <a:noFill/>
        </p:spPr>
        <p:txBody>
          <a:bodyPr wrap="square" rtlCol="0">
            <a:spAutoFit/>
          </a:bodyPr>
          <a:lstStyle/>
          <a:p>
            <a:pPr algn="ctr">
              <a:spcAft>
                <a:spcPts val="600"/>
              </a:spcAft>
            </a:pPr>
            <a:r>
              <a:rPr lang="da-DK" sz="1600"/>
              <a:t>Mæthed er en fornemmelse af tilfredshed, som opstår når man spiser. Mæthed kommer gradvist og opstår, når en række forskellige signaler fra kroppen påvirker hjernens mæthedscenter. Allerede når man smager og tygger på maden sendes de første signaler til hjernen. Når næringsstofferne fra måltidet optages, sendes der yderligere mæthedssignaler til hjernen.</a:t>
            </a:r>
          </a:p>
        </p:txBody>
      </p:sp>
    </p:spTree>
    <p:extLst>
      <p:ext uri="{BB962C8B-B14F-4D97-AF65-F5344CB8AC3E}">
        <p14:creationId xmlns:p14="http://schemas.microsoft.com/office/powerpoint/2010/main" val="3992540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510F-FE23-DF41-B530-860BD6BC75A2}"/>
              </a:ext>
            </a:extLst>
          </p:cNvPr>
          <p:cNvSpPr>
            <a:spLocks noGrp="1"/>
          </p:cNvSpPr>
          <p:nvPr>
            <p:ph type="title"/>
          </p:nvPr>
        </p:nvSpPr>
        <p:spPr>
          <a:xfrm>
            <a:off x="1457632" y="433186"/>
            <a:ext cx="10515600" cy="1325563"/>
          </a:xfrm>
        </p:spPr>
        <p:txBody>
          <a:bodyPr>
            <a:normAutofit/>
          </a:bodyPr>
          <a:lstStyle/>
          <a:p>
            <a:r>
              <a:rPr lang="da-DK" dirty="0"/>
              <a:t>Forskellige fødevarers mæthedsgrad</a:t>
            </a:r>
          </a:p>
        </p:txBody>
      </p:sp>
      <p:pic>
        <p:nvPicPr>
          <p:cNvPr id="5" name="Content Placeholder 4">
            <a:extLst>
              <a:ext uri="{FF2B5EF4-FFF2-40B4-BE49-F238E27FC236}">
                <a16:creationId xmlns:a16="http://schemas.microsoft.com/office/drawing/2014/main" id="{C20E0A69-55CD-224B-A643-72455653BAEC}"/>
              </a:ext>
            </a:extLst>
          </p:cNvPr>
          <p:cNvPicPr>
            <a:picLocks noGrp="1" noChangeAspect="1"/>
          </p:cNvPicPr>
          <p:nvPr>
            <p:ph idx="1"/>
          </p:nvPr>
        </p:nvPicPr>
        <p:blipFill>
          <a:blip r:embed="rId3"/>
          <a:stretch>
            <a:fillRect/>
          </a:stretch>
        </p:blipFill>
        <p:spPr>
          <a:xfrm>
            <a:off x="1801114" y="1837976"/>
            <a:ext cx="8354822" cy="3924056"/>
          </a:xfrm>
        </p:spPr>
      </p:pic>
    </p:spTree>
    <p:extLst>
      <p:ext uri="{BB962C8B-B14F-4D97-AF65-F5344CB8AC3E}">
        <p14:creationId xmlns:p14="http://schemas.microsoft.com/office/powerpoint/2010/main" val="2467289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FC6DF5-6695-481D-AEEA-555296115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675033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E27E6BE-1194-49E7-BA29-0898123DD9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94CCFF6B-0F12-8A47-BBD1-0F1C7852B1AB}"/>
              </a:ext>
            </a:extLst>
          </p:cNvPr>
          <p:cNvSpPr>
            <a:spLocks noGrp="1"/>
          </p:cNvSpPr>
          <p:nvPr>
            <p:ph type="title"/>
          </p:nvPr>
        </p:nvSpPr>
        <p:spPr>
          <a:xfrm>
            <a:off x="7129133" y="802955"/>
            <a:ext cx="4266942" cy="1454051"/>
          </a:xfrm>
        </p:spPr>
        <p:txBody>
          <a:bodyPr>
            <a:normAutofit/>
          </a:bodyPr>
          <a:lstStyle/>
          <a:p>
            <a:r>
              <a:rPr lang="da-DK" sz="4000">
                <a:solidFill>
                  <a:srgbClr val="000000"/>
                </a:solidFill>
              </a:rPr>
              <a:t>Mæthedsgraden</a:t>
            </a:r>
          </a:p>
        </p:txBody>
      </p:sp>
      <p:sp>
        <p:nvSpPr>
          <p:cNvPr id="21" name="Freeform 82">
            <a:extLst>
              <a:ext uri="{FF2B5EF4-FFF2-40B4-BE49-F238E27FC236}">
                <a16:creationId xmlns:a16="http://schemas.microsoft.com/office/drawing/2014/main" id="{63D44656-9703-4F76-BF95-869D8579E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62511"/>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6F72EDF1-3CBA-4BB0-8AE8-3583F0846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78">
            <a:extLst>
              <a:ext uri="{FF2B5EF4-FFF2-40B4-BE49-F238E27FC236}">
                <a16:creationId xmlns:a16="http://schemas.microsoft.com/office/drawing/2014/main" id="{29B389D7-95A7-4E4F-B9CF-F8D68630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descr="Bubbles">
            <a:extLst>
              <a:ext uri="{FF2B5EF4-FFF2-40B4-BE49-F238E27FC236}">
                <a16:creationId xmlns:a16="http://schemas.microsoft.com/office/drawing/2014/main" id="{890F0559-E123-864C-8CB7-E3EAEF2C0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058" y="320231"/>
            <a:ext cx="2375257" cy="2375257"/>
          </a:xfrm>
          <a:prstGeom prst="rect">
            <a:avLst/>
          </a:prstGeom>
        </p:spPr>
      </p:pic>
      <p:sp>
        <p:nvSpPr>
          <p:cNvPr id="27" name="Oval 26">
            <a:extLst>
              <a:ext uri="{FF2B5EF4-FFF2-40B4-BE49-F238E27FC236}">
                <a16:creationId xmlns:a16="http://schemas.microsoft.com/office/drawing/2014/main" id="{B275ED38-7160-44B2-ADEA-7615F92E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27" y="457158"/>
            <a:ext cx="1964524" cy="1964524"/>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Apple">
            <a:extLst>
              <a:ext uri="{FF2B5EF4-FFF2-40B4-BE49-F238E27FC236}">
                <a16:creationId xmlns:a16="http://schemas.microsoft.com/office/drawing/2014/main" id="{CB3C8F6A-D8F2-524C-BB0F-2CE567C28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7068" y="856999"/>
            <a:ext cx="1164842" cy="1164842"/>
          </a:xfrm>
          <a:prstGeom prst="rect">
            <a:avLst/>
          </a:prstGeom>
        </p:spPr>
      </p:pic>
      <p:pic>
        <p:nvPicPr>
          <p:cNvPr id="4" name="Graphic 3" descr="Head with gears">
            <a:extLst>
              <a:ext uri="{FF2B5EF4-FFF2-40B4-BE49-F238E27FC236}">
                <a16:creationId xmlns:a16="http://schemas.microsoft.com/office/drawing/2014/main" id="{35AA077A-5AB2-7844-BF51-D5556B5487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571" y="4804968"/>
            <a:ext cx="1878272" cy="1878272"/>
          </a:xfrm>
          <a:prstGeom prst="rect">
            <a:avLst/>
          </a:prstGeom>
        </p:spPr>
      </p:pic>
      <p:pic>
        <p:nvPicPr>
          <p:cNvPr id="6" name="Graphic 5" descr="Chicken leg">
            <a:extLst>
              <a:ext uri="{FF2B5EF4-FFF2-40B4-BE49-F238E27FC236}">
                <a16:creationId xmlns:a16="http://schemas.microsoft.com/office/drawing/2014/main" id="{B764FE62-5100-544B-AABB-A457278DA9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76985" y="3317649"/>
            <a:ext cx="1863312" cy="1863312"/>
          </a:xfrm>
          <a:prstGeom prst="rect">
            <a:avLst/>
          </a:prstGeom>
        </p:spPr>
      </p:pic>
      <p:sp>
        <p:nvSpPr>
          <p:cNvPr id="3" name="Content Placeholder 2">
            <a:extLst>
              <a:ext uri="{FF2B5EF4-FFF2-40B4-BE49-F238E27FC236}">
                <a16:creationId xmlns:a16="http://schemas.microsoft.com/office/drawing/2014/main" id="{09B64779-E27B-DE42-9848-A64AA59A2250}"/>
              </a:ext>
            </a:extLst>
          </p:cNvPr>
          <p:cNvSpPr>
            <a:spLocks noGrp="1"/>
          </p:cNvSpPr>
          <p:nvPr>
            <p:ph idx="1"/>
          </p:nvPr>
        </p:nvSpPr>
        <p:spPr>
          <a:xfrm>
            <a:off x="7125519" y="2421682"/>
            <a:ext cx="4266601" cy="3639289"/>
          </a:xfrm>
        </p:spPr>
        <p:txBody>
          <a:bodyPr anchor="ctr">
            <a:normAutofit/>
          </a:bodyPr>
          <a:lstStyle/>
          <a:p>
            <a:r>
              <a:rPr lang="da-DK" sz="2000">
                <a:solidFill>
                  <a:srgbClr val="000000"/>
                </a:solidFill>
              </a:rPr>
              <a:t>Højt fiberindhold = høj mæthed</a:t>
            </a:r>
          </a:p>
          <a:p>
            <a:pPr marL="0" indent="0">
              <a:buNone/>
            </a:pPr>
            <a:endParaRPr lang="da-DK" sz="2000">
              <a:solidFill>
                <a:srgbClr val="000000"/>
              </a:solidFill>
            </a:endParaRPr>
          </a:p>
          <a:p>
            <a:r>
              <a:rPr lang="da-DK" sz="2000">
                <a:solidFill>
                  <a:srgbClr val="000000"/>
                </a:solidFill>
              </a:rPr>
              <a:t>Højt proteinindhold = høj mæthed</a:t>
            </a:r>
          </a:p>
          <a:p>
            <a:pPr marL="0" indent="0">
              <a:buNone/>
            </a:pPr>
            <a:endParaRPr lang="da-DK" sz="2000">
              <a:solidFill>
                <a:srgbClr val="000000"/>
              </a:solidFill>
            </a:endParaRPr>
          </a:p>
          <a:p>
            <a:r>
              <a:rPr lang="da-DK" sz="2000">
                <a:solidFill>
                  <a:srgbClr val="000000"/>
                </a:solidFill>
              </a:rPr>
              <a:t>Højt vandindhold = høj mæthed</a:t>
            </a:r>
          </a:p>
          <a:p>
            <a:endParaRPr lang="da-DK" sz="2000">
              <a:solidFill>
                <a:srgbClr val="000000"/>
              </a:solidFill>
            </a:endParaRPr>
          </a:p>
          <a:p>
            <a:r>
              <a:rPr lang="da-DK" sz="2000">
                <a:solidFill>
                  <a:srgbClr val="000000"/>
                </a:solidFill>
              </a:rPr>
              <a:t>Højt fedtindhold = lav mæthed</a:t>
            </a:r>
          </a:p>
        </p:txBody>
      </p:sp>
    </p:spTree>
    <p:extLst>
      <p:ext uri="{BB962C8B-B14F-4D97-AF65-F5344CB8AC3E}">
        <p14:creationId xmlns:p14="http://schemas.microsoft.com/office/powerpoint/2010/main" val="2742398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27B-1EB4-9D45-86D2-40E0FC6F55B6}"/>
              </a:ext>
            </a:extLst>
          </p:cNvPr>
          <p:cNvSpPr>
            <a:spLocks noGrp="1"/>
          </p:cNvSpPr>
          <p:nvPr>
            <p:ph type="title"/>
          </p:nvPr>
        </p:nvSpPr>
        <p:spPr/>
        <p:txBody>
          <a:bodyPr/>
          <a:lstStyle/>
          <a:p>
            <a:r>
              <a:rPr lang="da-DK" dirty="0"/>
              <a:t>Billeder af din mad – Gruppeopgave</a:t>
            </a:r>
          </a:p>
        </p:txBody>
      </p:sp>
      <p:sp>
        <p:nvSpPr>
          <p:cNvPr id="3" name="Content Placeholder 2">
            <a:extLst>
              <a:ext uri="{FF2B5EF4-FFF2-40B4-BE49-F238E27FC236}">
                <a16:creationId xmlns:a16="http://schemas.microsoft.com/office/drawing/2014/main" id="{313A6624-F28E-AE4A-9E97-C0F9191AB630}"/>
              </a:ext>
            </a:extLst>
          </p:cNvPr>
          <p:cNvSpPr>
            <a:spLocks noGrp="1"/>
          </p:cNvSpPr>
          <p:nvPr>
            <p:ph idx="1"/>
          </p:nvPr>
        </p:nvSpPr>
        <p:spPr>
          <a:xfrm>
            <a:off x="838200" y="2316692"/>
            <a:ext cx="10515600" cy="3372908"/>
          </a:xfrm>
        </p:spPr>
        <p:txBody>
          <a:bodyPr/>
          <a:lstStyle/>
          <a:p>
            <a:r>
              <a:rPr lang="da-DK" dirty="0"/>
              <a:t>Hvor meget mætter dit måltid? </a:t>
            </a:r>
          </a:p>
          <a:p>
            <a:endParaRPr lang="da-DK" dirty="0"/>
          </a:p>
          <a:p>
            <a:r>
              <a:rPr lang="da-DK" dirty="0"/>
              <a:t>Hvad kan skiftes ud for at forbedre det? </a:t>
            </a:r>
          </a:p>
          <a:p>
            <a:pPr lvl="1"/>
            <a:r>
              <a:rPr lang="da-DK" dirty="0"/>
              <a:t>Fuldkornspasta osv. </a:t>
            </a:r>
          </a:p>
          <a:p>
            <a:pPr marL="457200" lvl="1" indent="0">
              <a:buNone/>
            </a:pPr>
            <a:endParaRPr lang="da-DK" dirty="0"/>
          </a:p>
          <a:p>
            <a:r>
              <a:rPr lang="da-DK" dirty="0"/>
              <a:t>Hvad tror du har mættet mest ved måltidet / dine måltider? </a:t>
            </a:r>
          </a:p>
        </p:txBody>
      </p:sp>
    </p:spTree>
    <p:extLst>
      <p:ext uri="{BB962C8B-B14F-4D97-AF65-F5344CB8AC3E}">
        <p14:creationId xmlns:p14="http://schemas.microsoft.com/office/powerpoint/2010/main" val="1254813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2E340E-88FE-954A-8ECD-F3C9D5C05974}"/>
              </a:ext>
            </a:extLst>
          </p:cNvPr>
          <p:cNvPicPr>
            <a:picLocks noChangeAspect="1"/>
          </p:cNvPicPr>
          <p:nvPr/>
        </p:nvPicPr>
        <p:blipFill>
          <a:blip r:embed="rId3"/>
          <a:stretch>
            <a:fillRect/>
          </a:stretch>
        </p:blipFill>
        <p:spPr>
          <a:xfrm>
            <a:off x="643467" y="988991"/>
            <a:ext cx="10905066" cy="4880017"/>
          </a:xfrm>
          <a:prstGeom prst="rect">
            <a:avLst/>
          </a:prstGeom>
        </p:spPr>
      </p:pic>
      <p:sp>
        <p:nvSpPr>
          <p:cNvPr id="6" name="TextBox 5">
            <a:extLst>
              <a:ext uri="{FF2B5EF4-FFF2-40B4-BE49-F238E27FC236}">
                <a16:creationId xmlns:a16="http://schemas.microsoft.com/office/drawing/2014/main" id="{CBE659E2-159E-5846-8B19-ADB26605CAFD}"/>
              </a:ext>
            </a:extLst>
          </p:cNvPr>
          <p:cNvSpPr txBox="1"/>
          <p:nvPr/>
        </p:nvSpPr>
        <p:spPr>
          <a:xfrm>
            <a:off x="7438813" y="6293697"/>
            <a:ext cx="4547463" cy="369332"/>
          </a:xfrm>
          <a:prstGeom prst="rect">
            <a:avLst/>
          </a:prstGeom>
          <a:noFill/>
        </p:spPr>
        <p:txBody>
          <a:bodyPr wrap="none" rtlCol="0">
            <a:spAutoFit/>
          </a:bodyPr>
          <a:lstStyle/>
          <a:p>
            <a:r>
              <a:rPr lang="da-DK" dirty="0"/>
              <a:t>Kilde: Nordic </a:t>
            </a:r>
            <a:r>
              <a:rPr lang="da-DK" dirty="0" err="1"/>
              <a:t>nutrition</a:t>
            </a:r>
            <a:r>
              <a:rPr lang="da-DK" dirty="0"/>
              <a:t> </a:t>
            </a:r>
            <a:r>
              <a:rPr lang="da-DK" dirty="0" err="1"/>
              <a:t>recommendations</a:t>
            </a:r>
            <a:r>
              <a:rPr lang="da-DK" dirty="0"/>
              <a:t> 2012</a:t>
            </a:r>
          </a:p>
        </p:txBody>
      </p:sp>
    </p:spTree>
    <p:extLst>
      <p:ext uri="{BB962C8B-B14F-4D97-AF65-F5344CB8AC3E}">
        <p14:creationId xmlns:p14="http://schemas.microsoft.com/office/powerpoint/2010/main" val="320261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62FE-549F-6245-B7DF-469CCB5A77D1}"/>
              </a:ext>
            </a:extLst>
          </p:cNvPr>
          <p:cNvSpPr>
            <a:spLocks noGrp="1"/>
          </p:cNvSpPr>
          <p:nvPr>
            <p:ph type="title"/>
          </p:nvPr>
        </p:nvSpPr>
        <p:spPr/>
        <p:txBody>
          <a:bodyPr/>
          <a:lstStyle/>
          <a:p>
            <a:r>
              <a:rPr lang="da-DK" dirty="0"/>
              <a:t>Vores krop har brug for energi, som en bil har brug for benzin</a:t>
            </a:r>
          </a:p>
        </p:txBody>
      </p:sp>
      <p:pic>
        <p:nvPicPr>
          <p:cNvPr id="16" name="Graphic 15" descr="Watering pot">
            <a:extLst>
              <a:ext uri="{FF2B5EF4-FFF2-40B4-BE49-F238E27FC236}">
                <a16:creationId xmlns:a16="http://schemas.microsoft.com/office/drawing/2014/main" id="{F8D560CE-B0CF-D24D-A41D-78FF182DC9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8874" y="2607590"/>
            <a:ext cx="1828800" cy="1828800"/>
          </a:xfrm>
          <a:prstGeom prst="rect">
            <a:avLst/>
          </a:prstGeom>
        </p:spPr>
      </p:pic>
      <p:pic>
        <p:nvPicPr>
          <p:cNvPr id="18" name="Graphic 17" descr="Car">
            <a:extLst>
              <a:ext uri="{FF2B5EF4-FFF2-40B4-BE49-F238E27FC236}">
                <a16:creationId xmlns:a16="http://schemas.microsoft.com/office/drawing/2014/main" id="{83A5A320-7000-9248-B949-8B12B450B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7654" y="2607591"/>
            <a:ext cx="1828799" cy="1828799"/>
          </a:xfrm>
          <a:prstGeom prst="rect">
            <a:avLst/>
          </a:prstGeom>
        </p:spPr>
      </p:pic>
      <p:pic>
        <p:nvPicPr>
          <p:cNvPr id="20" name="Graphic 19" descr="Firecracker">
            <a:extLst>
              <a:ext uri="{FF2B5EF4-FFF2-40B4-BE49-F238E27FC236}">
                <a16:creationId xmlns:a16="http://schemas.microsoft.com/office/drawing/2014/main" id="{56F6CF4C-A837-5840-AD14-11F4A370C8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25919" y="2971800"/>
            <a:ext cx="914400" cy="914400"/>
          </a:xfrm>
          <a:prstGeom prst="rect">
            <a:avLst/>
          </a:prstGeom>
        </p:spPr>
      </p:pic>
      <p:sp>
        <p:nvSpPr>
          <p:cNvPr id="21" name="TextBox 20">
            <a:extLst>
              <a:ext uri="{FF2B5EF4-FFF2-40B4-BE49-F238E27FC236}">
                <a16:creationId xmlns:a16="http://schemas.microsoft.com/office/drawing/2014/main" id="{41BFD8F3-5390-7A4B-BD87-F53889D56BA6}"/>
              </a:ext>
            </a:extLst>
          </p:cNvPr>
          <p:cNvSpPr txBox="1"/>
          <p:nvPr/>
        </p:nvSpPr>
        <p:spPr>
          <a:xfrm>
            <a:off x="2031550" y="4506120"/>
            <a:ext cx="1583447" cy="646331"/>
          </a:xfrm>
          <a:prstGeom prst="rect">
            <a:avLst/>
          </a:prstGeom>
          <a:noFill/>
        </p:spPr>
        <p:txBody>
          <a:bodyPr wrap="none" rtlCol="0">
            <a:spAutoFit/>
          </a:bodyPr>
          <a:lstStyle/>
          <a:p>
            <a:pPr algn="ctr"/>
            <a:r>
              <a:rPr lang="da-DK" dirty="0"/>
              <a:t>Benzin tilføres</a:t>
            </a:r>
          </a:p>
          <a:p>
            <a:pPr algn="ctr"/>
            <a:r>
              <a:rPr lang="da-DK" dirty="0"/>
              <a:t>(Kemisk energi)</a:t>
            </a:r>
          </a:p>
        </p:txBody>
      </p:sp>
      <p:sp>
        <p:nvSpPr>
          <p:cNvPr id="22" name="TextBox 21">
            <a:extLst>
              <a:ext uri="{FF2B5EF4-FFF2-40B4-BE49-F238E27FC236}">
                <a16:creationId xmlns:a16="http://schemas.microsoft.com/office/drawing/2014/main" id="{1E3CF902-AA01-9547-9704-CDEE7CA97E7C}"/>
              </a:ext>
            </a:extLst>
          </p:cNvPr>
          <p:cNvSpPr txBox="1"/>
          <p:nvPr/>
        </p:nvSpPr>
        <p:spPr>
          <a:xfrm>
            <a:off x="5273212" y="4506120"/>
            <a:ext cx="2045305" cy="646331"/>
          </a:xfrm>
          <a:prstGeom prst="rect">
            <a:avLst/>
          </a:prstGeom>
          <a:noFill/>
        </p:spPr>
        <p:txBody>
          <a:bodyPr wrap="none" rtlCol="0">
            <a:spAutoFit/>
          </a:bodyPr>
          <a:lstStyle/>
          <a:p>
            <a:pPr algn="ctr"/>
            <a:r>
              <a:rPr lang="da-DK" dirty="0"/>
              <a:t>Motoren omdanner</a:t>
            </a:r>
          </a:p>
          <a:p>
            <a:pPr algn="ctr"/>
            <a:r>
              <a:rPr lang="da-DK" dirty="0"/>
              <a:t>den kemiske energi</a:t>
            </a:r>
          </a:p>
        </p:txBody>
      </p:sp>
      <p:sp>
        <p:nvSpPr>
          <p:cNvPr id="23" name="TextBox 22">
            <a:extLst>
              <a:ext uri="{FF2B5EF4-FFF2-40B4-BE49-F238E27FC236}">
                <a16:creationId xmlns:a16="http://schemas.microsoft.com/office/drawing/2014/main" id="{4D53D696-6E9B-4D40-872F-1BB062F29F93}"/>
              </a:ext>
            </a:extLst>
          </p:cNvPr>
          <p:cNvSpPr txBox="1"/>
          <p:nvPr/>
        </p:nvSpPr>
        <p:spPr>
          <a:xfrm>
            <a:off x="8207518" y="4506120"/>
            <a:ext cx="2751202" cy="646331"/>
          </a:xfrm>
          <a:prstGeom prst="rect">
            <a:avLst/>
          </a:prstGeom>
          <a:noFill/>
        </p:spPr>
        <p:txBody>
          <a:bodyPr wrap="none" rtlCol="0">
            <a:spAutoFit/>
          </a:bodyPr>
          <a:lstStyle/>
          <a:p>
            <a:pPr algn="ctr"/>
            <a:r>
              <a:rPr lang="da-DK" dirty="0"/>
              <a:t>Og skaber mekanisk energi,</a:t>
            </a:r>
          </a:p>
          <a:p>
            <a:pPr algn="ctr"/>
            <a:r>
              <a:rPr lang="da-DK" dirty="0"/>
              <a:t>så bilen kan køre</a:t>
            </a:r>
          </a:p>
        </p:txBody>
      </p:sp>
    </p:spTree>
    <p:extLst>
      <p:ext uri="{BB962C8B-B14F-4D97-AF65-F5344CB8AC3E}">
        <p14:creationId xmlns:p14="http://schemas.microsoft.com/office/powerpoint/2010/main" val="272958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xit" presetSubtype="3" fill="hold" nodeType="click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1+ppt_w/2"/>
                                          </p:val>
                                        </p:tav>
                                      </p:tavLst>
                                    </p:anim>
                                    <p:anim calcmode="lin" valueType="num">
                                      <p:cBhvr additive="base">
                                        <p:cTn id="11" dur="500"/>
                                        <p:tgtEl>
                                          <p:spTgt spid="20"/>
                                        </p:tgtEl>
                                        <p:attrNameLst>
                                          <p:attrName>ppt_y</p:attrName>
                                        </p:attrNameLst>
                                      </p:cBhvr>
                                      <p:tavLst>
                                        <p:tav tm="0">
                                          <p:val>
                                            <p:strVal val="ppt_y"/>
                                          </p:val>
                                        </p:tav>
                                        <p:tav tm="100000">
                                          <p:val>
                                            <p:strVal val="0-ppt_h/2"/>
                                          </p:val>
                                        </p:tav>
                                      </p:tavLst>
                                    </p:anim>
                                    <p:set>
                                      <p:cBhvr>
                                        <p:cTn id="1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1428-5D48-F34E-BF45-3F7B435B0284}"/>
              </a:ext>
            </a:extLst>
          </p:cNvPr>
          <p:cNvSpPr>
            <a:spLocks noGrp="1"/>
          </p:cNvSpPr>
          <p:nvPr>
            <p:ph type="title"/>
          </p:nvPr>
        </p:nvSpPr>
        <p:spPr>
          <a:xfrm>
            <a:off x="762001" y="803325"/>
            <a:ext cx="5314536" cy="1325563"/>
          </a:xfrm>
        </p:spPr>
        <p:txBody>
          <a:bodyPr>
            <a:normAutofit/>
          </a:bodyPr>
          <a:lstStyle/>
          <a:p>
            <a:r>
              <a:rPr lang="da-DK" dirty="0"/>
              <a:t>Øvelse</a:t>
            </a:r>
          </a:p>
        </p:txBody>
      </p:sp>
      <p:sp>
        <p:nvSpPr>
          <p:cNvPr id="3" name="Content Placeholder 2">
            <a:extLst>
              <a:ext uri="{FF2B5EF4-FFF2-40B4-BE49-F238E27FC236}">
                <a16:creationId xmlns:a16="http://schemas.microsoft.com/office/drawing/2014/main" id="{EBAE82C7-EF28-8847-9FE0-F6742D74BE45}"/>
              </a:ext>
            </a:extLst>
          </p:cNvPr>
          <p:cNvSpPr>
            <a:spLocks noGrp="1"/>
          </p:cNvSpPr>
          <p:nvPr>
            <p:ph idx="1"/>
          </p:nvPr>
        </p:nvSpPr>
        <p:spPr>
          <a:xfrm>
            <a:off x="762000" y="2279018"/>
            <a:ext cx="5314543" cy="3375920"/>
          </a:xfrm>
        </p:spPr>
        <p:txBody>
          <a:bodyPr anchor="t">
            <a:normAutofit/>
          </a:bodyPr>
          <a:lstStyle/>
          <a:p>
            <a:pPr marL="0" indent="0">
              <a:buNone/>
            </a:pPr>
            <a:r>
              <a:rPr lang="da-DK" sz="1800" u="sng" dirty="0"/>
              <a:t>På med idrætstøjet!</a:t>
            </a:r>
          </a:p>
          <a:p>
            <a:r>
              <a:rPr lang="da-DK" sz="1800" dirty="0"/>
              <a:t>I skal nu bevæge jer og bagefter forsøge at udregne, hvor meget energi I har forbrændt!</a:t>
            </a:r>
          </a:p>
          <a:p>
            <a:r>
              <a:rPr lang="da-DK" sz="1800" dirty="0"/>
              <a:t>Hvor meget kan I spise for den mængde energi, I har forbrændt?</a:t>
            </a:r>
          </a:p>
          <a:p>
            <a:r>
              <a:rPr lang="da-DK" sz="1800" dirty="0"/>
              <a:t>Hvor meget chokolade kan I spise sammenlignet med gulerødder? Juice sammenlignet med sodavand? Pizza sammenlignet med æble?</a:t>
            </a:r>
          </a:p>
          <a:p>
            <a:endParaRPr lang="da-DK"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Run">
            <a:extLst>
              <a:ext uri="{FF2B5EF4-FFF2-40B4-BE49-F238E27FC236}">
                <a16:creationId xmlns:a16="http://schemas.microsoft.com/office/drawing/2014/main" id="{8E1A8B84-4B5E-E441-AD6D-57A3CBBA92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1737657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E06B0C-CC3A-454C-A50B-41B9C32E7A00}"/>
              </a:ext>
            </a:extLst>
          </p:cNvPr>
          <p:cNvSpPr>
            <a:spLocks noGrp="1"/>
          </p:cNvSpPr>
          <p:nvPr>
            <p:ph type="title"/>
          </p:nvPr>
        </p:nvSpPr>
        <p:spPr>
          <a:xfrm>
            <a:off x="6094105" y="802955"/>
            <a:ext cx="4977976" cy="1455996"/>
          </a:xfrm>
        </p:spPr>
        <p:txBody>
          <a:bodyPr>
            <a:normAutofit/>
          </a:bodyPr>
          <a:lstStyle/>
          <a:p>
            <a:r>
              <a:rPr lang="da-DK" sz="4000" dirty="0">
                <a:solidFill>
                  <a:srgbClr val="000000"/>
                </a:solidFill>
              </a:rPr>
              <a:t>Udregning af energiforbruget</a:t>
            </a:r>
          </a:p>
        </p:txBody>
      </p:sp>
      <p:sp>
        <p:nvSpPr>
          <p:cNvPr id="18"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ycling">
            <a:extLst>
              <a:ext uri="{FF2B5EF4-FFF2-40B4-BE49-F238E27FC236}">
                <a16:creationId xmlns:a16="http://schemas.microsoft.com/office/drawing/2014/main" id="{613A5B91-D7B1-AA43-AB93-A692C84541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7483" y="213398"/>
            <a:ext cx="1360715" cy="1360715"/>
          </a:xfrm>
          <a:prstGeom prst="rect">
            <a:avLst/>
          </a:prstGeom>
        </p:spPr>
      </p:pic>
      <p:sp>
        <p:nvSpPr>
          <p:cNvPr id="20"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Run">
            <a:extLst>
              <a:ext uri="{FF2B5EF4-FFF2-40B4-BE49-F238E27FC236}">
                <a16:creationId xmlns:a16="http://schemas.microsoft.com/office/drawing/2014/main" id="{7972C4CB-BE96-3345-ADAD-C87392EE82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070" y="3875314"/>
            <a:ext cx="2670429" cy="2670429"/>
          </a:xfrm>
          <a:prstGeom prst="rect">
            <a:avLst/>
          </a:prstGeom>
        </p:spPr>
      </p:pic>
      <p:sp>
        <p:nvSpPr>
          <p:cNvPr id="3" name="Content Placeholder 2">
            <a:extLst>
              <a:ext uri="{FF2B5EF4-FFF2-40B4-BE49-F238E27FC236}">
                <a16:creationId xmlns:a16="http://schemas.microsoft.com/office/drawing/2014/main" id="{6F35C60F-0033-5C4E-8402-986A2AFBF6E5}"/>
              </a:ext>
            </a:extLst>
          </p:cNvPr>
          <p:cNvSpPr>
            <a:spLocks noGrp="1"/>
          </p:cNvSpPr>
          <p:nvPr>
            <p:ph idx="1"/>
          </p:nvPr>
        </p:nvSpPr>
        <p:spPr>
          <a:xfrm>
            <a:off x="6090574" y="2421682"/>
            <a:ext cx="4977578" cy="3639289"/>
          </a:xfrm>
        </p:spPr>
        <p:txBody>
          <a:bodyPr anchor="ctr">
            <a:normAutofit/>
          </a:bodyPr>
          <a:lstStyle/>
          <a:p>
            <a:r>
              <a:rPr lang="da-DK" sz="2000">
                <a:solidFill>
                  <a:srgbClr val="000000"/>
                </a:solidFill>
              </a:rPr>
              <a:t>Løb: 4,2 kj per kilokropsvægt per km</a:t>
            </a:r>
          </a:p>
          <a:p>
            <a:endParaRPr lang="da-DK" sz="2000">
              <a:solidFill>
                <a:srgbClr val="000000"/>
              </a:solidFill>
            </a:endParaRPr>
          </a:p>
          <a:p>
            <a:r>
              <a:rPr lang="da-DK" sz="2000">
                <a:solidFill>
                  <a:srgbClr val="000000"/>
                </a:solidFill>
              </a:rPr>
              <a:t>Cykling: 1,4 kj per kilokropsvægt per km</a:t>
            </a:r>
          </a:p>
          <a:p>
            <a:endParaRPr lang="da-DK" sz="2000">
              <a:solidFill>
                <a:srgbClr val="000000"/>
              </a:solidFill>
            </a:endParaRPr>
          </a:p>
          <a:p>
            <a:r>
              <a:rPr lang="da-DK" sz="2000">
                <a:solidFill>
                  <a:srgbClr val="000000"/>
                </a:solidFill>
              </a:rPr>
              <a:t>Trappegang kJ i minuttet: (4*kropsvægt*3.5)/200)*4.2</a:t>
            </a:r>
          </a:p>
        </p:txBody>
      </p:sp>
    </p:spTree>
    <p:extLst>
      <p:ext uri="{BB962C8B-B14F-4D97-AF65-F5344CB8AC3E}">
        <p14:creationId xmlns:p14="http://schemas.microsoft.com/office/powerpoint/2010/main" val="83192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9E407-9B97-8D41-A8B4-55ABA391C1CB}"/>
              </a:ext>
            </a:extLst>
          </p:cNvPr>
          <p:cNvSpPr txBox="1"/>
          <p:nvPr/>
        </p:nvSpPr>
        <p:spPr>
          <a:xfrm>
            <a:off x="2021808" y="578316"/>
            <a:ext cx="8148384" cy="646331"/>
          </a:xfrm>
          <a:prstGeom prst="rect">
            <a:avLst/>
          </a:prstGeom>
          <a:noFill/>
        </p:spPr>
        <p:txBody>
          <a:bodyPr wrap="none" rtlCol="0">
            <a:spAutoFit/>
          </a:bodyPr>
          <a:lstStyle/>
          <a:p>
            <a:r>
              <a:rPr lang="en-DK" sz="3600" b="1" dirty="0"/>
              <a:t>Energiomsætningen, hvile vs max arbejde</a:t>
            </a:r>
          </a:p>
        </p:txBody>
      </p:sp>
      <p:sp>
        <p:nvSpPr>
          <p:cNvPr id="3" name="TextBox 2">
            <a:extLst>
              <a:ext uri="{FF2B5EF4-FFF2-40B4-BE49-F238E27FC236}">
                <a16:creationId xmlns:a16="http://schemas.microsoft.com/office/drawing/2014/main" id="{742DA34E-116F-A947-8DFF-4D0622E78B9C}"/>
              </a:ext>
            </a:extLst>
          </p:cNvPr>
          <p:cNvSpPr txBox="1"/>
          <p:nvPr/>
        </p:nvSpPr>
        <p:spPr>
          <a:xfrm>
            <a:off x="727158" y="1863090"/>
            <a:ext cx="4503156" cy="4093428"/>
          </a:xfrm>
          <a:prstGeom prst="rect">
            <a:avLst/>
          </a:prstGeom>
          <a:noFill/>
        </p:spPr>
        <p:txBody>
          <a:bodyPr wrap="none" rtlCol="0">
            <a:spAutoFit/>
          </a:bodyPr>
          <a:lstStyle/>
          <a:p>
            <a:pPr algn="ctr"/>
            <a:r>
              <a:rPr lang="en-DK" sz="2000" dirty="0"/>
              <a:t>Energiomsætningen </a:t>
            </a:r>
            <a:r>
              <a:rPr lang="en-GB" sz="2000" dirty="0"/>
              <a:t>I</a:t>
            </a:r>
            <a:r>
              <a:rPr lang="en-DK" sz="2000" dirty="0"/>
              <a:t> hvile:</a:t>
            </a:r>
          </a:p>
          <a:p>
            <a:pPr algn="ctr"/>
            <a:endParaRPr lang="en-DK" sz="2000" dirty="0"/>
          </a:p>
          <a:p>
            <a:pPr algn="ctr"/>
            <a:r>
              <a:rPr lang="en-DK" sz="2000" dirty="0">
                <a:solidFill>
                  <a:srgbClr val="FF0000"/>
                </a:solidFill>
              </a:rPr>
              <a:t>5 kJ/min</a:t>
            </a:r>
          </a:p>
          <a:p>
            <a:pPr algn="ctr"/>
            <a:endParaRPr lang="en-DK" sz="2000" dirty="0"/>
          </a:p>
          <a:p>
            <a:pPr algn="ctr"/>
            <a:endParaRPr lang="en-DK" sz="2000" dirty="0"/>
          </a:p>
          <a:p>
            <a:pPr algn="ctr"/>
            <a:r>
              <a:rPr lang="en-DK" sz="2000" dirty="0"/>
              <a:t>Energiomsætningen / </a:t>
            </a:r>
            <a:r>
              <a:rPr lang="en-GB" sz="2000" dirty="0" err="1"/>
              <a:t>døgn</a:t>
            </a:r>
            <a:r>
              <a:rPr lang="en-GB" sz="2000" dirty="0"/>
              <a:t> :</a:t>
            </a:r>
          </a:p>
          <a:p>
            <a:pPr algn="ctr"/>
            <a:endParaRPr lang="en-GB" sz="2000" dirty="0"/>
          </a:p>
          <a:p>
            <a:pPr algn="ctr"/>
            <a:r>
              <a:rPr lang="en-GB" sz="2000" dirty="0">
                <a:solidFill>
                  <a:srgbClr val="FF0000"/>
                </a:solidFill>
              </a:rPr>
              <a:t>10.000 kJ</a:t>
            </a:r>
          </a:p>
          <a:p>
            <a:pPr algn="ctr"/>
            <a:endParaRPr lang="en-GB" sz="2000" dirty="0"/>
          </a:p>
          <a:p>
            <a:pPr algn="ctr"/>
            <a:endParaRPr lang="en-GB" sz="2000" dirty="0"/>
          </a:p>
          <a:p>
            <a:pPr algn="ctr"/>
            <a:r>
              <a:rPr lang="en-GB" sz="2000" dirty="0" err="1"/>
              <a:t>Energiomsætningen</a:t>
            </a:r>
            <a:r>
              <a:rPr lang="en-GB" sz="2000" dirty="0"/>
              <a:t> under </a:t>
            </a:r>
            <a:r>
              <a:rPr lang="en-GB" sz="2000" dirty="0" err="1"/>
              <a:t>hårdt</a:t>
            </a:r>
            <a:r>
              <a:rPr lang="en-GB" sz="2000" dirty="0"/>
              <a:t> </a:t>
            </a:r>
            <a:r>
              <a:rPr lang="en-GB" sz="2000" dirty="0" err="1"/>
              <a:t>arbejde</a:t>
            </a:r>
            <a:r>
              <a:rPr lang="en-GB" sz="2000" dirty="0"/>
              <a:t>:</a:t>
            </a:r>
          </a:p>
          <a:p>
            <a:pPr algn="ctr"/>
            <a:endParaRPr lang="en-GB" sz="2000" dirty="0"/>
          </a:p>
          <a:p>
            <a:pPr algn="ctr"/>
            <a:r>
              <a:rPr lang="en-GB" sz="2000" dirty="0">
                <a:solidFill>
                  <a:srgbClr val="FF0000"/>
                </a:solidFill>
              </a:rPr>
              <a:t>125 kJ/min</a:t>
            </a:r>
            <a:endParaRPr lang="en-DK" sz="2000" dirty="0">
              <a:solidFill>
                <a:srgbClr val="FF0000"/>
              </a:solidFill>
            </a:endParaRPr>
          </a:p>
        </p:txBody>
      </p:sp>
      <p:pic>
        <p:nvPicPr>
          <p:cNvPr id="6" name="Billede 5" descr="Et billede, der indeholder seng, indendørs, person, liggende&#10;&#10;Automatisk genereret beskrivelse">
            <a:extLst>
              <a:ext uri="{FF2B5EF4-FFF2-40B4-BE49-F238E27FC236}">
                <a16:creationId xmlns:a16="http://schemas.microsoft.com/office/drawing/2014/main" id="{B1104E7C-756A-4F95-8CB7-E57F4A497331}"/>
              </a:ext>
            </a:extLst>
          </p:cNvPr>
          <p:cNvPicPr>
            <a:picLocks noChangeAspect="1"/>
          </p:cNvPicPr>
          <p:nvPr/>
        </p:nvPicPr>
        <p:blipFill>
          <a:blip r:embed="rId3"/>
          <a:stretch>
            <a:fillRect/>
          </a:stretch>
        </p:blipFill>
        <p:spPr>
          <a:xfrm>
            <a:off x="7145196" y="1453247"/>
            <a:ext cx="3565735" cy="2204353"/>
          </a:xfrm>
          <a:prstGeom prst="rect">
            <a:avLst/>
          </a:prstGeom>
        </p:spPr>
      </p:pic>
      <p:pic>
        <p:nvPicPr>
          <p:cNvPr id="8" name="Billede 7" descr="Et billede, der indeholder sport, udendørs, spor, person&#10;&#10;Automatisk genereret beskrivelse">
            <a:extLst>
              <a:ext uri="{FF2B5EF4-FFF2-40B4-BE49-F238E27FC236}">
                <a16:creationId xmlns:a16="http://schemas.microsoft.com/office/drawing/2014/main" id="{1F999A71-C7DF-439D-B0B1-7758C5DB7B63}"/>
              </a:ext>
            </a:extLst>
          </p:cNvPr>
          <p:cNvPicPr>
            <a:picLocks noChangeAspect="1"/>
          </p:cNvPicPr>
          <p:nvPr/>
        </p:nvPicPr>
        <p:blipFill>
          <a:blip r:embed="rId4"/>
          <a:stretch>
            <a:fillRect/>
          </a:stretch>
        </p:blipFill>
        <p:spPr>
          <a:xfrm>
            <a:off x="7145195" y="4075331"/>
            <a:ext cx="3565735" cy="2204353"/>
          </a:xfrm>
          <a:prstGeom prst="rect">
            <a:avLst/>
          </a:prstGeom>
        </p:spPr>
      </p:pic>
      <p:sp>
        <p:nvSpPr>
          <p:cNvPr id="9" name="Tekstfelt 8">
            <a:extLst>
              <a:ext uri="{FF2B5EF4-FFF2-40B4-BE49-F238E27FC236}">
                <a16:creationId xmlns:a16="http://schemas.microsoft.com/office/drawing/2014/main" id="{66D86B3C-457E-425B-B25D-10EA2A0D265C}"/>
              </a:ext>
            </a:extLst>
          </p:cNvPr>
          <p:cNvSpPr txBox="1"/>
          <p:nvPr/>
        </p:nvSpPr>
        <p:spPr>
          <a:xfrm>
            <a:off x="8039100" y="6222068"/>
            <a:ext cx="3429000" cy="369332"/>
          </a:xfrm>
          <a:prstGeom prst="rect">
            <a:avLst/>
          </a:prstGeom>
          <a:noFill/>
        </p:spPr>
        <p:txBody>
          <a:bodyPr wrap="square" rtlCol="0">
            <a:spAutoFit/>
          </a:bodyPr>
          <a:lstStyle/>
          <a:p>
            <a:r>
              <a:rPr lang="da-DK" sz="1100" dirty="0">
                <a:solidFill>
                  <a:schemeClr val="bg1"/>
                </a:solidFill>
              </a:rPr>
              <a:t>Billede </a:t>
            </a:r>
            <a:r>
              <a:rPr lang="da-DK" sz="1100" dirty="0">
                <a:solidFill>
                  <a:schemeClr val="bg1"/>
                </a:solidFill>
                <a:hlinkClick r:id="rId5">
                  <a:extLst>
                    <a:ext uri="{A12FA001-AC4F-418D-AE19-62706E023703}">
                      <ahyp:hlinkClr xmlns:ahyp="http://schemas.microsoft.com/office/drawing/2018/hyperlinkcolor" val="tx"/>
                    </a:ext>
                  </a:extLst>
                </a:hlinkClick>
              </a:rPr>
              <a:t>Luis </a:t>
            </a:r>
            <a:r>
              <a:rPr lang="da-DK" sz="1100" dirty="0" err="1">
                <a:solidFill>
                  <a:schemeClr val="bg1"/>
                </a:solidFill>
                <a:hlinkClick r:id="rId5">
                  <a:extLst>
                    <a:ext uri="{A12FA001-AC4F-418D-AE19-62706E023703}">
                      <ahyp:hlinkClr xmlns:ahyp="http://schemas.microsoft.com/office/drawing/2018/hyperlinkcolor" val="tx"/>
                    </a:ext>
                  </a:extLst>
                </a:hlinkClick>
              </a:rPr>
              <a:t>Oliveira</a:t>
            </a:r>
            <a:r>
              <a:rPr lang="da-DK" sz="1100" dirty="0">
                <a:solidFill>
                  <a:schemeClr val="bg1"/>
                </a:solidFill>
              </a:rPr>
              <a:t> fra </a:t>
            </a:r>
            <a:r>
              <a:rPr lang="da-DK" sz="1100" dirty="0" err="1">
                <a:solidFill>
                  <a:schemeClr val="bg1"/>
                </a:solidFill>
                <a:hlinkClick r:id="rId6">
                  <a:extLst>
                    <a:ext uri="{A12FA001-AC4F-418D-AE19-62706E023703}">
                      <ahyp:hlinkClr xmlns:ahyp="http://schemas.microsoft.com/office/drawing/2018/hyperlinkcolor" val="tx"/>
                    </a:ext>
                  </a:extLst>
                </a:hlinkClick>
              </a:rPr>
              <a:t>Pixabay</a:t>
            </a:r>
            <a:r>
              <a:rPr lang="da-DK" dirty="0"/>
              <a:t> </a:t>
            </a:r>
          </a:p>
        </p:txBody>
      </p:sp>
    </p:spTree>
    <p:extLst>
      <p:ext uri="{BB962C8B-B14F-4D97-AF65-F5344CB8AC3E}">
        <p14:creationId xmlns:p14="http://schemas.microsoft.com/office/powerpoint/2010/main" val="198775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C4AA6-F86A-4F4C-9D63-25183E8213D9}"/>
              </a:ext>
            </a:extLst>
          </p:cNvPr>
          <p:cNvPicPr>
            <a:picLocks noChangeAspect="1"/>
          </p:cNvPicPr>
          <p:nvPr/>
        </p:nvPicPr>
        <p:blipFill rotWithShape="1">
          <a:blip r:embed="rId3"/>
          <a:srcRect b="53712"/>
          <a:stretch/>
        </p:blipFill>
        <p:spPr>
          <a:xfrm>
            <a:off x="683743" y="1232281"/>
            <a:ext cx="5655687" cy="1969978"/>
          </a:xfrm>
          <a:prstGeom prst="rect">
            <a:avLst/>
          </a:prstGeom>
        </p:spPr>
      </p:pic>
      <p:sp>
        <p:nvSpPr>
          <p:cNvPr id="5" name="TextBox 4">
            <a:extLst>
              <a:ext uri="{FF2B5EF4-FFF2-40B4-BE49-F238E27FC236}">
                <a16:creationId xmlns:a16="http://schemas.microsoft.com/office/drawing/2014/main" id="{5E0DCC2E-E582-5C4F-8DD2-1B0D1ECC28CB}"/>
              </a:ext>
            </a:extLst>
          </p:cNvPr>
          <p:cNvSpPr txBox="1"/>
          <p:nvPr/>
        </p:nvSpPr>
        <p:spPr>
          <a:xfrm>
            <a:off x="7860353" y="4495800"/>
            <a:ext cx="3174587" cy="646331"/>
          </a:xfrm>
          <a:prstGeom prst="rect">
            <a:avLst/>
          </a:prstGeom>
          <a:noFill/>
        </p:spPr>
        <p:txBody>
          <a:bodyPr wrap="none" rtlCol="0">
            <a:spAutoFit/>
          </a:bodyPr>
          <a:lstStyle/>
          <a:p>
            <a:r>
              <a:rPr lang="da-DK" dirty="0"/>
              <a:t>Fodbold - 90 minutters spilletid:</a:t>
            </a:r>
          </a:p>
          <a:p>
            <a:pPr algn="ctr"/>
            <a:r>
              <a:rPr lang="da-DK" dirty="0"/>
              <a:t>∽6463 kJ</a:t>
            </a:r>
          </a:p>
        </p:txBody>
      </p:sp>
      <p:pic>
        <p:nvPicPr>
          <p:cNvPr id="9" name="Billede 8" descr="Et billede, der indeholder person, afspiller, mand, sport&#10;&#10;Automatisk genereret beskrivelse">
            <a:extLst>
              <a:ext uri="{FF2B5EF4-FFF2-40B4-BE49-F238E27FC236}">
                <a16:creationId xmlns:a16="http://schemas.microsoft.com/office/drawing/2014/main" id="{21EC2167-BBE1-4573-8ACB-274779129D73}"/>
              </a:ext>
            </a:extLst>
          </p:cNvPr>
          <p:cNvPicPr>
            <a:picLocks noChangeAspect="1"/>
          </p:cNvPicPr>
          <p:nvPr/>
        </p:nvPicPr>
        <p:blipFill>
          <a:blip r:embed="rId4"/>
          <a:stretch>
            <a:fillRect/>
          </a:stretch>
        </p:blipFill>
        <p:spPr>
          <a:xfrm>
            <a:off x="2251174" y="3305117"/>
            <a:ext cx="2371626" cy="3314700"/>
          </a:xfrm>
          <a:prstGeom prst="rect">
            <a:avLst/>
          </a:prstGeom>
        </p:spPr>
      </p:pic>
      <p:sp>
        <p:nvSpPr>
          <p:cNvPr id="10" name="Tekstfelt 9">
            <a:extLst>
              <a:ext uri="{FF2B5EF4-FFF2-40B4-BE49-F238E27FC236}">
                <a16:creationId xmlns:a16="http://schemas.microsoft.com/office/drawing/2014/main" id="{540E921D-51E9-49C6-8004-EDB8EE99B6A3}"/>
              </a:ext>
            </a:extLst>
          </p:cNvPr>
          <p:cNvSpPr txBox="1"/>
          <p:nvPr/>
        </p:nvSpPr>
        <p:spPr>
          <a:xfrm>
            <a:off x="2301974" y="6581001"/>
            <a:ext cx="3492500" cy="276999"/>
          </a:xfrm>
          <a:prstGeom prst="rect">
            <a:avLst/>
          </a:prstGeom>
          <a:noFill/>
        </p:spPr>
        <p:txBody>
          <a:bodyPr wrap="square" rtlCol="0">
            <a:spAutoFit/>
          </a:bodyPr>
          <a:lstStyle/>
          <a:p>
            <a:r>
              <a:rPr lang="da-DK" sz="1200" dirty="0">
                <a:solidFill>
                  <a:schemeClr val="bg1"/>
                </a:solidFill>
              </a:rPr>
              <a:t>Billede af </a:t>
            </a:r>
            <a:r>
              <a:rPr lang="da-DK" sz="1200" dirty="0">
                <a:solidFill>
                  <a:schemeClr val="bg1"/>
                </a:solidFill>
                <a:hlinkClick r:id="rId5">
                  <a:extLst>
                    <a:ext uri="{A12FA001-AC4F-418D-AE19-62706E023703}">
                      <ahyp:hlinkClr xmlns:ahyp="http://schemas.microsoft.com/office/drawing/2018/hyperlinkcolor" val="tx"/>
                    </a:ext>
                  </a:extLst>
                </a:hlinkClick>
              </a:rPr>
              <a:t>Bo </a:t>
            </a:r>
            <a:r>
              <a:rPr lang="da-DK" sz="1200" dirty="0" err="1">
                <a:solidFill>
                  <a:schemeClr val="bg1"/>
                </a:solidFill>
                <a:hlinkClick r:id="rId5">
                  <a:extLst>
                    <a:ext uri="{A12FA001-AC4F-418D-AE19-62706E023703}">
                      <ahyp:hlinkClr xmlns:ahyp="http://schemas.microsoft.com/office/drawing/2018/hyperlinkcolor" val="tx"/>
                    </a:ext>
                  </a:extLst>
                </a:hlinkClick>
              </a:rPr>
              <a:t>Parrish</a:t>
            </a:r>
            <a:r>
              <a:rPr lang="da-DK" sz="1200" dirty="0">
                <a:solidFill>
                  <a:schemeClr val="bg1"/>
                </a:solidFill>
              </a:rPr>
              <a:t> fra </a:t>
            </a:r>
            <a:r>
              <a:rPr lang="da-DK" sz="1200" dirty="0" err="1">
                <a:solidFill>
                  <a:schemeClr val="bg1"/>
                </a:solidFill>
                <a:hlinkClick r:id="rId6">
                  <a:extLst>
                    <a:ext uri="{A12FA001-AC4F-418D-AE19-62706E023703}">
                      <ahyp:hlinkClr xmlns:ahyp="http://schemas.microsoft.com/office/drawing/2018/hyperlinkcolor" val="tx"/>
                    </a:ext>
                  </a:extLst>
                </a:hlinkClick>
              </a:rPr>
              <a:t>Pixabay</a:t>
            </a:r>
            <a:endParaRPr lang="da-DK" sz="1200" dirty="0">
              <a:solidFill>
                <a:schemeClr val="bg1"/>
              </a:solidFill>
            </a:endParaRPr>
          </a:p>
        </p:txBody>
      </p:sp>
      <p:pic>
        <p:nvPicPr>
          <p:cNvPr id="3" name="Billede 2" descr="Et billede, der indeholder græs, fodbold, person, felt&#10;&#10;Automatisk genereret beskrivelse">
            <a:extLst>
              <a:ext uri="{FF2B5EF4-FFF2-40B4-BE49-F238E27FC236}">
                <a16:creationId xmlns:a16="http://schemas.microsoft.com/office/drawing/2014/main" id="{BA89CDCD-21DC-4E29-BB88-BAB05E4BA84C}"/>
              </a:ext>
            </a:extLst>
          </p:cNvPr>
          <p:cNvPicPr>
            <a:picLocks noChangeAspect="1"/>
          </p:cNvPicPr>
          <p:nvPr/>
        </p:nvPicPr>
        <p:blipFill>
          <a:blip r:embed="rId7"/>
          <a:stretch>
            <a:fillRect/>
          </a:stretch>
        </p:blipFill>
        <p:spPr>
          <a:xfrm>
            <a:off x="7467600" y="1232281"/>
            <a:ext cx="3642095" cy="2780891"/>
          </a:xfrm>
          <a:prstGeom prst="rect">
            <a:avLst/>
          </a:prstGeom>
        </p:spPr>
      </p:pic>
      <p:sp>
        <p:nvSpPr>
          <p:cNvPr id="6" name="Tekstfelt 5">
            <a:extLst>
              <a:ext uri="{FF2B5EF4-FFF2-40B4-BE49-F238E27FC236}">
                <a16:creationId xmlns:a16="http://schemas.microsoft.com/office/drawing/2014/main" id="{801FBBD0-4771-4CB5-851F-5B779401FC54}"/>
              </a:ext>
            </a:extLst>
          </p:cNvPr>
          <p:cNvSpPr txBox="1"/>
          <p:nvPr/>
        </p:nvSpPr>
        <p:spPr>
          <a:xfrm>
            <a:off x="8152040" y="4013172"/>
            <a:ext cx="2882900" cy="276999"/>
          </a:xfrm>
          <a:prstGeom prst="rect">
            <a:avLst/>
          </a:prstGeom>
          <a:noFill/>
        </p:spPr>
        <p:txBody>
          <a:bodyPr wrap="square" rtlCol="0">
            <a:spAutoFit/>
          </a:bodyPr>
          <a:lstStyle/>
          <a:p>
            <a:r>
              <a:rPr lang="da-DK" sz="1200" dirty="0">
                <a:solidFill>
                  <a:schemeClr val="bg1"/>
                </a:solidFill>
              </a:rPr>
              <a:t>Billede af </a:t>
            </a:r>
            <a:r>
              <a:rPr lang="da-DK" sz="1200" dirty="0">
                <a:solidFill>
                  <a:schemeClr val="bg1"/>
                </a:solidFill>
                <a:hlinkClick r:id="rId8">
                  <a:extLst>
                    <a:ext uri="{A12FA001-AC4F-418D-AE19-62706E023703}">
                      <ahyp:hlinkClr xmlns:ahyp="http://schemas.microsoft.com/office/drawing/2018/hyperlinkcolor" val="tx"/>
                    </a:ext>
                  </a:extLst>
                </a:hlinkClick>
              </a:rPr>
              <a:t>David Mark</a:t>
            </a:r>
            <a:r>
              <a:rPr lang="da-DK" sz="1200" dirty="0">
                <a:solidFill>
                  <a:schemeClr val="bg1"/>
                </a:solidFill>
              </a:rPr>
              <a:t> fra </a:t>
            </a:r>
            <a:r>
              <a:rPr lang="da-DK" sz="1200" dirty="0" err="1">
                <a:solidFill>
                  <a:schemeClr val="bg1"/>
                </a:solidFill>
                <a:hlinkClick r:id="rId9">
                  <a:extLst>
                    <a:ext uri="{A12FA001-AC4F-418D-AE19-62706E023703}">
                      <ahyp:hlinkClr xmlns:ahyp="http://schemas.microsoft.com/office/drawing/2018/hyperlinkcolor" val="tx"/>
                    </a:ext>
                  </a:extLst>
                </a:hlinkClick>
              </a:rPr>
              <a:t>Pixabay</a:t>
            </a:r>
            <a:r>
              <a:rPr lang="da-DK" sz="1200" dirty="0">
                <a:solidFill>
                  <a:schemeClr val="bg1"/>
                </a:solidFill>
              </a:rPr>
              <a:t> </a:t>
            </a:r>
          </a:p>
        </p:txBody>
      </p:sp>
    </p:spTree>
    <p:extLst>
      <p:ext uri="{BB962C8B-B14F-4D97-AF65-F5344CB8AC3E}">
        <p14:creationId xmlns:p14="http://schemas.microsoft.com/office/powerpoint/2010/main" val="3725826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a:extLst>
              <a:ext uri="{FF2B5EF4-FFF2-40B4-BE49-F238E27FC236}">
                <a16:creationId xmlns:a16="http://schemas.microsoft.com/office/drawing/2014/main" id="{5B61035C-D112-FB4B-9A1E-F86E9C56B7FC}"/>
              </a:ext>
            </a:extLst>
          </p:cNvPr>
          <p:cNvSpPr>
            <a:spLocks noGrp="1" noChangeArrowheads="1"/>
          </p:cNvSpPr>
          <p:nvPr>
            <p:ph type="title"/>
          </p:nvPr>
        </p:nvSpPr>
        <p:spPr/>
        <p:txBody>
          <a:bodyPr/>
          <a:lstStyle/>
          <a:p>
            <a:endParaRPr lang="da-DK" altLang="da-DK"/>
          </a:p>
        </p:txBody>
      </p:sp>
      <p:sp>
        <p:nvSpPr>
          <p:cNvPr id="714755" name="Rectangle 3">
            <a:extLst>
              <a:ext uri="{FF2B5EF4-FFF2-40B4-BE49-F238E27FC236}">
                <a16:creationId xmlns:a16="http://schemas.microsoft.com/office/drawing/2014/main" id="{4888E45F-1C02-0747-863E-F3963A17B4CC}"/>
              </a:ext>
            </a:extLst>
          </p:cNvPr>
          <p:cNvSpPr>
            <a:spLocks noGrp="1" noChangeArrowheads="1"/>
          </p:cNvSpPr>
          <p:nvPr>
            <p:ph idx="1"/>
          </p:nvPr>
        </p:nvSpPr>
        <p:spPr/>
        <p:txBody>
          <a:bodyPr/>
          <a:lstStyle/>
          <a:p>
            <a:endParaRPr lang="da-DK" altLang="da-DK" dirty="0"/>
          </a:p>
        </p:txBody>
      </p:sp>
      <p:pic>
        <p:nvPicPr>
          <p:cNvPr id="714756" name="Picture 4">
            <a:extLst>
              <a:ext uri="{FF2B5EF4-FFF2-40B4-BE49-F238E27FC236}">
                <a16:creationId xmlns:a16="http://schemas.microsoft.com/office/drawing/2014/main" id="{AB5795D5-7CEC-AF4A-BA58-F0CE09C2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27" y="508001"/>
            <a:ext cx="6941585" cy="5668962"/>
          </a:xfrm>
          <a:prstGeom prst="rect">
            <a:avLst/>
          </a:prstGeom>
          <a:noFill/>
          <a:extLst>
            <a:ext uri="{909E8E84-426E-40DD-AFC4-6F175D3DCCD1}">
              <a14:hiddenFill xmlns:a14="http://schemas.microsoft.com/office/drawing/2010/main">
                <a:solidFill>
                  <a:srgbClr val="FFFFFF"/>
                </a:solidFill>
              </a14:hiddenFill>
            </a:ext>
          </a:extLst>
        </p:spPr>
      </p:pic>
      <p:sp>
        <p:nvSpPr>
          <p:cNvPr id="714757" name="Text Box 5">
            <a:extLst>
              <a:ext uri="{FF2B5EF4-FFF2-40B4-BE49-F238E27FC236}">
                <a16:creationId xmlns:a16="http://schemas.microsoft.com/office/drawing/2014/main" id="{123144EF-C842-4E4B-95AC-254FE6954635}"/>
              </a:ext>
            </a:extLst>
          </p:cNvPr>
          <p:cNvSpPr txBox="1">
            <a:spLocks noChangeArrowheads="1"/>
          </p:cNvSpPr>
          <p:nvPr/>
        </p:nvSpPr>
        <p:spPr bwMode="auto">
          <a:xfrm>
            <a:off x="5106412" y="551922"/>
            <a:ext cx="4343400"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sz="1600">
                <a:solidFill>
                  <a:srgbClr val="D88100"/>
                </a:solidFill>
                <a:latin typeface="Arial" panose="020B0604020202020204" pitchFamily="34" charset="0"/>
              </a:rPr>
              <a:t>1000 kilojoule (kJ) = 1 megajoule (MJ)</a:t>
            </a:r>
          </a:p>
        </p:txBody>
      </p:sp>
    </p:spTree>
    <p:extLst>
      <p:ext uri="{BB962C8B-B14F-4D97-AF65-F5344CB8AC3E}">
        <p14:creationId xmlns:p14="http://schemas.microsoft.com/office/powerpoint/2010/main" val="2005023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064F56-3865-984B-BF3F-54104BE59E49}"/>
              </a:ext>
            </a:extLst>
          </p:cNvPr>
          <p:cNvPicPr>
            <a:picLocks noChangeAspect="1"/>
          </p:cNvPicPr>
          <p:nvPr/>
        </p:nvPicPr>
        <p:blipFill>
          <a:blip r:embed="rId3"/>
          <a:stretch>
            <a:fillRect/>
          </a:stretch>
        </p:blipFill>
        <p:spPr>
          <a:xfrm>
            <a:off x="643467" y="1002623"/>
            <a:ext cx="10905066" cy="4852753"/>
          </a:xfrm>
          <a:prstGeom prst="rect">
            <a:avLst/>
          </a:prstGeom>
        </p:spPr>
      </p:pic>
      <p:sp>
        <p:nvSpPr>
          <p:cNvPr id="2" name="TextBox 1">
            <a:extLst>
              <a:ext uri="{FF2B5EF4-FFF2-40B4-BE49-F238E27FC236}">
                <a16:creationId xmlns:a16="http://schemas.microsoft.com/office/drawing/2014/main" id="{28BB2685-337C-4146-9643-5B48E36745F0}"/>
              </a:ext>
            </a:extLst>
          </p:cNvPr>
          <p:cNvSpPr txBox="1"/>
          <p:nvPr/>
        </p:nvSpPr>
        <p:spPr>
          <a:xfrm>
            <a:off x="5639309" y="6531171"/>
            <a:ext cx="6552691" cy="369332"/>
          </a:xfrm>
          <a:prstGeom prst="rect">
            <a:avLst/>
          </a:prstGeom>
          <a:noFill/>
        </p:spPr>
        <p:txBody>
          <a:bodyPr wrap="none" rtlCol="0">
            <a:spAutoFit/>
          </a:bodyPr>
          <a:lstStyle/>
          <a:p>
            <a:r>
              <a:rPr lang="en-DK" dirty="0">
                <a:solidFill>
                  <a:schemeClr val="bg1"/>
                </a:solidFill>
              </a:rPr>
              <a:t>Kilde: Så meget energi bruger du dagligt – 12 årig. Fødevarestyrelsen</a:t>
            </a:r>
          </a:p>
        </p:txBody>
      </p:sp>
    </p:spTree>
    <p:extLst>
      <p:ext uri="{BB962C8B-B14F-4D97-AF65-F5344CB8AC3E}">
        <p14:creationId xmlns:p14="http://schemas.microsoft.com/office/powerpoint/2010/main" val="308232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a:extLst>
              <a:ext uri="{FF2B5EF4-FFF2-40B4-BE49-F238E27FC236}">
                <a16:creationId xmlns:a16="http://schemas.microsoft.com/office/drawing/2014/main" id="{1ADA8878-E5F3-E341-9FED-4D2AA041D3E4}"/>
              </a:ext>
            </a:extLst>
          </p:cNvPr>
          <p:cNvSpPr>
            <a:spLocks noGrp="1" noChangeArrowheads="1"/>
          </p:cNvSpPr>
          <p:nvPr>
            <p:ph type="title"/>
          </p:nvPr>
        </p:nvSpPr>
        <p:spPr>
          <a:xfrm>
            <a:off x="1534708" y="901787"/>
            <a:ext cx="9122584" cy="1325563"/>
          </a:xfrm>
        </p:spPr>
        <p:txBody>
          <a:bodyPr>
            <a:normAutofit/>
          </a:bodyPr>
          <a:lstStyle/>
          <a:p>
            <a:r>
              <a:rPr lang="da-DK" b="1" dirty="0"/>
              <a:t>Hvor meget energi har du brug for?</a:t>
            </a:r>
            <a:endParaRPr lang="da-DK" altLang="da-DK" b="1" dirty="0">
              <a:latin typeface="Arial" panose="020B0604020202020204" pitchFamily="34" charset="0"/>
            </a:endParaRPr>
          </a:p>
        </p:txBody>
      </p:sp>
      <p:sp>
        <p:nvSpPr>
          <p:cNvPr id="721923" name="Rectangle 3">
            <a:extLst>
              <a:ext uri="{FF2B5EF4-FFF2-40B4-BE49-F238E27FC236}">
                <a16:creationId xmlns:a16="http://schemas.microsoft.com/office/drawing/2014/main" id="{976D214E-9E2B-0740-9011-481CC02726FB}"/>
              </a:ext>
            </a:extLst>
          </p:cNvPr>
          <p:cNvSpPr>
            <a:spLocks noGrp="1" noChangeArrowheads="1"/>
          </p:cNvSpPr>
          <p:nvPr>
            <p:ph idx="1"/>
          </p:nvPr>
        </p:nvSpPr>
        <p:spPr>
          <a:xfrm>
            <a:off x="577897" y="2845868"/>
            <a:ext cx="7748001" cy="2438546"/>
          </a:xfrm>
        </p:spPr>
        <p:txBody>
          <a:bodyPr>
            <a:noAutofit/>
          </a:bodyPr>
          <a:lstStyle/>
          <a:p>
            <a:pPr>
              <a:buFontTx/>
              <a:buNone/>
            </a:pPr>
            <a:r>
              <a:rPr lang="da-DK" altLang="da-DK" sz="2000" b="1" u="sng" dirty="0">
                <a:latin typeface="Calibri" panose="020F0502020204030204" pitchFamily="34" charset="0"/>
                <a:cs typeface="Calibri" panose="020F0502020204030204" pitchFamily="34" charset="0"/>
              </a:rPr>
              <a:t>Trin 1: Basalstofskifte</a:t>
            </a:r>
          </a:p>
          <a:p>
            <a:pPr>
              <a:buFontTx/>
              <a:buNone/>
            </a:pPr>
            <a:endParaRPr lang="da-DK" altLang="da-DK" sz="2000" b="1" u="sng" dirty="0">
              <a:latin typeface="Calibri" panose="020F0502020204030204" pitchFamily="34" charset="0"/>
              <a:cs typeface="Calibri" panose="020F0502020204030204" pitchFamily="34" charset="0"/>
            </a:endParaRPr>
          </a:p>
          <a:p>
            <a:pPr>
              <a:buFontTx/>
              <a:buNone/>
            </a:pPr>
            <a:r>
              <a:rPr lang="da-DK" altLang="da-DK" sz="2000" b="1" dirty="0">
                <a:latin typeface="Calibri" panose="020F0502020204030204" pitchFamily="34" charset="0"/>
                <a:cs typeface="Calibri" panose="020F0502020204030204" pitchFamily="34" charset="0"/>
              </a:rPr>
              <a:t>Drenge/mænd</a:t>
            </a:r>
            <a:r>
              <a:rPr lang="da-DK" altLang="da-DK" sz="2000" dirty="0">
                <a:latin typeface="Calibri" panose="020F0502020204030204" pitchFamily="34" charset="0"/>
                <a:cs typeface="Calibri" panose="020F0502020204030204" pitchFamily="34" charset="0"/>
              </a:rPr>
              <a:t>     </a:t>
            </a:r>
          </a:p>
          <a:p>
            <a:pPr>
              <a:buFontTx/>
              <a:buNone/>
            </a:pPr>
            <a:r>
              <a:rPr lang="da-DK" altLang="da-DK" sz="2000" dirty="0">
                <a:latin typeface="Calibri" panose="020F0502020204030204" pitchFamily="34" charset="0"/>
                <a:cs typeface="Calibri" panose="020F0502020204030204" pitchFamily="34" charset="0"/>
              </a:rPr>
              <a:t>11-18 år: ((0,068 x vægt (kg)) + (0,57 x højde (meter)) + 2,16) x 1000</a:t>
            </a:r>
          </a:p>
          <a:p>
            <a:pPr>
              <a:buFontTx/>
              <a:buNone/>
            </a:pPr>
            <a:endParaRPr lang="da-DK" altLang="da-DK" sz="2000" dirty="0">
              <a:latin typeface="Calibri" panose="020F0502020204030204" pitchFamily="34" charset="0"/>
              <a:cs typeface="Calibri" panose="020F0502020204030204" pitchFamily="34" charset="0"/>
            </a:endParaRPr>
          </a:p>
          <a:p>
            <a:pPr>
              <a:buFontTx/>
              <a:buNone/>
            </a:pPr>
            <a:r>
              <a:rPr lang="da-DK" altLang="da-DK" sz="2000" b="1" dirty="0">
                <a:latin typeface="Calibri" panose="020F0502020204030204" pitchFamily="34" charset="0"/>
                <a:cs typeface="Calibri" panose="020F0502020204030204" pitchFamily="34" charset="0"/>
              </a:rPr>
              <a:t>Piger/kvinder</a:t>
            </a:r>
            <a:r>
              <a:rPr lang="da-DK" altLang="da-DK" sz="2000" dirty="0">
                <a:latin typeface="Calibri" panose="020F0502020204030204" pitchFamily="34" charset="0"/>
                <a:cs typeface="Calibri" panose="020F0502020204030204" pitchFamily="34" charset="0"/>
              </a:rPr>
              <a:t>      </a:t>
            </a:r>
          </a:p>
          <a:p>
            <a:pPr>
              <a:buFontTx/>
              <a:buNone/>
            </a:pPr>
            <a:r>
              <a:rPr lang="da-DK" altLang="da-DK" sz="2000" dirty="0">
                <a:latin typeface="Calibri" panose="020F0502020204030204" pitchFamily="34" charset="0"/>
                <a:cs typeface="Calibri" panose="020F0502020204030204" pitchFamily="34" charset="0"/>
              </a:rPr>
              <a:t>11-18 år: ((0,035 x vægt (kg)) + (1,95 x højde (meter)) + 0,84) x 1000</a:t>
            </a:r>
          </a:p>
        </p:txBody>
      </p:sp>
      <p:pic>
        <p:nvPicPr>
          <p:cNvPr id="3" name="Graphic 2" descr="Fire">
            <a:extLst>
              <a:ext uri="{FF2B5EF4-FFF2-40B4-BE49-F238E27FC236}">
                <a16:creationId xmlns:a16="http://schemas.microsoft.com/office/drawing/2014/main" id="{EB70ADF6-09D5-4D46-9B87-69F2A1D4C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5899" y="3191551"/>
            <a:ext cx="2194559" cy="2194559"/>
          </a:xfrm>
          <a:prstGeom prst="rect">
            <a:avLst/>
          </a:prstGeom>
        </p:spPr>
      </p:pic>
      <p:sp>
        <p:nvSpPr>
          <p:cNvPr id="721924" name="Text Box 4">
            <a:extLst>
              <a:ext uri="{FF2B5EF4-FFF2-40B4-BE49-F238E27FC236}">
                <a16:creationId xmlns:a16="http://schemas.microsoft.com/office/drawing/2014/main" id="{7A4A86C7-50F3-DA42-9FBB-A57E390DD254}"/>
              </a:ext>
            </a:extLst>
          </p:cNvPr>
          <p:cNvSpPr txBox="1">
            <a:spLocks noChangeArrowheads="1"/>
          </p:cNvSpPr>
          <p:nvPr/>
        </p:nvSpPr>
        <p:spPr bwMode="auto">
          <a:xfrm>
            <a:off x="1524000" y="6521450"/>
            <a:ext cx="342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sz="1600" dirty="0">
                <a:latin typeface="Arial" panose="020B0604020202020204" pitchFamily="34" charset="0"/>
              </a:rPr>
              <a:t>WHO/FAO/UNU/NNR</a:t>
            </a:r>
          </a:p>
        </p:txBody>
      </p:sp>
    </p:spTree>
    <p:extLst>
      <p:ext uri="{BB962C8B-B14F-4D97-AF65-F5344CB8AC3E}">
        <p14:creationId xmlns:p14="http://schemas.microsoft.com/office/powerpoint/2010/main" val="3961923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a:extLst>
              <a:ext uri="{FF2B5EF4-FFF2-40B4-BE49-F238E27FC236}">
                <a16:creationId xmlns:a16="http://schemas.microsoft.com/office/drawing/2014/main" id="{CBAB90F1-B6FA-AE45-AED5-43E88ACCB13D}"/>
              </a:ext>
            </a:extLst>
          </p:cNvPr>
          <p:cNvSpPr>
            <a:spLocks noGrp="1" noChangeArrowheads="1"/>
          </p:cNvSpPr>
          <p:nvPr>
            <p:ph type="title"/>
          </p:nvPr>
        </p:nvSpPr>
        <p:spPr>
          <a:xfrm>
            <a:off x="2209800" y="228600"/>
            <a:ext cx="7772400" cy="1143000"/>
          </a:xfrm>
        </p:spPr>
        <p:txBody>
          <a:bodyPr/>
          <a:lstStyle/>
          <a:p>
            <a:r>
              <a:rPr lang="da-DK" altLang="da-DK" b="1" dirty="0">
                <a:latin typeface="Calibri" panose="020F0502020204030204" pitchFamily="34" charset="0"/>
                <a:cs typeface="Calibri" panose="020F0502020204030204" pitchFamily="34" charset="0"/>
              </a:rPr>
              <a:t>Trin 2: Aktivitet</a:t>
            </a:r>
            <a:endParaRPr lang="da-DK" altLang="da-DK" dirty="0">
              <a:solidFill>
                <a:srgbClr val="000000"/>
              </a:solidFill>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8AEB7729-3009-DC49-89ED-414C37D5C0AE}"/>
              </a:ext>
            </a:extLst>
          </p:cNvPr>
          <p:cNvGraphicFramePr>
            <a:graphicFrameLocks noGrp="1"/>
          </p:cNvGraphicFramePr>
          <p:nvPr>
            <p:extLst>
              <p:ext uri="{D42A27DB-BD31-4B8C-83A1-F6EECF244321}">
                <p14:modId xmlns:p14="http://schemas.microsoft.com/office/powerpoint/2010/main" val="1308948950"/>
              </p:ext>
            </p:extLst>
          </p:nvPr>
        </p:nvGraphicFramePr>
        <p:xfrm>
          <a:off x="1832263" y="1459290"/>
          <a:ext cx="8527473" cy="3729237"/>
        </p:xfrm>
        <a:graphic>
          <a:graphicData uri="http://schemas.openxmlformats.org/drawingml/2006/table">
            <a:tbl>
              <a:tblPr firstRow="1" bandRow="1">
                <a:tableStyleId>{2D5ABB26-0587-4C30-8999-92F81FD0307C}</a:tableStyleId>
              </a:tblPr>
              <a:tblGrid>
                <a:gridCol w="7592358">
                  <a:extLst>
                    <a:ext uri="{9D8B030D-6E8A-4147-A177-3AD203B41FA5}">
                      <a16:colId xmlns:a16="http://schemas.microsoft.com/office/drawing/2014/main" val="1994098596"/>
                    </a:ext>
                  </a:extLst>
                </a:gridCol>
                <a:gridCol w="935115">
                  <a:extLst>
                    <a:ext uri="{9D8B030D-6E8A-4147-A177-3AD203B41FA5}">
                      <a16:colId xmlns:a16="http://schemas.microsoft.com/office/drawing/2014/main" val="2740328956"/>
                    </a:ext>
                  </a:extLst>
                </a:gridCol>
              </a:tblGrid>
              <a:tr h="605773">
                <a:tc>
                  <a:txBody>
                    <a:bodyPr/>
                    <a:lstStyle/>
                    <a:p>
                      <a:r>
                        <a:rPr lang="da-DK" sz="2000" b="1" u="sng" dirty="0"/>
                        <a:t>Generel aktivitet</a:t>
                      </a:r>
                    </a:p>
                  </a:txBody>
                  <a:tcPr/>
                </a:tc>
                <a:tc>
                  <a:txBody>
                    <a:bodyPr/>
                    <a:lstStyle/>
                    <a:p>
                      <a:r>
                        <a:rPr lang="da-DK" sz="2000" b="1" u="sng" dirty="0"/>
                        <a:t>PAL</a:t>
                      </a:r>
                    </a:p>
                  </a:txBody>
                  <a:tcPr/>
                </a:tc>
                <a:extLst>
                  <a:ext uri="{0D108BD9-81ED-4DB2-BD59-A6C34878D82A}">
                    <a16:rowId xmlns:a16="http://schemas.microsoft.com/office/drawing/2014/main" val="1183999979"/>
                  </a:ext>
                </a:extLst>
              </a:tr>
              <a:tr h="955959">
                <a:tc>
                  <a:txBody>
                    <a:bodyPr/>
                    <a:lstStyle/>
                    <a:p>
                      <a:pPr>
                        <a:lnSpc>
                          <a:spcPct val="90000"/>
                        </a:lnSpc>
                      </a:pPr>
                      <a:r>
                        <a:rPr lang="da-DK" altLang="da-DK" sz="2000" dirty="0"/>
                        <a:t>Stillesiddende arbejde/skole og lidt/ingen aktivitet i fritiden ud over træning	</a:t>
                      </a:r>
                      <a:endParaRPr lang="da-DK" sz="2000" dirty="0"/>
                    </a:p>
                  </a:txBody>
                  <a:tcPr/>
                </a:tc>
                <a:tc>
                  <a:txBody>
                    <a:bodyPr/>
                    <a:lstStyle/>
                    <a:p>
                      <a:r>
                        <a:rPr lang="da-DK" sz="2000" dirty="0"/>
                        <a:t>1,5</a:t>
                      </a:r>
                    </a:p>
                  </a:txBody>
                  <a:tcPr/>
                </a:tc>
                <a:extLst>
                  <a:ext uri="{0D108BD9-81ED-4DB2-BD59-A6C34878D82A}">
                    <a16:rowId xmlns:a16="http://schemas.microsoft.com/office/drawing/2014/main" val="232473864"/>
                  </a:ext>
                </a:extLst>
              </a:tr>
              <a:tr h="955959">
                <a:tc>
                  <a:txBody>
                    <a:bodyPr/>
                    <a:lstStyle/>
                    <a:p>
                      <a:pPr>
                        <a:lnSpc>
                          <a:spcPct val="90000"/>
                        </a:lnSpc>
                      </a:pPr>
                      <a:r>
                        <a:rPr lang="da-DK" altLang="da-DK" sz="2000" dirty="0"/>
                        <a:t>Stillesiddende arbejde/skole med moderat aktivitet i fritiden ud over træning	</a:t>
                      </a:r>
                      <a:endParaRPr lang="da-DK" sz="2000" dirty="0"/>
                    </a:p>
                  </a:txBody>
                  <a:tcPr/>
                </a:tc>
                <a:tc>
                  <a:txBody>
                    <a:bodyPr/>
                    <a:lstStyle/>
                    <a:p>
                      <a:r>
                        <a:rPr lang="da-DK" sz="2000" dirty="0"/>
                        <a:t>1,7</a:t>
                      </a:r>
                    </a:p>
                  </a:txBody>
                  <a:tcPr/>
                </a:tc>
                <a:extLst>
                  <a:ext uri="{0D108BD9-81ED-4DB2-BD59-A6C34878D82A}">
                    <a16:rowId xmlns:a16="http://schemas.microsoft.com/office/drawing/2014/main" val="3640232801"/>
                  </a:ext>
                </a:extLst>
              </a:tr>
              <a:tr h="605773">
                <a:tc>
                  <a:txBody>
                    <a:bodyPr/>
                    <a:lstStyle/>
                    <a:p>
                      <a:r>
                        <a:rPr lang="da-DK" altLang="da-DK" sz="2000" dirty="0"/>
                        <a:t>Arbejde med kontinuerlig fysisk aktivitet (stå/gå) </a:t>
                      </a:r>
                      <a:endParaRPr lang="da-DK" sz="2000" dirty="0"/>
                    </a:p>
                  </a:txBody>
                  <a:tcPr/>
                </a:tc>
                <a:tc>
                  <a:txBody>
                    <a:bodyPr/>
                    <a:lstStyle/>
                    <a:p>
                      <a:r>
                        <a:rPr lang="da-DK" sz="2000" dirty="0"/>
                        <a:t>1,9</a:t>
                      </a:r>
                    </a:p>
                  </a:txBody>
                  <a:tcPr/>
                </a:tc>
                <a:extLst>
                  <a:ext uri="{0D108BD9-81ED-4DB2-BD59-A6C34878D82A}">
                    <a16:rowId xmlns:a16="http://schemas.microsoft.com/office/drawing/2014/main" val="393947384"/>
                  </a:ext>
                </a:extLst>
              </a:tr>
              <a:tr h="605773">
                <a:tc>
                  <a:txBody>
                    <a:bodyPr/>
                    <a:lstStyle/>
                    <a:p>
                      <a:r>
                        <a:rPr lang="da-DK" altLang="da-DK" sz="2000" dirty="0"/>
                        <a:t>Hårdt fysisk arbejde fx murer</a:t>
                      </a:r>
                      <a:endParaRPr lang="da-DK" sz="2000" dirty="0"/>
                    </a:p>
                  </a:txBody>
                  <a:tcPr/>
                </a:tc>
                <a:tc>
                  <a:txBody>
                    <a:bodyPr/>
                    <a:lstStyle/>
                    <a:p>
                      <a:r>
                        <a:rPr lang="da-DK" sz="2000" dirty="0"/>
                        <a:t>2,2</a:t>
                      </a:r>
                    </a:p>
                  </a:txBody>
                  <a:tcPr/>
                </a:tc>
                <a:extLst>
                  <a:ext uri="{0D108BD9-81ED-4DB2-BD59-A6C34878D82A}">
                    <a16:rowId xmlns:a16="http://schemas.microsoft.com/office/drawing/2014/main" val="936723865"/>
                  </a:ext>
                </a:extLst>
              </a:tr>
            </a:tbl>
          </a:graphicData>
        </a:graphic>
      </p:graphicFrame>
      <p:sp>
        <p:nvSpPr>
          <p:cNvPr id="6" name="Rectangle 5">
            <a:extLst>
              <a:ext uri="{FF2B5EF4-FFF2-40B4-BE49-F238E27FC236}">
                <a16:creationId xmlns:a16="http://schemas.microsoft.com/office/drawing/2014/main" id="{F45DB6EF-BF8E-4A41-ABAE-5EB2FD4F17BB}"/>
              </a:ext>
            </a:extLst>
          </p:cNvPr>
          <p:cNvSpPr/>
          <p:nvPr/>
        </p:nvSpPr>
        <p:spPr>
          <a:xfrm>
            <a:off x="3503622" y="5571893"/>
            <a:ext cx="5184753" cy="341632"/>
          </a:xfrm>
          <a:prstGeom prst="rect">
            <a:avLst/>
          </a:prstGeom>
        </p:spPr>
        <p:txBody>
          <a:bodyPr wrap="none">
            <a:spAutoFit/>
          </a:bodyPr>
          <a:lstStyle/>
          <a:p>
            <a:pPr>
              <a:lnSpc>
                <a:spcPct val="90000"/>
              </a:lnSpc>
              <a:buFontTx/>
              <a:buNone/>
            </a:pPr>
            <a:r>
              <a:rPr lang="da-DK" altLang="da-DK" i="1" dirty="0">
                <a:latin typeface="Calibri" panose="020F0502020204030204" pitchFamily="34" charset="0"/>
                <a:cs typeface="Calibri" panose="020F0502020204030204" pitchFamily="34" charset="0"/>
              </a:rPr>
              <a:t>* PAL = </a:t>
            </a:r>
            <a:r>
              <a:rPr lang="da-DK" altLang="da-DK" i="1" dirty="0" err="1">
                <a:latin typeface="Calibri" panose="020F0502020204030204" pitchFamily="34" charset="0"/>
                <a:cs typeface="Calibri" panose="020F0502020204030204" pitchFamily="34" charset="0"/>
              </a:rPr>
              <a:t>physical</a:t>
            </a:r>
            <a:r>
              <a:rPr lang="da-DK" altLang="da-DK" i="1" dirty="0">
                <a:latin typeface="Calibri" panose="020F0502020204030204" pitchFamily="34" charset="0"/>
                <a:cs typeface="Calibri" panose="020F0502020204030204" pitchFamily="34" charset="0"/>
              </a:rPr>
              <a:t> </a:t>
            </a:r>
            <a:r>
              <a:rPr lang="da-DK" altLang="da-DK" i="1" dirty="0" err="1">
                <a:latin typeface="Calibri" panose="020F0502020204030204" pitchFamily="34" charset="0"/>
                <a:cs typeface="Calibri" panose="020F0502020204030204" pitchFamily="34" charset="0"/>
              </a:rPr>
              <a:t>activity</a:t>
            </a:r>
            <a:r>
              <a:rPr lang="da-DK" altLang="da-DK" i="1" dirty="0">
                <a:latin typeface="Calibri" panose="020F0502020204030204" pitchFamily="34" charset="0"/>
                <a:cs typeface="Calibri" panose="020F0502020204030204" pitchFamily="34" charset="0"/>
              </a:rPr>
              <a:t> </a:t>
            </a:r>
            <a:r>
              <a:rPr lang="da-DK" altLang="da-DK" i="1" dirty="0" err="1">
                <a:latin typeface="Calibri" panose="020F0502020204030204" pitchFamily="34" charset="0"/>
                <a:cs typeface="Calibri" panose="020F0502020204030204" pitchFamily="34" charset="0"/>
              </a:rPr>
              <a:t>level</a:t>
            </a:r>
            <a:r>
              <a:rPr lang="da-DK" altLang="da-DK" i="1" dirty="0">
                <a:latin typeface="Calibri" panose="020F0502020204030204" pitchFamily="34" charset="0"/>
                <a:cs typeface="Calibri" panose="020F0502020204030204" pitchFamily="34" charset="0"/>
              </a:rPr>
              <a:t> = fysisk aktivitets niveau</a:t>
            </a:r>
            <a:endParaRPr lang="da-DK" altLang="da-DK" i="1" dirty="0">
              <a:solidFill>
                <a:srgbClr val="000000"/>
              </a:solidFill>
              <a:latin typeface="Calibri" panose="020F0502020204030204" pitchFamily="34" charset="0"/>
              <a:cs typeface="Calibri" panose="020F0502020204030204" pitchFamily="34" charset="0"/>
            </a:endParaRPr>
          </a:p>
        </p:txBody>
      </p:sp>
      <p:pic>
        <p:nvPicPr>
          <p:cNvPr id="7" name="Graphic 6" descr="Dance steps">
            <a:extLst>
              <a:ext uri="{FF2B5EF4-FFF2-40B4-BE49-F238E27FC236}">
                <a16:creationId xmlns:a16="http://schemas.microsoft.com/office/drawing/2014/main" id="{C03AA83D-CD88-5642-BF1A-C32F0D1D6F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2200" y="4999125"/>
            <a:ext cx="1344930" cy="1344930"/>
          </a:xfrm>
          <a:prstGeom prst="rect">
            <a:avLst/>
          </a:prstGeom>
        </p:spPr>
      </p:pic>
    </p:spTree>
    <p:extLst>
      <p:ext uri="{BB962C8B-B14F-4D97-AF65-F5344CB8AC3E}">
        <p14:creationId xmlns:p14="http://schemas.microsoft.com/office/powerpoint/2010/main" val="3656567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Props1.xml><?xml version="1.0" encoding="utf-8"?>
<ds:datastoreItem xmlns:ds="http://schemas.openxmlformats.org/officeDocument/2006/customXml" ds:itemID="{9C16E638-A575-4E3D-9293-C340D2E6FA73}">
  <ds:schemaRefs>
    <ds:schemaRef ds:uri="http://schemas.microsoft.com/sharepoint/v3/contenttype/forms"/>
  </ds:schemaRefs>
</ds:datastoreItem>
</file>

<file path=customXml/itemProps2.xml><?xml version="1.0" encoding="utf-8"?>
<ds:datastoreItem xmlns:ds="http://schemas.openxmlformats.org/officeDocument/2006/customXml" ds:itemID="{09316099-A558-41DE-9115-C304854309F6}"/>
</file>

<file path=customXml/itemProps3.xml><?xml version="1.0" encoding="utf-8"?>
<ds:datastoreItem xmlns:ds="http://schemas.openxmlformats.org/officeDocument/2006/customXml" ds:itemID="{7930AAE8-5917-41BB-B54F-EE5406347D4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216</TotalTime>
  <Words>3275</Words>
  <Application>Microsoft Office PowerPoint</Application>
  <PresentationFormat>Widescreen</PresentationFormat>
  <Paragraphs>351</Paragraphs>
  <Slides>31</Slides>
  <Notes>27</Notes>
  <HiddenSlides>0</HiddenSlides>
  <MMClips>0</MMClips>
  <ScaleCrop>false</ScaleCrop>
  <HeadingPairs>
    <vt:vector size="8" baseType="variant">
      <vt:variant>
        <vt:lpstr>Benyttede skrifttyper</vt:lpstr>
      </vt:variant>
      <vt:variant>
        <vt:i4>3</vt:i4>
      </vt:variant>
      <vt:variant>
        <vt:lpstr>Tema</vt:lpstr>
      </vt:variant>
      <vt:variant>
        <vt:i4>1</vt:i4>
      </vt:variant>
      <vt:variant>
        <vt:lpstr>Integrerede OLE-servere</vt:lpstr>
      </vt:variant>
      <vt:variant>
        <vt:i4>1</vt:i4>
      </vt:variant>
      <vt:variant>
        <vt:lpstr>Slidetitler</vt:lpstr>
      </vt:variant>
      <vt:variant>
        <vt:i4>31</vt:i4>
      </vt:variant>
    </vt:vector>
  </HeadingPairs>
  <TitlesOfParts>
    <vt:vector size="36" baseType="lpstr">
      <vt:lpstr>Arial</vt:lpstr>
      <vt:lpstr>Calibri</vt:lpstr>
      <vt:lpstr>Calibri Light</vt:lpstr>
      <vt:lpstr>Office Theme</vt:lpstr>
      <vt:lpstr>Clip</vt:lpstr>
      <vt:lpstr>Energien i mad  </vt:lpstr>
      <vt:lpstr>Hvad er Energi?</vt:lpstr>
      <vt:lpstr>Vores krop har brug for energi, som en bil har brug for benzin</vt:lpstr>
      <vt:lpstr>PowerPoint-præsentation</vt:lpstr>
      <vt:lpstr>PowerPoint-præsentation</vt:lpstr>
      <vt:lpstr>PowerPoint-præsentation</vt:lpstr>
      <vt:lpstr>PowerPoint-præsentation</vt:lpstr>
      <vt:lpstr>Hvor meget energi har du brug for?</vt:lpstr>
      <vt:lpstr>Trin 2: Aktivitet</vt:lpstr>
      <vt:lpstr>Trin 3: Træning</vt:lpstr>
      <vt:lpstr>Energiforbrug - eksempel</vt:lpstr>
      <vt:lpstr>Diskussion</vt:lpstr>
      <vt:lpstr>Energibalance</vt:lpstr>
      <vt:lpstr>Hvad hvis man ikke er i energibalance?</vt:lpstr>
      <vt:lpstr>PowerPoint-præsentation</vt:lpstr>
      <vt:lpstr>VIDSTE DU, AT…</vt:lpstr>
      <vt:lpstr>VIDSTE DU, AT…</vt:lpstr>
      <vt:lpstr>VIDSTE DU, AT…</vt:lpstr>
      <vt:lpstr>PowerPoint-præsentation</vt:lpstr>
      <vt:lpstr>PowerPoint-præsentation</vt:lpstr>
      <vt:lpstr>Hvad sker der, når vi spiser for meget tom energi?</vt:lpstr>
      <vt:lpstr>Hvordan bryder vi den onde spiral?</vt:lpstr>
      <vt:lpstr>PowerPoint-præsentation</vt:lpstr>
      <vt:lpstr>Hvor mange gram mad kan du spise?</vt:lpstr>
      <vt:lpstr>Hvordan finder vi balancen – hvor stor en portion skal du øse op?</vt:lpstr>
      <vt:lpstr>Forskellige fødevarers mæthedsgrad</vt:lpstr>
      <vt:lpstr>Mæthedsgraden</vt:lpstr>
      <vt:lpstr>Billeder af din mad – Gruppeopgave</vt:lpstr>
      <vt:lpstr>PowerPoint-præsentation</vt:lpstr>
      <vt:lpstr>Øvelse</vt:lpstr>
      <vt:lpstr>Udregning af energiforbruget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Energien i mad</dc:title>
  <dc:creator>Mikkel Skov Oxfeldt</dc:creator>
  <cp:lastModifiedBy>Mia Lundby Kragelund</cp:lastModifiedBy>
  <cp:revision>20</cp:revision>
  <dcterms:created xsi:type="dcterms:W3CDTF">2020-02-11T12:28:06Z</dcterms:created>
  <dcterms:modified xsi:type="dcterms:W3CDTF">2025-02-20T13:31:17Z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ies>
</file>