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drawings/drawing7.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drawings/drawing8.xml" ContentType="application/vnd.openxmlformats-officedocument.drawingml.chartshapes+xml"/>
  <Override PartName="/ppt/charts/chart11.xml" ContentType="application/vnd.openxmlformats-officedocument.drawingml.chart+xml"/>
  <Override PartName="/ppt/theme/themeOverride7.xml" ContentType="application/vnd.openxmlformats-officedocument.themeOverride+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7" r:id="rId2"/>
    <p:sldMasterId id="2147483674" r:id="rId3"/>
  </p:sldMasterIdLst>
  <p:notesMasterIdLst>
    <p:notesMasterId r:id="rId25"/>
  </p:notesMasterIdLst>
  <p:handoutMasterIdLst>
    <p:handoutMasterId r:id="rId26"/>
  </p:handoutMasterIdLst>
  <p:sldIdLst>
    <p:sldId id="256" r:id="rId4"/>
    <p:sldId id="259" r:id="rId5"/>
    <p:sldId id="257" r:id="rId6"/>
    <p:sldId id="297" r:id="rId7"/>
    <p:sldId id="258" r:id="rId8"/>
    <p:sldId id="290" r:id="rId9"/>
    <p:sldId id="275" r:id="rId10"/>
    <p:sldId id="291" r:id="rId11"/>
    <p:sldId id="292" r:id="rId12"/>
    <p:sldId id="263" r:id="rId13"/>
    <p:sldId id="282" r:id="rId14"/>
    <p:sldId id="273" r:id="rId15"/>
    <p:sldId id="276" r:id="rId16"/>
    <p:sldId id="301" r:id="rId17"/>
    <p:sldId id="289" r:id="rId18"/>
    <p:sldId id="267" r:id="rId19"/>
    <p:sldId id="285" r:id="rId20"/>
    <p:sldId id="294" r:id="rId21"/>
    <p:sldId id="281" r:id="rId22"/>
    <p:sldId id="271" r:id="rId23"/>
    <p:sldId id="280" r:id="rId2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1A6"/>
    <a:srgbClr val="996600"/>
    <a:srgbClr val="C4BD97"/>
    <a:srgbClr val="138677"/>
    <a:srgbClr val="169E8C"/>
    <a:srgbClr val="86C8BB"/>
    <a:srgbClr val="85CCC3"/>
    <a:srgbClr val="1AB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0" autoAdjust="0"/>
    <p:restoredTop sz="76812" autoAdjust="0"/>
  </p:normalViewPr>
  <p:slideViewPr>
    <p:cSldViewPr snapToGrid="0">
      <p:cViewPr varScale="1">
        <p:scale>
          <a:sx n="46" d="100"/>
          <a:sy n="46" d="100"/>
        </p:scale>
        <p:origin x="54"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adm.aarhuskommune.dk\MBU\Faelles\ADM\L&#230;ring_og_Udvikling\Frida%20M&#248;lgaard%20Gravesen\201511%201%20Notat%20Ligestilling%20mellem%20k&#248;n\Analyser%20pa&#778;%20k&#248;n%20til%20notat.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8.xml"/><Relationship Id="rId4" Type="http://schemas.openxmlformats.org/officeDocument/2006/relationships/oleObject" Target="file:///\\adm.aarhuskommune.dk\MBU\Faelles\ADM\L&#230;ring_og_Udvikling\Frida%20M&#248;lgaard%20Gravesen\201604%20Dialogpakke%20vedr.%20k&#248;n%20i%20arbejdet%20med%20b&#248;rn%20og%20unge\Dansk%20og%20matematik%20karakterer.xlsx" TargetMode="Externa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localhost\Users\fridagravesen\Dropbox\PI%20praktik\Analyser%20pa&#778;%20k&#248;n%20til%20notat.xlsx"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1" Type="http://schemas.openxmlformats.org/officeDocument/2006/relationships/oleObject" Target="file:///\\adm.aarhuskommune.dk\MBU\Faelles\ADM\L&#230;ring_og_Udvikling\Frida%20M&#248;lgaard%20Gravesen\2015111%20Notat%20til%20OCPC%20temadr&#248;ftelse%20k&#248;n\Analyser%20pa&#778;%20k&#248;n%20til%20nota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dm.aarhuskommune.dk\MBU\Faelles\ADM\L&#230;ring_og_Udvikling\Frida%20M&#248;lgaard%20Gravesen\2015111%20Notat%20til%20OCPC%20temadr&#248;ftelse%20k&#248;n\Analyser%20pa&#778;%20k&#248;n%20til%20nota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m.aarhuskommune.dk\MBU\Faelles\ADM\L&#230;ring_og_Udvikling\Frida%20M&#248;lgaard%20Gravesen\Data\Til%20temasider.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adm.aarhuskommune.dk\MBU\Faelles\ADM\L&#230;ring_og_Udvikling\Frida%20M&#248;lgaard%20Gravesen\201511%201%20Notat%20Ligestilling%20mellem%20k&#248;n\Analyser%20pa&#778;%20k&#248;n%20til%20notat.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localhost\Users\fridagravesen\Documents\LU%20-%20dialogpakke%20om%20k&#248;n\Data%20trivsel.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adm.aarhuskommune.dk\MBU\Faelles\ADM\L&#230;ring_og_Udvikling\Frida%20M&#248;lgaard%20Gravesen\201511%201%20Notat%20Ligestilling%20mellem%20k&#248;n\Analyser%20pa&#778;%20k&#248;n%20til%20notat.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adm.aarhuskommune.dk\MBU\Faelles\ADM\L&#230;ring_og_Udvikling\Frida%20M&#248;lgaard%20Gravesen\201511%201%20Notat%20Ligestilling%20mellem%20k&#248;n\Analyser%20pa&#778;%20k&#248;n%20til%20notat.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adm.aarhuskommune.dk\MBU\Faelles\ADM\L&#230;ring_og_Udvikling\Frida%20M&#248;lgaard%20Gravesen\201511%201%20Notat%20Ligestilling%20mellem%20k&#248;n\Analyser%20pa&#778;%20k&#248;n%20til%20notat.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adm.aarhuskommune.dk\MBU\Faelles\ADM\L&#230;ring_og_Udvikling\Frida%20M&#248;lgaard%20Gravesen\201511%201%20Notat%20Ligestilling%20mellem%20k&#248;n\Analyser%20pa&#778;%20k&#248;n%20til%20notat.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adm.aarhuskommune.dk\MBU\Faelles\ADM\L&#230;ring_og_Udvikling\Frida%20M&#248;lgaard%20Gravesen\Inkl.%2010-12%20i%20gnsn%20KVR2015_plus%20_%20KOBLET%20MED%20STD%20FRA%20TITI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a-DK" sz="1400" b="0" dirty="0" smtClean="0"/>
              <a:t>Specialklasseelever</a:t>
            </a:r>
            <a:endParaRPr lang="da-DK" sz="1400" b="0" dirty="0"/>
          </a:p>
        </c:rich>
      </c:tx>
      <c:layout>
        <c:manualLayout>
          <c:xMode val="edge"/>
          <c:yMode val="edge"/>
          <c:x val="0.34827355363235302"/>
          <c:y val="1.8463569342333501E-2"/>
        </c:manualLayout>
      </c:layout>
      <c:overlay val="1"/>
    </c:title>
    <c:autoTitleDeleted val="0"/>
    <c:plotArea>
      <c:layout>
        <c:manualLayout>
          <c:layoutTarget val="inner"/>
          <c:xMode val="edge"/>
          <c:yMode val="edge"/>
          <c:x val="2.4702234522935702E-2"/>
          <c:y val="0.16569854079649199"/>
          <c:w val="0.93888888888888899"/>
          <c:h val="0.53215750442326004"/>
        </c:manualLayout>
      </c:layout>
      <c:barChart>
        <c:barDir val="col"/>
        <c:grouping val="clustered"/>
        <c:varyColors val="0"/>
        <c:ser>
          <c:idx val="0"/>
          <c:order val="0"/>
          <c:tx>
            <c:strRef>
              <c:f>'Ark4 (2)'!$B$5</c:f>
              <c:strCache>
                <c:ptCount val="1"/>
                <c:pt idx="0">
                  <c:v>Drenge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'Ark4 (2)'!$C$4:$M$4</c:f>
              <c:strCache>
                <c:ptCount val="11"/>
                <c:pt idx="0">
                  <c:v>0. klasse</c:v>
                </c:pt>
                <c:pt idx="1">
                  <c:v>1. klasse</c:v>
                </c:pt>
                <c:pt idx="2">
                  <c:v>2. klasse</c:v>
                </c:pt>
                <c:pt idx="3">
                  <c:v>3. klasse</c:v>
                </c:pt>
                <c:pt idx="4">
                  <c:v>4. klasse</c:v>
                </c:pt>
                <c:pt idx="5">
                  <c:v>5. klasse</c:v>
                </c:pt>
                <c:pt idx="6">
                  <c:v>6. klasse</c:v>
                </c:pt>
                <c:pt idx="7">
                  <c:v>7. klasse</c:v>
                </c:pt>
                <c:pt idx="8">
                  <c:v>8. klasse</c:v>
                </c:pt>
                <c:pt idx="9">
                  <c:v>9. klasse</c:v>
                </c:pt>
                <c:pt idx="10">
                  <c:v>10. klasse</c:v>
                </c:pt>
              </c:strCache>
            </c:strRef>
          </c:cat>
          <c:val>
            <c:numRef>
              <c:f>'Ark4 (2)'!$C$5:$M$5</c:f>
              <c:numCache>
                <c:formatCode>General</c:formatCode>
                <c:ptCount val="11"/>
                <c:pt idx="0">
                  <c:v>36</c:v>
                </c:pt>
                <c:pt idx="1">
                  <c:v>51</c:v>
                </c:pt>
                <c:pt idx="2">
                  <c:v>47</c:v>
                </c:pt>
                <c:pt idx="3">
                  <c:v>75</c:v>
                </c:pt>
                <c:pt idx="4">
                  <c:v>84</c:v>
                </c:pt>
                <c:pt idx="5">
                  <c:v>94</c:v>
                </c:pt>
                <c:pt idx="6">
                  <c:v>94</c:v>
                </c:pt>
                <c:pt idx="7">
                  <c:v>106</c:v>
                </c:pt>
                <c:pt idx="8">
                  <c:v>103</c:v>
                </c:pt>
                <c:pt idx="9">
                  <c:v>105</c:v>
                </c:pt>
                <c:pt idx="10">
                  <c:v>75</c:v>
                </c:pt>
              </c:numCache>
            </c:numRef>
          </c:val>
        </c:ser>
        <c:ser>
          <c:idx val="1"/>
          <c:order val="1"/>
          <c:tx>
            <c:strRef>
              <c:f>'Ark4 (2)'!$B$6</c:f>
              <c:strCache>
                <c:ptCount val="1"/>
                <c:pt idx="0">
                  <c:v>Piger</c:v>
                </c:pt>
              </c:strCache>
            </c:strRef>
          </c:tx>
          <c:spPr>
            <a:solidFill>
              <a:schemeClr val="accent3">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'Ark4 (2)'!$C$4:$M$4</c:f>
              <c:strCache>
                <c:ptCount val="11"/>
                <c:pt idx="0">
                  <c:v>0. klasse</c:v>
                </c:pt>
                <c:pt idx="1">
                  <c:v>1. klasse</c:v>
                </c:pt>
                <c:pt idx="2">
                  <c:v>2. klasse</c:v>
                </c:pt>
                <c:pt idx="3">
                  <c:v>3. klasse</c:v>
                </c:pt>
                <c:pt idx="4">
                  <c:v>4. klasse</c:v>
                </c:pt>
                <c:pt idx="5">
                  <c:v>5. klasse</c:v>
                </c:pt>
                <c:pt idx="6">
                  <c:v>6. klasse</c:v>
                </c:pt>
                <c:pt idx="7">
                  <c:v>7. klasse</c:v>
                </c:pt>
                <c:pt idx="8">
                  <c:v>8. klasse</c:v>
                </c:pt>
                <c:pt idx="9">
                  <c:v>9. klasse</c:v>
                </c:pt>
                <c:pt idx="10">
                  <c:v>10. klasse</c:v>
                </c:pt>
              </c:strCache>
            </c:strRef>
          </c:cat>
          <c:val>
            <c:numRef>
              <c:f>'Ark4 (2)'!$C$6:$M$6</c:f>
              <c:numCache>
                <c:formatCode>General</c:formatCode>
                <c:ptCount val="11"/>
                <c:pt idx="0">
                  <c:v>14</c:v>
                </c:pt>
                <c:pt idx="1">
                  <c:v>23</c:v>
                </c:pt>
                <c:pt idx="2">
                  <c:v>16</c:v>
                </c:pt>
                <c:pt idx="3">
                  <c:v>16</c:v>
                </c:pt>
                <c:pt idx="4">
                  <c:v>23</c:v>
                </c:pt>
                <c:pt idx="5">
                  <c:v>25</c:v>
                </c:pt>
                <c:pt idx="6">
                  <c:v>37</c:v>
                </c:pt>
                <c:pt idx="7">
                  <c:v>37</c:v>
                </c:pt>
                <c:pt idx="8">
                  <c:v>44</c:v>
                </c:pt>
                <c:pt idx="9">
                  <c:v>28</c:v>
                </c:pt>
                <c:pt idx="10">
                  <c:v>30</c:v>
                </c:pt>
              </c:numCache>
            </c:numRef>
          </c:val>
        </c:ser>
        <c:dLbls>
          <c:showLegendKey val="0"/>
          <c:showVal val="1"/>
          <c:showCatName val="0"/>
          <c:showSerName val="0"/>
          <c:showPercent val="0"/>
          <c:showBubbleSize val="0"/>
        </c:dLbls>
        <c:gapWidth val="150"/>
        <c:overlap val="-25"/>
        <c:axId val="335565984"/>
        <c:axId val="241473176"/>
      </c:barChart>
      <c:catAx>
        <c:axId val="335565984"/>
        <c:scaling>
          <c:orientation val="minMax"/>
        </c:scaling>
        <c:delete val="0"/>
        <c:axPos val="b"/>
        <c:numFmt formatCode="General" sourceLinked="0"/>
        <c:majorTickMark val="none"/>
        <c:minorTickMark val="none"/>
        <c:tickLblPos val="nextTo"/>
        <c:crossAx val="241473176"/>
        <c:crosses val="autoZero"/>
        <c:auto val="1"/>
        <c:lblAlgn val="ctr"/>
        <c:lblOffset val="100"/>
        <c:noMultiLvlLbl val="0"/>
      </c:catAx>
      <c:valAx>
        <c:axId val="241473176"/>
        <c:scaling>
          <c:orientation val="minMax"/>
        </c:scaling>
        <c:delete val="1"/>
        <c:axPos val="l"/>
        <c:numFmt formatCode="General" sourceLinked="1"/>
        <c:majorTickMark val="none"/>
        <c:minorTickMark val="none"/>
        <c:tickLblPos val="none"/>
        <c:crossAx val="335565984"/>
        <c:crosses val="autoZero"/>
        <c:crossBetween val="between"/>
      </c:valAx>
    </c:plotArea>
    <c:legend>
      <c:legendPos val="t"/>
      <c:layout>
        <c:manualLayout>
          <c:xMode val="edge"/>
          <c:yMode val="edge"/>
          <c:x val="0.37624973930757799"/>
          <c:y val="9.6933739047250694E-2"/>
          <c:w val="0.25335362797434202"/>
          <c:h val="8.3468781302655698E-2"/>
        </c:manualLayout>
      </c:layout>
      <c:overlay val="0"/>
    </c:legend>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da-DK" dirty="0"/>
              <a:t>Karaktergennemsnit i dansk og matematik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a-DK"/>
        </a:p>
      </c:txPr>
    </c:title>
    <c:autoTitleDeleted val="0"/>
    <c:plotArea>
      <c:layout>
        <c:manualLayout>
          <c:layoutTarget val="inner"/>
          <c:xMode val="edge"/>
          <c:yMode val="edge"/>
          <c:x val="3.05555555555556E-2"/>
          <c:y val="0.17576443569553801"/>
          <c:w val="0.93888888888888899"/>
          <c:h val="0.53767752989209705"/>
        </c:manualLayout>
      </c:layout>
      <c:barChart>
        <c:barDir val="col"/>
        <c:grouping val="clustered"/>
        <c:varyColors val="0"/>
        <c:ser>
          <c:idx val="0"/>
          <c:order val="0"/>
          <c:tx>
            <c:strRef>
              <c:f>Dansk!$C$16</c:f>
              <c:strCache>
                <c:ptCount val="1"/>
                <c:pt idx="0">
                  <c:v>Aarhus</c:v>
                </c:pt>
              </c:strCache>
            </c:strRef>
          </c:tx>
          <c:spPr>
            <a:solidFill>
              <a:schemeClr val="accent1"/>
            </a:solidFill>
            <a:ln>
              <a:noFill/>
            </a:ln>
            <a:effectLst/>
          </c:spPr>
          <c:invertIfNegative val="0"/>
          <c:dPt>
            <c:idx val="0"/>
            <c:invertIfNegative val="0"/>
            <c:bubble3D val="0"/>
            <c:spPr>
              <a:solidFill>
                <a:schemeClr val="accent3">
                  <a:lumMod val="75000"/>
                </a:schemeClr>
              </a:solidFill>
              <a:ln>
                <a:noFill/>
              </a:ln>
              <a:effectLst/>
            </c:spPr>
          </c:dPt>
          <c:dPt>
            <c:idx val="1"/>
            <c:invertIfNegative val="0"/>
            <c:bubble3D val="0"/>
            <c:spPr>
              <a:solidFill>
                <a:schemeClr val="bg2">
                  <a:lumMod val="75000"/>
                </a:schemeClr>
              </a:solidFill>
              <a:ln>
                <a:noFill/>
              </a:ln>
              <a:effectLst/>
            </c:spPr>
          </c:dPt>
          <c:dPt>
            <c:idx val="2"/>
            <c:invertIfNegative val="0"/>
            <c:bubble3D val="0"/>
            <c:spPr>
              <a:solidFill>
                <a:srgbClr val="9BBB59">
                  <a:lumMod val="75000"/>
                </a:srgbClr>
              </a:solidFill>
              <a:ln>
                <a:noFill/>
              </a:ln>
              <a:effectLst/>
            </c:spPr>
          </c:dPt>
          <c:dPt>
            <c:idx val="3"/>
            <c:invertIfNegative val="0"/>
            <c:bubble3D val="0"/>
            <c:spPr>
              <a:solidFill>
                <a:srgbClr val="EEECE1">
                  <a:lumMod val="75000"/>
                </a:srgbClr>
              </a:solidFill>
              <a:ln>
                <a:noFill/>
              </a:ln>
              <a:effectLst/>
            </c:spPr>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Dansk!$A$17:$B$20</c:f>
              <c:multiLvlStrCache>
                <c:ptCount val="4"/>
                <c:lvl>
                  <c:pt idx="0">
                    <c:v>Piger</c:v>
                  </c:pt>
                  <c:pt idx="1">
                    <c:v>Drenge</c:v>
                  </c:pt>
                  <c:pt idx="2">
                    <c:v>Piger</c:v>
                  </c:pt>
                  <c:pt idx="3">
                    <c:v>Drenge</c:v>
                  </c:pt>
                </c:lvl>
                <c:lvl>
                  <c:pt idx="0">
                    <c:v>Dansk</c:v>
                  </c:pt>
                  <c:pt idx="2">
                    <c:v>Matematik</c:v>
                  </c:pt>
                </c:lvl>
              </c:multiLvlStrCache>
            </c:multiLvlStrRef>
          </c:cat>
          <c:val>
            <c:numRef>
              <c:f>Dansk!$C$17:$C$20</c:f>
              <c:numCache>
                <c:formatCode>General</c:formatCode>
                <c:ptCount val="4"/>
                <c:pt idx="0">
                  <c:v>8</c:v>
                </c:pt>
                <c:pt idx="1">
                  <c:v>6.5</c:v>
                </c:pt>
                <c:pt idx="2">
                  <c:v>7.5</c:v>
                </c:pt>
                <c:pt idx="3">
                  <c:v>7.2</c:v>
                </c:pt>
              </c:numCache>
            </c:numRef>
          </c:val>
        </c:ser>
        <c:dLbls>
          <c:showLegendKey val="0"/>
          <c:showVal val="1"/>
          <c:showCatName val="0"/>
          <c:showSerName val="0"/>
          <c:showPercent val="0"/>
          <c:showBubbleSize val="0"/>
        </c:dLbls>
        <c:gapWidth val="150"/>
        <c:overlap val="-25"/>
        <c:axId val="394212192"/>
        <c:axId val="394212584"/>
      </c:barChart>
      <c:scatterChart>
        <c:scatterStyle val="lineMarker"/>
        <c:varyColors val="0"/>
        <c:ser>
          <c:idx val="1"/>
          <c:order val="1"/>
          <c:tx>
            <c:strRef>
              <c:f>Dansk!$D$16</c:f>
              <c:strCache>
                <c:ptCount val="1"/>
                <c:pt idx="0">
                  <c:v>Landsgennemsnit</c:v>
                </c:pt>
              </c:strCache>
            </c:strRef>
          </c:tx>
          <c:spPr>
            <a:ln w="25400" cap="rnd">
              <a:noFill/>
              <a:round/>
            </a:ln>
            <a:effectLst/>
          </c:spPr>
          <c:marker>
            <c:symbol val="dash"/>
            <c:size val="13"/>
            <c:spPr>
              <a:solidFill>
                <a:schemeClr val="tx1">
                  <a:lumMod val="75000"/>
                  <a:lumOff val="25000"/>
                </a:schemeClr>
              </a:solidFill>
              <a:ln w="9525">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multiLvlStrRef>
              <c:f>'[Dansk og matematik karakterer.xlsx]Dansk'!$A$17:$B$20</c:f>
              <c:multiLvlStrCache>
                <c:ptCount val="4"/>
                <c:lvl>
                  <c:pt idx="0">
                    <c:v>Piger</c:v>
                  </c:pt>
                  <c:pt idx="1">
                    <c:v>Drenge</c:v>
                  </c:pt>
                  <c:pt idx="2">
                    <c:v>Piger</c:v>
                  </c:pt>
                  <c:pt idx="3">
                    <c:v>Drenge</c:v>
                  </c:pt>
                </c:lvl>
                <c:lvl>
                  <c:pt idx="0">
                    <c:v>Dansk</c:v>
                  </c:pt>
                  <c:pt idx="2">
                    <c:v>Matematik</c:v>
                  </c:pt>
                </c:lvl>
              </c:multiLvlStrCache>
            </c:multiLvlStrRef>
          </c:xVal>
          <c:yVal>
            <c:numRef>
              <c:f>Dansk!$D$17:$D$20</c:f>
              <c:numCache>
                <c:formatCode>General</c:formatCode>
                <c:ptCount val="4"/>
                <c:pt idx="0">
                  <c:v>7.6</c:v>
                </c:pt>
                <c:pt idx="1">
                  <c:v>6.2</c:v>
                </c:pt>
                <c:pt idx="2">
                  <c:v>6.9</c:v>
                </c:pt>
                <c:pt idx="3">
                  <c:v>7.1</c:v>
                </c:pt>
              </c:numCache>
            </c:numRef>
          </c:yVal>
          <c:smooth val="0"/>
        </c:ser>
        <c:dLbls>
          <c:showLegendKey val="0"/>
          <c:showVal val="1"/>
          <c:showCatName val="0"/>
          <c:showSerName val="0"/>
          <c:showPercent val="0"/>
          <c:showBubbleSize val="0"/>
        </c:dLbls>
        <c:axId val="394212192"/>
        <c:axId val="394212584"/>
      </c:scatterChart>
      <c:catAx>
        <c:axId val="394212192"/>
        <c:scaling>
          <c:orientation val="maxMin"/>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crossAx val="394212584"/>
        <c:crosses val="autoZero"/>
        <c:auto val="1"/>
        <c:lblAlgn val="ctr"/>
        <c:lblOffset val="100"/>
        <c:noMultiLvlLbl val="0"/>
      </c:catAx>
      <c:valAx>
        <c:axId val="394212584"/>
        <c:scaling>
          <c:orientation val="minMax"/>
          <c:min val="0"/>
        </c:scaling>
        <c:delete val="1"/>
        <c:axPos val="r"/>
        <c:numFmt formatCode="General" sourceLinked="1"/>
        <c:majorTickMark val="out"/>
        <c:minorTickMark val="none"/>
        <c:tickLblPos val="nextTo"/>
        <c:crossAx val="394212192"/>
        <c:crosses val="autoZero"/>
        <c:crossBetween val="between"/>
      </c:valAx>
      <c:spPr>
        <a:noFill/>
        <a:ln>
          <a:noFill/>
        </a:ln>
        <a:effectLst/>
      </c:spPr>
    </c:plotArea>
    <c:legend>
      <c:legendPos val="t"/>
      <c:legendEntry>
        <c:idx val="0"/>
        <c:delete val="1"/>
      </c:legendEntry>
      <c:layout>
        <c:manualLayout>
          <c:xMode val="edge"/>
          <c:yMode val="edge"/>
          <c:x val="0.37088320209973802"/>
          <c:y val="0.116157407407407"/>
          <c:w val="0.25267782152231"/>
          <c:h val="7.8125546806649196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legend>
    <c:plotVisOnly val="1"/>
    <c:dispBlanksAs val="gap"/>
    <c:showDLblsOverMax val="0"/>
  </c:chart>
  <c:spPr>
    <a:noFill/>
    <a:ln>
      <a:noFill/>
    </a:ln>
    <a:effectLst/>
  </c:spPr>
  <c:txPr>
    <a:bodyPr/>
    <a:lstStyle/>
    <a:p>
      <a:pPr>
        <a:defRPr>
          <a:solidFill>
            <a:sysClr val="windowText" lastClr="000000"/>
          </a:solidFill>
        </a:defRPr>
      </a:pPr>
      <a:endParaRPr lang="da-DK"/>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a-DK" sz="1400" b="0" dirty="0" smtClean="0"/>
              <a:t>Prøvefrekvens og andel der opnår mindst 02</a:t>
            </a:r>
            <a:endParaRPr lang="da-DK" sz="1400" b="0" dirty="0"/>
          </a:p>
        </c:rich>
      </c:tx>
      <c:layout/>
      <c:overlay val="0"/>
    </c:title>
    <c:autoTitleDeleted val="0"/>
    <c:plotArea>
      <c:layout>
        <c:manualLayout>
          <c:layoutTarget val="inner"/>
          <c:xMode val="edge"/>
          <c:yMode val="edge"/>
          <c:x val="2.4642817652228099E-2"/>
          <c:y val="0.17992937773123799"/>
          <c:w val="0.93888888888889099"/>
          <c:h val="0.42486973496088398"/>
        </c:manualLayout>
      </c:layout>
      <c:barChart>
        <c:barDir val="col"/>
        <c:grouping val="clustered"/>
        <c:varyColors val="0"/>
        <c:ser>
          <c:idx val="0"/>
          <c:order val="0"/>
          <c:tx>
            <c:strRef>
              <c:f>'Graf aflagte prøver'!$B$56</c:f>
              <c:strCache>
                <c:ptCount val="1"/>
                <c:pt idx="0">
                  <c:v>Drenge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 aflagte prøver'!$C$55:$D$55</c:f>
              <c:strCache>
                <c:ptCount val="2"/>
                <c:pt idx="0">
                  <c:v>Aflagt alle bundne prøver og udtræksprøver</c:v>
                </c:pt>
                <c:pt idx="1">
                  <c:v>Opnået mindst 02 i dansk og matematik</c:v>
                </c:pt>
              </c:strCache>
            </c:strRef>
          </c:cat>
          <c:val>
            <c:numRef>
              <c:f>'Graf aflagte prøver'!$C$56:$D$56</c:f>
              <c:numCache>
                <c:formatCode>0.0%</c:formatCode>
                <c:ptCount val="2"/>
                <c:pt idx="0">
                  <c:v>0.87259010896898603</c:v>
                </c:pt>
                <c:pt idx="1">
                  <c:v>0.88851634534785795</c:v>
                </c:pt>
              </c:numCache>
            </c:numRef>
          </c:val>
        </c:ser>
        <c:ser>
          <c:idx val="1"/>
          <c:order val="1"/>
          <c:tx>
            <c:strRef>
              <c:f>'Graf aflagte prøver'!$B$57</c:f>
              <c:strCache>
                <c:ptCount val="1"/>
                <c:pt idx="0">
                  <c:v>Piger</c:v>
                </c:pt>
              </c:strCache>
            </c:strRef>
          </c:tx>
          <c:spPr>
            <a:solidFill>
              <a:schemeClr val="accent3">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 aflagte prøver'!$C$55:$D$55</c:f>
              <c:strCache>
                <c:ptCount val="2"/>
                <c:pt idx="0">
                  <c:v>Aflagt alle bundne prøver og udtræksprøver</c:v>
                </c:pt>
                <c:pt idx="1">
                  <c:v>Opnået mindst 02 i dansk og matematik</c:v>
                </c:pt>
              </c:strCache>
            </c:strRef>
          </c:cat>
          <c:val>
            <c:numRef>
              <c:f>'Graf aflagte prøver'!$C$57:$D$57</c:f>
              <c:numCache>
                <c:formatCode>0.0%</c:formatCode>
                <c:ptCount val="2"/>
                <c:pt idx="0">
                  <c:v>0.90917186108637604</c:v>
                </c:pt>
                <c:pt idx="1">
                  <c:v>0.92163846838824603</c:v>
                </c:pt>
              </c:numCache>
            </c:numRef>
          </c:val>
        </c:ser>
        <c:dLbls>
          <c:showLegendKey val="0"/>
          <c:showVal val="1"/>
          <c:showCatName val="0"/>
          <c:showSerName val="0"/>
          <c:showPercent val="0"/>
          <c:showBubbleSize val="0"/>
        </c:dLbls>
        <c:gapWidth val="150"/>
        <c:overlap val="-25"/>
        <c:axId val="394212976"/>
        <c:axId val="394213368"/>
      </c:barChart>
      <c:catAx>
        <c:axId val="394212976"/>
        <c:scaling>
          <c:orientation val="minMax"/>
        </c:scaling>
        <c:delete val="0"/>
        <c:axPos val="b"/>
        <c:numFmt formatCode="General" sourceLinked="0"/>
        <c:majorTickMark val="none"/>
        <c:minorTickMark val="none"/>
        <c:tickLblPos val="nextTo"/>
        <c:crossAx val="394213368"/>
        <c:crossesAt val="0"/>
        <c:auto val="1"/>
        <c:lblAlgn val="ctr"/>
        <c:lblOffset val="100"/>
        <c:noMultiLvlLbl val="0"/>
      </c:catAx>
      <c:valAx>
        <c:axId val="394213368"/>
        <c:scaling>
          <c:orientation val="minMax"/>
          <c:min val="0"/>
        </c:scaling>
        <c:delete val="1"/>
        <c:axPos val="l"/>
        <c:numFmt formatCode="0.0%" sourceLinked="1"/>
        <c:majorTickMark val="out"/>
        <c:minorTickMark val="none"/>
        <c:tickLblPos val="none"/>
        <c:crossAx val="394212976"/>
        <c:crossesAt val="1"/>
        <c:crossBetween val="between"/>
      </c:valAx>
    </c:plotArea>
    <c:legend>
      <c:legendPos val="t"/>
      <c:layout>
        <c:manualLayout>
          <c:xMode val="edge"/>
          <c:yMode val="edge"/>
          <c:x val="0.36795851738044899"/>
          <c:y val="0.10474228822677401"/>
          <c:w val="0.24046347331583701"/>
          <c:h val="8.3717191601049998E-2"/>
        </c:manualLayout>
      </c:layout>
      <c:overlay val="0"/>
    </c:legend>
    <c:plotVisOnly val="1"/>
    <c:dispBlanksAs val="gap"/>
    <c:showDLblsOverMax val="0"/>
  </c:chart>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sz="1400" b="0" dirty="0" err="1" smtClean="0">
                <a:latin typeface="Calibri" panose="020F0502020204030204" pitchFamily="34" charset="0"/>
              </a:rPr>
              <a:t>Uddannelsesstatus</a:t>
            </a:r>
            <a:r>
              <a:rPr lang="en-US" sz="1400" b="0" baseline="0" dirty="0" smtClean="0">
                <a:latin typeface="Calibri" panose="020F0502020204030204" pitchFamily="34" charset="0"/>
              </a:rPr>
              <a:t> 15 </a:t>
            </a:r>
            <a:r>
              <a:rPr lang="en-US" sz="1400" b="0" baseline="0" dirty="0" err="1" smtClean="0">
                <a:latin typeface="Calibri" panose="020F0502020204030204" pitchFamily="34" charset="0"/>
              </a:rPr>
              <a:t>mdr</a:t>
            </a:r>
            <a:r>
              <a:rPr lang="en-US" sz="1400" b="0" baseline="0" dirty="0" smtClean="0">
                <a:latin typeface="Calibri" panose="020F0502020204030204" pitchFamily="34" charset="0"/>
              </a:rPr>
              <a:t>. </a:t>
            </a:r>
            <a:r>
              <a:rPr lang="en-US" sz="1400" b="0" baseline="0" dirty="0" err="1" smtClean="0">
                <a:latin typeface="Calibri" panose="020F0502020204030204" pitchFamily="34" charset="0"/>
              </a:rPr>
              <a:t>efter</a:t>
            </a:r>
            <a:r>
              <a:rPr lang="en-US" sz="1400" b="0" baseline="0" dirty="0" smtClean="0">
                <a:latin typeface="Calibri" panose="020F0502020204030204" pitchFamily="34" charset="0"/>
              </a:rPr>
              <a:t> 9. kl.</a:t>
            </a:r>
            <a:endParaRPr lang="en-US" sz="1400" b="0" dirty="0">
              <a:latin typeface="Calibri" panose="020F0502020204030204" pitchFamily="34" charset="0"/>
            </a:endParaRPr>
          </a:p>
        </c:rich>
      </c:tx>
      <c:layout>
        <c:manualLayout>
          <c:xMode val="edge"/>
          <c:yMode val="edge"/>
          <c:x val="0.121557378590106"/>
          <c:y val="0"/>
        </c:manualLayout>
      </c:layout>
      <c:overlay val="0"/>
    </c:title>
    <c:autoTitleDeleted val="0"/>
    <c:plotArea>
      <c:layout>
        <c:manualLayout>
          <c:layoutTarget val="inner"/>
          <c:xMode val="edge"/>
          <c:yMode val="edge"/>
          <c:x val="0.12063442258852"/>
          <c:y val="0.23427266301691399"/>
          <c:w val="0.84309165649714302"/>
          <c:h val="0.61356464985454895"/>
        </c:manualLayout>
      </c:layout>
      <c:barChart>
        <c:barDir val="bar"/>
        <c:grouping val="percentStacked"/>
        <c:varyColors val="0"/>
        <c:ser>
          <c:idx val="0"/>
          <c:order val="0"/>
          <c:tx>
            <c:strRef>
              <c:f>'Ark1'!$J$8</c:f>
              <c:strCache>
                <c:ptCount val="1"/>
                <c:pt idx="0">
                  <c:v>I gang med uddannelse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'Ark1'!$I$9:$I$10</c:f>
              <c:strCache>
                <c:ptCount val="2"/>
                <c:pt idx="0">
                  <c:v>Drenge</c:v>
                </c:pt>
                <c:pt idx="1">
                  <c:v>Piger</c:v>
                </c:pt>
              </c:strCache>
            </c:strRef>
          </c:cat>
          <c:val>
            <c:numRef>
              <c:f>'Ark1'!$J$9:$J$10</c:f>
              <c:numCache>
                <c:formatCode>0.0%</c:formatCode>
                <c:ptCount val="2"/>
                <c:pt idx="0">
                  <c:v>0.84640000000000004</c:v>
                </c:pt>
                <c:pt idx="1">
                  <c:v>0.87470000000000203</c:v>
                </c:pt>
              </c:numCache>
            </c:numRef>
          </c:val>
        </c:ser>
        <c:ser>
          <c:idx val="1"/>
          <c:order val="1"/>
          <c:tx>
            <c:strRef>
              <c:f>'Ark1'!$K$8</c:f>
              <c:strCache>
                <c:ptCount val="1"/>
                <c:pt idx="0">
                  <c:v>Grundskolen</c:v>
                </c:pt>
              </c:strCache>
            </c:strRef>
          </c:tx>
          <c:invertIfNegative val="0"/>
          <c:dLbls>
            <c:dLbl>
              <c:idx val="0"/>
              <c:layout>
                <c:manualLayout>
                  <c:x val="1.07810182578941E-16"/>
                  <c:y val="-0.118838558464325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772704646849998E-3"/>
                  <c:y val="-0.12139465961588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'Ark1'!$I$9:$I$10</c:f>
              <c:strCache>
                <c:ptCount val="2"/>
                <c:pt idx="0">
                  <c:v>Drenge</c:v>
                </c:pt>
                <c:pt idx="1">
                  <c:v>Piger</c:v>
                </c:pt>
              </c:strCache>
            </c:strRef>
          </c:cat>
          <c:val>
            <c:numRef>
              <c:f>'Ark1'!$K$9:$K$10</c:f>
              <c:numCache>
                <c:formatCode>0.0%</c:formatCode>
                <c:ptCount val="2"/>
                <c:pt idx="0">
                  <c:v>3.1E-2</c:v>
                </c:pt>
                <c:pt idx="1">
                  <c:v>2.1800000000000101E-2</c:v>
                </c:pt>
              </c:numCache>
            </c:numRef>
          </c:val>
        </c:ser>
        <c:ser>
          <c:idx val="2"/>
          <c:order val="2"/>
          <c:tx>
            <c:strRef>
              <c:f>'Ark1'!$L$8</c:f>
              <c:strCache>
                <c:ptCount val="1"/>
                <c:pt idx="0">
                  <c:v>Ikke i gang med uddannelse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'Ark1'!$I$9:$I$10</c:f>
              <c:strCache>
                <c:ptCount val="2"/>
                <c:pt idx="0">
                  <c:v>Drenge</c:v>
                </c:pt>
                <c:pt idx="1">
                  <c:v>Piger</c:v>
                </c:pt>
              </c:strCache>
            </c:strRef>
          </c:cat>
          <c:val>
            <c:numRef>
              <c:f>'Ark1'!$L$9:$L$10</c:f>
              <c:numCache>
                <c:formatCode>0.0%</c:formatCode>
                <c:ptCount val="2"/>
                <c:pt idx="0">
                  <c:v>0.1226</c:v>
                </c:pt>
                <c:pt idx="1">
                  <c:v>0.10349999999999999</c:v>
                </c:pt>
              </c:numCache>
            </c:numRef>
          </c:val>
        </c:ser>
        <c:dLbls>
          <c:showLegendKey val="0"/>
          <c:showVal val="1"/>
          <c:showCatName val="0"/>
          <c:showSerName val="0"/>
          <c:showPercent val="0"/>
          <c:showBubbleSize val="0"/>
        </c:dLbls>
        <c:gapWidth val="95"/>
        <c:overlap val="100"/>
        <c:axId val="394210624"/>
        <c:axId val="394211800"/>
      </c:barChart>
      <c:catAx>
        <c:axId val="394210624"/>
        <c:scaling>
          <c:orientation val="minMax"/>
        </c:scaling>
        <c:delete val="0"/>
        <c:axPos val="l"/>
        <c:numFmt formatCode="General" sourceLinked="1"/>
        <c:majorTickMark val="none"/>
        <c:minorTickMark val="none"/>
        <c:tickLblPos val="nextTo"/>
        <c:crossAx val="394211800"/>
        <c:crosses val="autoZero"/>
        <c:auto val="1"/>
        <c:lblAlgn val="ctr"/>
        <c:lblOffset val="100"/>
        <c:noMultiLvlLbl val="0"/>
      </c:catAx>
      <c:valAx>
        <c:axId val="394211800"/>
        <c:scaling>
          <c:orientation val="minMax"/>
          <c:min val="0"/>
        </c:scaling>
        <c:delete val="1"/>
        <c:axPos val="b"/>
        <c:numFmt formatCode="0%" sourceLinked="1"/>
        <c:majorTickMark val="out"/>
        <c:minorTickMark val="none"/>
        <c:tickLblPos val="none"/>
        <c:crossAx val="394210624"/>
        <c:crosses val="autoZero"/>
        <c:crossBetween val="between"/>
      </c:valAx>
    </c:plotArea>
    <c:legend>
      <c:legendPos val="t"/>
      <c:layout>
        <c:manualLayout>
          <c:xMode val="edge"/>
          <c:yMode val="edge"/>
          <c:x val="5.85266900792525E-2"/>
          <c:y val="0.15603944348849899"/>
          <c:w val="0.9"/>
          <c:h val="8.2611831956348303E-2"/>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da-DK" sz="1400" b="0" dirty="0" smtClean="0">
                <a:latin typeface="Calibri" panose="020F0502020204030204" pitchFamily="34" charset="0"/>
              </a:rPr>
              <a:t>Kønsfordeling blandt medarbejdere</a:t>
            </a:r>
            <a:r>
              <a:rPr lang="da-DK" sz="1400" b="0" baseline="0" dirty="0" smtClean="0">
                <a:latin typeface="Calibri" panose="020F0502020204030204" pitchFamily="34" charset="0"/>
              </a:rPr>
              <a:t> i kommunale tilbud</a:t>
            </a:r>
            <a:endParaRPr lang="da-DK" sz="1400" b="0" dirty="0">
              <a:latin typeface="Calibri" panose="020F0502020204030204" pitchFamily="34" charset="0"/>
            </a:endParaRPr>
          </a:p>
        </c:rich>
      </c:tx>
      <c:layout/>
      <c:overlay val="0"/>
    </c:title>
    <c:autoTitleDeleted val="0"/>
    <c:plotArea>
      <c:layout>
        <c:manualLayout>
          <c:layoutTarget val="inner"/>
          <c:xMode val="edge"/>
          <c:yMode val="edge"/>
          <c:x val="0.56512281010448795"/>
          <c:y val="0.11950604742960529"/>
          <c:w val="0.41723531985729062"/>
          <c:h val="0.80430743758355028"/>
        </c:manualLayout>
      </c:layout>
      <c:barChart>
        <c:barDir val="bar"/>
        <c:grouping val="percentStacked"/>
        <c:varyColors val="0"/>
        <c:ser>
          <c:idx val="0"/>
          <c:order val="0"/>
          <c:tx>
            <c:strRef>
              <c:f>'Ark2 (2)'!$K$43</c:f>
              <c:strCache>
                <c:ptCount val="1"/>
                <c:pt idx="0">
                  <c:v>Kvinder</c:v>
                </c:pt>
              </c:strCache>
            </c:strRef>
          </c:tx>
          <c:spPr>
            <a:solidFill>
              <a:schemeClr val="accent3">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'Ark2 (2)'!$I$44:$J$53</c:f>
              <c:multiLvlStrCache>
                <c:ptCount val="10"/>
                <c:lvl>
                  <c:pt idx="0">
                    <c:v>Pædadogisk personale</c:v>
                  </c:pt>
                  <c:pt idx="1">
                    <c:v>Ledere</c:v>
                  </c:pt>
                  <c:pt idx="2">
                    <c:v>Pædagogiske personale</c:v>
                  </c:pt>
                  <c:pt idx="3">
                    <c:v>Lærere</c:v>
                  </c:pt>
                  <c:pt idx="4">
                    <c:v>Alle ledere </c:v>
                  </c:pt>
                  <c:pt idx="5">
                    <c:v>Skoleledere</c:v>
                  </c:pt>
                  <c:pt idx="6">
                    <c:v>Dagplejere</c:v>
                  </c:pt>
                  <c:pt idx="7">
                    <c:v>Pædagogiske assistenter og medhjælpere</c:v>
                  </c:pt>
                  <c:pt idx="8">
                    <c:v>Pædagoger</c:v>
                  </c:pt>
                  <c:pt idx="9">
                    <c:v>Ledere </c:v>
                  </c:pt>
                </c:lvl>
                <c:lvl>
                  <c:pt idx="0">
                    <c:v>Fritid-og ungdomsskoler</c:v>
                  </c:pt>
                  <c:pt idx="2">
                    <c:v>Skoler</c:v>
                  </c:pt>
                  <c:pt idx="6">
                    <c:v>Dagtilbud</c:v>
                  </c:pt>
                </c:lvl>
              </c:multiLvlStrCache>
            </c:multiLvlStrRef>
          </c:cat>
          <c:val>
            <c:numRef>
              <c:f>'Ark2 (2)'!$K$44:$K$53</c:f>
              <c:numCache>
                <c:formatCode>0%</c:formatCode>
                <c:ptCount val="10"/>
                <c:pt idx="0">
                  <c:v>0.42799188640973634</c:v>
                </c:pt>
                <c:pt idx="1">
                  <c:v>0.41758241758241876</c:v>
                </c:pt>
                <c:pt idx="2">
                  <c:v>0.55214723926380538</c:v>
                </c:pt>
                <c:pt idx="3">
                  <c:v>0.61770966368667812</c:v>
                </c:pt>
                <c:pt idx="4">
                  <c:v>0.65789473684210775</c:v>
                </c:pt>
                <c:pt idx="5">
                  <c:v>0.48888888888889076</c:v>
                </c:pt>
                <c:pt idx="6">
                  <c:v>0.98730158730158735</c:v>
                </c:pt>
                <c:pt idx="7">
                  <c:v>0.73674806432400475</c:v>
                </c:pt>
                <c:pt idx="8">
                  <c:v>0.91787852865697173</c:v>
                </c:pt>
                <c:pt idx="9">
                  <c:v>0.84573002754821114</c:v>
                </c:pt>
              </c:numCache>
            </c:numRef>
          </c:val>
        </c:ser>
        <c:ser>
          <c:idx val="1"/>
          <c:order val="1"/>
          <c:tx>
            <c:strRef>
              <c:f>'Ark2 (2)'!$L$43</c:f>
              <c:strCache>
                <c:ptCount val="1"/>
                <c:pt idx="0">
                  <c:v>Mænd</c:v>
                </c:pt>
              </c:strCache>
            </c:strRef>
          </c:tx>
          <c:spPr>
            <a:solidFill>
              <a:srgbClr val="C4BD9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'Ark2 (2)'!$I$44:$J$53</c:f>
              <c:multiLvlStrCache>
                <c:ptCount val="10"/>
                <c:lvl>
                  <c:pt idx="0">
                    <c:v>Pædadogisk personale</c:v>
                  </c:pt>
                  <c:pt idx="1">
                    <c:v>Ledere</c:v>
                  </c:pt>
                  <c:pt idx="2">
                    <c:v>Pædagogiske personale</c:v>
                  </c:pt>
                  <c:pt idx="3">
                    <c:v>Lærere</c:v>
                  </c:pt>
                  <c:pt idx="4">
                    <c:v>Alle ledere </c:v>
                  </c:pt>
                  <c:pt idx="5">
                    <c:v>Skoleledere</c:v>
                  </c:pt>
                  <c:pt idx="6">
                    <c:v>Dagplejere</c:v>
                  </c:pt>
                  <c:pt idx="7">
                    <c:v>Pædagogiske assistenter og medhjælpere</c:v>
                  </c:pt>
                  <c:pt idx="8">
                    <c:v>Pædagoger</c:v>
                  </c:pt>
                  <c:pt idx="9">
                    <c:v>Ledere </c:v>
                  </c:pt>
                </c:lvl>
                <c:lvl>
                  <c:pt idx="0">
                    <c:v>Fritid-og ungdomsskoler</c:v>
                  </c:pt>
                  <c:pt idx="2">
                    <c:v>Skoler</c:v>
                  </c:pt>
                  <c:pt idx="6">
                    <c:v>Dagtilbud</c:v>
                  </c:pt>
                </c:lvl>
              </c:multiLvlStrCache>
            </c:multiLvlStrRef>
          </c:cat>
          <c:val>
            <c:numRef>
              <c:f>'Ark2 (2)'!$L$44:$L$53</c:f>
              <c:numCache>
                <c:formatCode>0%</c:formatCode>
                <c:ptCount val="10"/>
                <c:pt idx="0">
                  <c:v>0.57200811359026371</c:v>
                </c:pt>
                <c:pt idx="1">
                  <c:v>0.58241758241758246</c:v>
                </c:pt>
                <c:pt idx="2">
                  <c:v>0.44785276073619634</c:v>
                </c:pt>
                <c:pt idx="3">
                  <c:v>0.38229033631332476</c:v>
                </c:pt>
                <c:pt idx="4">
                  <c:v>0.34210526315789558</c:v>
                </c:pt>
                <c:pt idx="5">
                  <c:v>0.51111111111111107</c:v>
                </c:pt>
                <c:pt idx="6">
                  <c:v>1.2698412698412705E-2</c:v>
                </c:pt>
                <c:pt idx="7">
                  <c:v>0.26325193567599764</c:v>
                </c:pt>
                <c:pt idx="8">
                  <c:v>8.2121471343028232E-2</c:v>
                </c:pt>
                <c:pt idx="9">
                  <c:v>0.1542699724517913</c:v>
                </c:pt>
              </c:numCache>
            </c:numRef>
          </c:val>
        </c:ser>
        <c:dLbls>
          <c:showLegendKey val="0"/>
          <c:showVal val="1"/>
          <c:showCatName val="0"/>
          <c:showSerName val="0"/>
          <c:showPercent val="0"/>
          <c:showBubbleSize val="0"/>
        </c:dLbls>
        <c:gapWidth val="95"/>
        <c:overlap val="100"/>
        <c:axId val="394209056"/>
        <c:axId val="394208272"/>
      </c:barChart>
      <c:catAx>
        <c:axId val="394209056"/>
        <c:scaling>
          <c:orientation val="minMax"/>
        </c:scaling>
        <c:delete val="0"/>
        <c:axPos val="l"/>
        <c:numFmt formatCode="General" sourceLinked="0"/>
        <c:majorTickMark val="none"/>
        <c:minorTickMark val="none"/>
        <c:tickLblPos val="nextTo"/>
        <c:txPr>
          <a:bodyPr/>
          <a:lstStyle/>
          <a:p>
            <a:pPr>
              <a:defRPr sz="900" b="0" i="0"/>
            </a:pPr>
            <a:endParaRPr lang="da-DK"/>
          </a:p>
        </c:txPr>
        <c:crossAx val="394208272"/>
        <c:crosses val="autoZero"/>
        <c:auto val="1"/>
        <c:lblAlgn val="ctr"/>
        <c:lblOffset val="100"/>
        <c:noMultiLvlLbl val="0"/>
      </c:catAx>
      <c:valAx>
        <c:axId val="394208272"/>
        <c:scaling>
          <c:orientation val="minMax"/>
        </c:scaling>
        <c:delete val="1"/>
        <c:axPos val="b"/>
        <c:numFmt formatCode="0%" sourceLinked="1"/>
        <c:majorTickMark val="out"/>
        <c:minorTickMark val="none"/>
        <c:tickLblPos val="none"/>
        <c:crossAx val="394209056"/>
        <c:crosses val="autoZero"/>
        <c:crossBetween val="between"/>
        <c:majorUnit val="0.2"/>
      </c:valAx>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0" u="none" strike="noStrike" kern="1200" baseline="0">
                <a:solidFill>
                  <a:prstClr val="black"/>
                </a:solidFill>
                <a:latin typeface="+mn-lt"/>
                <a:ea typeface="+mn-ea"/>
                <a:cs typeface="+mn-cs"/>
              </a:defRPr>
            </a:pPr>
            <a:r>
              <a:rPr lang="en-US" sz="1400" b="0" i="0" u="none" strike="noStrike" kern="1200" baseline="0">
                <a:solidFill>
                  <a:prstClr val="black"/>
                </a:solidFill>
                <a:latin typeface="+mn-lt"/>
                <a:ea typeface="+mn-ea"/>
                <a:cs typeface="+mn-cs"/>
              </a:rPr>
              <a:t>Antal hhv. med særlige støttebehov og </a:t>
            </a:r>
          </a:p>
          <a:p>
            <a:pPr algn="ctr" rtl="0">
              <a:defRPr lang="en-US" sz="1400" b="0" i="0" u="none" strike="noStrike" kern="1200" baseline="0">
                <a:solidFill>
                  <a:prstClr val="black"/>
                </a:solidFill>
                <a:latin typeface="+mn-lt"/>
                <a:ea typeface="+mn-ea"/>
                <a:cs typeface="+mn-cs"/>
              </a:defRPr>
            </a:pPr>
            <a:r>
              <a:rPr lang="en-US" sz="1400" b="0" i="0" u="none" strike="noStrike" kern="1200" baseline="0">
                <a:solidFill>
                  <a:prstClr val="black"/>
                </a:solidFill>
                <a:latin typeface="+mn-lt"/>
                <a:ea typeface="+mn-ea"/>
                <a:cs typeface="+mn-cs"/>
              </a:rPr>
              <a:t>udsat skolegang i 2015</a:t>
            </a:r>
          </a:p>
        </c:rich>
      </c:tx>
      <c:layout>
        <c:manualLayout>
          <c:xMode val="edge"/>
          <c:yMode val="edge"/>
          <c:x val="0.15282647863791374"/>
          <c:y val="2.0050125313283207E-2"/>
        </c:manualLayout>
      </c:layout>
      <c:overlay val="0"/>
      <c:spPr>
        <a:noFill/>
        <a:ln>
          <a:noFill/>
        </a:ln>
        <a:effectLst/>
      </c:spPr>
    </c:title>
    <c:autoTitleDeleted val="0"/>
    <c:plotArea>
      <c:layout>
        <c:manualLayout>
          <c:layoutTarget val="inner"/>
          <c:xMode val="edge"/>
          <c:yMode val="edge"/>
          <c:x val="9.0876490794945169E-2"/>
          <c:y val="0.35679197994987472"/>
          <c:w val="0.87428582116071596"/>
          <c:h val="0.38735105480236021"/>
        </c:manualLayout>
      </c:layout>
      <c:barChart>
        <c:barDir val="col"/>
        <c:grouping val="clustered"/>
        <c:varyColors val="0"/>
        <c:ser>
          <c:idx val="0"/>
          <c:order val="0"/>
          <c:tx>
            <c:strRef>
              <c:f>Sheet1!$C$11</c:f>
              <c:strCache>
                <c:ptCount val="1"/>
                <c:pt idx="0">
                  <c:v>Drenge</c:v>
                </c:pt>
              </c:strCache>
            </c:strRef>
          </c:tx>
          <c:spPr>
            <a:solidFill>
              <a:srgbClr val="C4BD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Sheet1!$F$10:$G$10</c:f>
              <c:strCache>
                <c:ptCount val="2"/>
                <c:pt idx="0">
                  <c:v>Børn i specialpædagogiske børnehaver eller tildelt ressourcer pba. vidtgående handicap </c:v>
                </c:pt>
                <c:pt idx="1">
                  <c:v>Skolegangsudsættere</c:v>
                </c:pt>
              </c:strCache>
            </c:strRef>
          </c:cat>
          <c:val>
            <c:numRef>
              <c:f>Sheet1!$F$11:$G$11</c:f>
              <c:numCache>
                <c:formatCode>General</c:formatCode>
                <c:ptCount val="2"/>
                <c:pt idx="0">
                  <c:v>204</c:v>
                </c:pt>
                <c:pt idx="1">
                  <c:v>210</c:v>
                </c:pt>
              </c:numCache>
            </c:numRef>
          </c:val>
        </c:ser>
        <c:ser>
          <c:idx val="1"/>
          <c:order val="1"/>
          <c:tx>
            <c:strRef>
              <c:f>Sheet1!$C$12</c:f>
              <c:strCache>
                <c:ptCount val="1"/>
                <c:pt idx="0">
                  <c:v>Piger</c:v>
                </c:pt>
              </c:strCache>
            </c:strRef>
          </c:tx>
          <c:spPr>
            <a:solidFill>
              <a:srgbClr val="77933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Sheet1!$F$10:$G$10</c:f>
              <c:strCache>
                <c:ptCount val="2"/>
                <c:pt idx="0">
                  <c:v>Børn i specialpædagogiske børnehaver eller tildelt ressourcer pba. vidtgående handicap </c:v>
                </c:pt>
                <c:pt idx="1">
                  <c:v>Skolegangsudsættere</c:v>
                </c:pt>
              </c:strCache>
            </c:strRef>
          </c:cat>
          <c:val>
            <c:numRef>
              <c:f>Sheet1!$F$12:$G$12</c:f>
              <c:numCache>
                <c:formatCode>General</c:formatCode>
                <c:ptCount val="2"/>
                <c:pt idx="0">
                  <c:v>203</c:v>
                </c:pt>
                <c:pt idx="1">
                  <c:v>91</c:v>
                </c:pt>
              </c:numCache>
            </c:numRef>
          </c:val>
        </c:ser>
        <c:dLbls>
          <c:showLegendKey val="0"/>
          <c:showVal val="1"/>
          <c:showCatName val="0"/>
          <c:showSerName val="0"/>
          <c:showPercent val="0"/>
          <c:showBubbleSize val="0"/>
        </c:dLbls>
        <c:gapWidth val="219"/>
        <c:overlap val="-27"/>
        <c:axId val="393157976"/>
        <c:axId val="393157192"/>
      </c:barChart>
      <c:catAx>
        <c:axId val="393157976"/>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a-DK"/>
          </a:p>
        </c:txPr>
        <c:crossAx val="393157192"/>
        <c:crosses val="autoZero"/>
        <c:auto val="1"/>
        <c:lblAlgn val="ctr"/>
        <c:lblOffset val="100"/>
        <c:noMultiLvlLbl val="0"/>
      </c:catAx>
      <c:valAx>
        <c:axId val="393157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393157976"/>
        <c:crosses val="autoZero"/>
        <c:crossBetween val="between"/>
      </c:valAx>
      <c:spPr>
        <a:noFill/>
        <a:ln>
          <a:noFill/>
        </a:ln>
        <a:effectLst/>
      </c:spPr>
    </c:plotArea>
    <c:legend>
      <c:legendPos val="b"/>
      <c:layout>
        <c:manualLayout>
          <c:xMode val="edge"/>
          <c:yMode val="edge"/>
          <c:x val="0.40298701379667207"/>
          <c:y val="0.20918122076845658"/>
          <c:w val="0.21647681539807501"/>
          <c:h val="8.73848060659084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a-DK"/>
        </a:p>
      </c:txPr>
    </c:legend>
    <c:plotVisOnly val="1"/>
    <c:dispBlanksAs val="gap"/>
    <c:showDLblsOverMax val="0"/>
  </c:chart>
  <c:spPr>
    <a:solidFill>
      <a:schemeClr val="bg1"/>
    </a:solidFill>
    <a:ln w="9525" cap="flat" cmpd="sng" algn="ctr">
      <a:noFill/>
      <a:round/>
    </a:ln>
    <a:effectLst/>
  </c:spPr>
  <c:txPr>
    <a:bodyPr/>
    <a:lstStyle/>
    <a:p>
      <a:pPr>
        <a:defRPr/>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400" dirty="0" smtClean="0">
                <a:solidFill>
                  <a:schemeClr val="tx1"/>
                </a:solidFill>
                <a:latin typeface="Calibri" panose="020F0502020204030204" pitchFamily="34" charset="0"/>
              </a:rPr>
              <a:t>Svarfordeling på spørgsmålet ”Føler du dig ensom?”</a:t>
            </a:r>
            <a:endParaRPr lang="da-DK" sz="1400" dirty="0">
              <a:solidFill>
                <a:schemeClr val="tx1"/>
              </a:solidFill>
              <a:latin typeface="Calibri" panose="020F050202020403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percentStacked"/>
        <c:varyColors val="0"/>
        <c:ser>
          <c:idx val="0"/>
          <c:order val="0"/>
          <c:tx>
            <c:strRef>
              <c:f>Ark!$Z$405</c:f>
              <c:strCache>
                <c:ptCount val="1"/>
                <c:pt idx="0">
                  <c:v>Meget tit</c:v>
                </c:pt>
              </c:strCache>
            </c:strRef>
          </c:tx>
          <c:spPr>
            <a:solidFill>
              <a:schemeClr val="accent5">
                <a:shade val="53000"/>
              </a:schemeClr>
            </a:solidFill>
            <a:ln>
              <a:noFill/>
            </a:ln>
            <a:effectLst/>
          </c:spPr>
          <c:invertIfNegative val="0"/>
          <c:dLbls>
            <c:dLbl>
              <c:idx val="0"/>
              <c:layout>
                <c:manualLayout>
                  <c:x val="4.4444444444444398E-2"/>
                  <c:y val="-0.185185185185185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111111111111101E-2"/>
                  <c:y val="-0.18055555555555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Ark!$Y$406:$Y$407</c:f>
              <c:strCache>
                <c:ptCount val="2"/>
                <c:pt idx="0">
                  <c:v>Drenge</c:v>
                </c:pt>
                <c:pt idx="1">
                  <c:v>Piger</c:v>
                </c:pt>
              </c:strCache>
            </c:strRef>
          </c:cat>
          <c:val>
            <c:numRef>
              <c:f>Ark!$Z$406:$Z$407</c:f>
              <c:numCache>
                <c:formatCode>0.0%</c:formatCode>
                <c:ptCount val="2"/>
                <c:pt idx="0">
                  <c:v>1.6100178890876601E-2</c:v>
                </c:pt>
                <c:pt idx="1">
                  <c:v>1.8581604211830301E-2</c:v>
                </c:pt>
              </c:numCache>
            </c:numRef>
          </c:val>
        </c:ser>
        <c:ser>
          <c:idx val="1"/>
          <c:order val="1"/>
          <c:tx>
            <c:strRef>
              <c:f>Ark!$AA$405</c:f>
              <c:strCache>
                <c:ptCount val="1"/>
                <c:pt idx="0">
                  <c:v>Tit</c:v>
                </c:pt>
              </c:strCache>
            </c:strRef>
          </c:tx>
          <c:spPr>
            <a:solidFill>
              <a:schemeClr val="accent5">
                <a:shade val="76000"/>
              </a:schemeClr>
            </a:solidFill>
            <a:ln>
              <a:noFill/>
            </a:ln>
            <a:effectLst/>
          </c:spPr>
          <c:invertIfNegative val="0"/>
          <c:dLbls>
            <c:dLbl>
              <c:idx val="0"/>
              <c:layout>
                <c:manualLayout>
                  <c:x val="8.8888888888889003E-2"/>
                  <c:y val="-0.143518518518518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0555555555555602E-2"/>
                  <c:y val="-0.1527777777777780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Ark!$Y$406:$Y$407</c:f>
              <c:strCache>
                <c:ptCount val="2"/>
                <c:pt idx="0">
                  <c:v>Drenge</c:v>
                </c:pt>
                <c:pt idx="1">
                  <c:v>Piger</c:v>
                </c:pt>
              </c:strCache>
            </c:strRef>
          </c:cat>
          <c:val>
            <c:numRef>
              <c:f>Ark!$AA$406:$AA$407</c:f>
              <c:numCache>
                <c:formatCode>0.0%</c:formatCode>
                <c:ptCount val="2"/>
                <c:pt idx="0">
                  <c:v>2.66845557543232E-2</c:v>
                </c:pt>
                <c:pt idx="1">
                  <c:v>4.5989470424279998E-2</c:v>
                </c:pt>
              </c:numCache>
            </c:numRef>
          </c:val>
        </c:ser>
        <c:ser>
          <c:idx val="2"/>
          <c:order val="2"/>
          <c:tx>
            <c:strRef>
              <c:f>Ark!$AB$405</c:f>
              <c:strCache>
                <c:ptCount val="1"/>
                <c:pt idx="0">
                  <c:v>En gang i mellem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Ark!$Y$406:$Y$407</c:f>
              <c:strCache>
                <c:ptCount val="2"/>
                <c:pt idx="0">
                  <c:v>Drenge</c:v>
                </c:pt>
                <c:pt idx="1">
                  <c:v>Piger</c:v>
                </c:pt>
              </c:strCache>
            </c:strRef>
          </c:cat>
          <c:val>
            <c:numRef>
              <c:f>Ark!$AB$406:$AB$407</c:f>
              <c:numCache>
                <c:formatCode>0.0%</c:formatCode>
                <c:ptCount val="2"/>
                <c:pt idx="0">
                  <c:v>0.107632677400119</c:v>
                </c:pt>
                <c:pt idx="1">
                  <c:v>0.17807370703004</c:v>
                </c:pt>
              </c:numCache>
            </c:numRef>
          </c:val>
        </c:ser>
        <c:ser>
          <c:idx val="3"/>
          <c:order val="3"/>
          <c:tx>
            <c:strRef>
              <c:f>Ark!$AC$405</c:f>
              <c:strCache>
                <c:ptCount val="1"/>
                <c:pt idx="0">
                  <c:v>Sjældent</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Ark!$Y$406:$Y$407</c:f>
              <c:strCache>
                <c:ptCount val="2"/>
                <c:pt idx="0">
                  <c:v>Drenge</c:v>
                </c:pt>
                <c:pt idx="1">
                  <c:v>Piger</c:v>
                </c:pt>
              </c:strCache>
            </c:strRef>
          </c:cat>
          <c:val>
            <c:numRef>
              <c:f>Ark!$AC$406:$AC$407</c:f>
              <c:numCache>
                <c:formatCode>0.0%</c:formatCode>
                <c:ptCount val="2"/>
                <c:pt idx="0">
                  <c:v>0.31723315444245698</c:v>
                </c:pt>
                <c:pt idx="1">
                  <c:v>0.38773614122019201</c:v>
                </c:pt>
              </c:numCache>
            </c:numRef>
          </c:val>
        </c:ser>
        <c:ser>
          <c:idx val="4"/>
          <c:order val="4"/>
          <c:tx>
            <c:strRef>
              <c:f>Ark!$AD$405</c:f>
              <c:strCache>
                <c:ptCount val="1"/>
                <c:pt idx="0">
                  <c:v>Aldrig</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Ark!$Y$406:$Y$407</c:f>
              <c:strCache>
                <c:ptCount val="2"/>
                <c:pt idx="0">
                  <c:v>Drenge</c:v>
                </c:pt>
                <c:pt idx="1">
                  <c:v>Piger</c:v>
                </c:pt>
              </c:strCache>
            </c:strRef>
          </c:cat>
          <c:val>
            <c:numRef>
              <c:f>Ark!$AD$406:$AD$407</c:f>
              <c:numCache>
                <c:formatCode>0.0%</c:formatCode>
                <c:ptCount val="2"/>
                <c:pt idx="0">
                  <c:v>0.53234943351222397</c:v>
                </c:pt>
                <c:pt idx="1">
                  <c:v>0.36961907711365799</c:v>
                </c:pt>
              </c:numCache>
            </c:numRef>
          </c:val>
        </c:ser>
        <c:dLbls>
          <c:showLegendKey val="0"/>
          <c:showVal val="1"/>
          <c:showCatName val="0"/>
          <c:showSerName val="0"/>
          <c:showPercent val="0"/>
          <c:showBubbleSize val="0"/>
        </c:dLbls>
        <c:gapWidth val="95"/>
        <c:overlap val="100"/>
        <c:axId val="393161504"/>
        <c:axId val="393158368"/>
      </c:barChart>
      <c:catAx>
        <c:axId val="393161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a-DK"/>
          </a:p>
        </c:txPr>
        <c:crossAx val="393158368"/>
        <c:crosses val="autoZero"/>
        <c:auto val="1"/>
        <c:lblAlgn val="ctr"/>
        <c:lblOffset val="100"/>
        <c:noMultiLvlLbl val="0"/>
      </c:catAx>
      <c:valAx>
        <c:axId val="393158368"/>
        <c:scaling>
          <c:orientation val="minMax"/>
        </c:scaling>
        <c:delete val="1"/>
        <c:axPos val="b"/>
        <c:numFmt formatCode="0%" sourceLinked="1"/>
        <c:majorTickMark val="none"/>
        <c:minorTickMark val="none"/>
        <c:tickLblPos val="none"/>
        <c:crossAx val="3931615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a-DK" sz="1400" b="0" noProof="0" dirty="0" smtClean="0"/>
              <a:t>Andel, der udtrykker generel trivsel</a:t>
            </a:r>
            <a:endParaRPr lang="da-DK" sz="1400" b="0" noProof="0" dirty="0"/>
          </a:p>
        </c:rich>
      </c:tx>
      <c:layout>
        <c:manualLayout>
          <c:xMode val="edge"/>
          <c:yMode val="edge"/>
          <c:x val="0.212041557305337"/>
          <c:y val="4.6296296296296302E-3"/>
        </c:manualLayout>
      </c:layout>
      <c:overlay val="0"/>
    </c:title>
    <c:autoTitleDeleted val="0"/>
    <c:plotArea>
      <c:layout>
        <c:manualLayout>
          <c:layoutTarget val="inner"/>
          <c:xMode val="edge"/>
          <c:yMode val="edge"/>
          <c:x val="3.8888888888888903E-2"/>
          <c:y val="0.19357247010790299"/>
          <c:w val="0.93888888888888899"/>
          <c:h val="0.52280220180810699"/>
        </c:manualLayout>
      </c:layout>
      <c:barChart>
        <c:barDir val="col"/>
        <c:grouping val="clustered"/>
        <c:varyColors val="0"/>
        <c:ser>
          <c:idx val="0"/>
          <c:order val="0"/>
          <c:tx>
            <c:strRef>
              <c:f>Sheet1!$A$4</c:f>
              <c:strCache>
                <c:ptCount val="1"/>
                <c:pt idx="0">
                  <c:v>Piger</c:v>
                </c:pt>
              </c:strCache>
            </c:strRef>
          </c:tx>
          <c:spPr>
            <a:solidFill>
              <a:srgbClr val="90BB23">
                <a:lumMod val="75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Sheet1!$B$3:$D$3</c:f>
              <c:strCache>
                <c:ptCount val="3"/>
                <c:pt idx="0">
                  <c:v>Indskoling _x000d_(sådan er jeg for det meste: "glad"+"meget glad")</c:v>
                </c:pt>
                <c:pt idx="1">
                  <c:v>Mellemtrin _x000d_(hvordan har du det for tiden "godt"+"meget godt")</c:v>
                </c:pt>
                <c:pt idx="2">
                  <c:v>Udskoling _x000d_(hvordan har du det for tiden "godt"+"meget godt")</c:v>
                </c:pt>
              </c:strCache>
            </c:strRef>
          </c:cat>
          <c:val>
            <c:numRef>
              <c:f>Sheet1!$B$4:$D$4</c:f>
              <c:numCache>
                <c:formatCode>0.0%</c:formatCode>
                <c:ptCount val="3"/>
                <c:pt idx="0">
                  <c:v>0.58499999999999996</c:v>
                </c:pt>
                <c:pt idx="1">
                  <c:v>0.82899999999999996</c:v>
                </c:pt>
                <c:pt idx="2">
                  <c:v>0.79600000000000004</c:v>
                </c:pt>
              </c:numCache>
            </c:numRef>
          </c:val>
        </c:ser>
        <c:ser>
          <c:idx val="1"/>
          <c:order val="1"/>
          <c:tx>
            <c:strRef>
              <c:f>Sheet1!$A$5</c:f>
              <c:strCache>
                <c:ptCount val="1"/>
                <c:pt idx="0">
                  <c:v>Drenge</c:v>
                </c:pt>
              </c:strCache>
            </c:strRef>
          </c:tx>
          <c:spPr>
            <a:solidFill>
              <a:srgbClr val="C4BD9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Sheet1!$B$3:$D$3</c:f>
              <c:strCache>
                <c:ptCount val="3"/>
                <c:pt idx="0">
                  <c:v>Indskoling _x000d_(sådan er jeg for det meste: "glad"+"meget glad")</c:v>
                </c:pt>
                <c:pt idx="1">
                  <c:v>Mellemtrin _x000d_(hvordan har du det for tiden "godt"+"meget godt")</c:v>
                </c:pt>
                <c:pt idx="2">
                  <c:v>Udskoling _x000d_(hvordan har du det for tiden "godt"+"meget godt")</c:v>
                </c:pt>
              </c:strCache>
            </c:strRef>
          </c:cat>
          <c:val>
            <c:numRef>
              <c:f>Sheet1!$B$5:$D$5</c:f>
              <c:numCache>
                <c:formatCode>0.0%</c:formatCode>
                <c:ptCount val="3"/>
                <c:pt idx="0">
                  <c:v>0.60699999999999998</c:v>
                </c:pt>
                <c:pt idx="1">
                  <c:v>0.86799999999999999</c:v>
                </c:pt>
                <c:pt idx="2">
                  <c:v>0.88100000000000001</c:v>
                </c:pt>
              </c:numCache>
            </c:numRef>
          </c:val>
        </c:ser>
        <c:dLbls>
          <c:showLegendKey val="0"/>
          <c:showVal val="1"/>
          <c:showCatName val="0"/>
          <c:showSerName val="0"/>
          <c:showPercent val="0"/>
          <c:showBubbleSize val="0"/>
        </c:dLbls>
        <c:gapWidth val="150"/>
        <c:overlap val="-25"/>
        <c:axId val="393162680"/>
        <c:axId val="393163464"/>
      </c:barChart>
      <c:catAx>
        <c:axId val="393162680"/>
        <c:scaling>
          <c:orientation val="minMax"/>
        </c:scaling>
        <c:delete val="0"/>
        <c:axPos val="b"/>
        <c:numFmt formatCode="General" sourceLinked="0"/>
        <c:majorTickMark val="none"/>
        <c:minorTickMark val="none"/>
        <c:tickLblPos val="nextTo"/>
        <c:crossAx val="393163464"/>
        <c:crosses val="autoZero"/>
        <c:auto val="1"/>
        <c:lblAlgn val="ctr"/>
        <c:lblOffset val="100"/>
        <c:noMultiLvlLbl val="0"/>
      </c:catAx>
      <c:valAx>
        <c:axId val="393163464"/>
        <c:scaling>
          <c:orientation val="minMax"/>
        </c:scaling>
        <c:delete val="1"/>
        <c:axPos val="l"/>
        <c:numFmt formatCode="0.0%" sourceLinked="1"/>
        <c:majorTickMark val="none"/>
        <c:minorTickMark val="none"/>
        <c:tickLblPos val="none"/>
        <c:crossAx val="393162680"/>
        <c:crosses val="autoZero"/>
        <c:crossBetween val="between"/>
      </c:valAx>
    </c:plotArea>
    <c:legend>
      <c:legendPos val="t"/>
      <c:layout>
        <c:manualLayout>
          <c:xMode val="edge"/>
          <c:yMode val="edge"/>
          <c:x val="0.37143482064741901"/>
          <c:y val="9.2477034120734894E-2"/>
          <c:w val="0.24046347331583601"/>
          <c:h val="8.3717191601049901E-2"/>
        </c:manualLayout>
      </c:layout>
      <c:overlay val="0"/>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da-DK" sz="1400" b="0" dirty="0" smtClean="0"/>
              <a:t>Andel der keder sig i undervisningen</a:t>
            </a:r>
            <a:endParaRPr lang="da-DK" sz="1400" b="0" dirty="0"/>
          </a:p>
        </c:rich>
      </c:tx>
      <c:layout>
        <c:manualLayout>
          <c:xMode val="edge"/>
          <c:yMode val="edge"/>
          <c:x val="0.19303868941726099"/>
          <c:y val="2.28498226889743E-2"/>
        </c:manualLayout>
      </c:layout>
      <c:overlay val="0"/>
    </c:title>
    <c:autoTitleDeleted val="0"/>
    <c:plotArea>
      <c:layout>
        <c:manualLayout>
          <c:layoutTarget val="inner"/>
          <c:xMode val="edge"/>
          <c:yMode val="edge"/>
          <c:x val="5.15116357017259E-2"/>
          <c:y val="0.25426383088972199"/>
          <c:w val="0.83934739002418401"/>
          <c:h val="0.42033094459727599"/>
        </c:manualLayout>
      </c:layout>
      <c:barChart>
        <c:barDir val="col"/>
        <c:grouping val="clustered"/>
        <c:varyColors val="0"/>
        <c:ser>
          <c:idx val="0"/>
          <c:order val="0"/>
          <c:tx>
            <c:strRef>
              <c:f>'Ark 3'!$W$10</c:f>
              <c:strCache>
                <c:ptCount val="1"/>
                <c:pt idx="0">
                  <c:v>Drenge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 3'!$X$9:$AC$9</c:f>
              <c:strCache>
                <c:ptCount val="6"/>
                <c:pt idx="0">
                  <c:v>4. klasse</c:v>
                </c:pt>
                <c:pt idx="1">
                  <c:v>5. klasse</c:v>
                </c:pt>
                <c:pt idx="2">
                  <c:v>6. klasse</c:v>
                </c:pt>
                <c:pt idx="3">
                  <c:v>7. klasse</c:v>
                </c:pt>
                <c:pt idx="4">
                  <c:v>8. klasse</c:v>
                </c:pt>
                <c:pt idx="5">
                  <c:v>9. klasse</c:v>
                </c:pt>
              </c:strCache>
            </c:strRef>
          </c:cat>
          <c:val>
            <c:numRef>
              <c:f>'Ark 3'!$X$10:$AC$10</c:f>
              <c:numCache>
                <c:formatCode>[$-10409]0%</c:formatCode>
                <c:ptCount val="6"/>
                <c:pt idx="0">
                  <c:v>0.23330714846818501</c:v>
                </c:pt>
                <c:pt idx="1">
                  <c:v>0.23268921095007999</c:v>
                </c:pt>
                <c:pt idx="2">
                  <c:v>0.28494138863841201</c:v>
                </c:pt>
                <c:pt idx="3">
                  <c:v>0.33507397737162797</c:v>
                </c:pt>
                <c:pt idx="4">
                  <c:v>0.31924882629107998</c:v>
                </c:pt>
                <c:pt idx="5">
                  <c:v>0.34486607142857201</c:v>
                </c:pt>
              </c:numCache>
            </c:numRef>
          </c:val>
        </c:ser>
        <c:ser>
          <c:idx val="1"/>
          <c:order val="1"/>
          <c:tx>
            <c:strRef>
              <c:f>'Ark 3'!$W$11</c:f>
              <c:strCache>
                <c:ptCount val="1"/>
                <c:pt idx="0">
                  <c:v>Piger</c:v>
                </c:pt>
              </c:strCache>
            </c:strRef>
          </c:tx>
          <c:spPr>
            <a:solidFill>
              <a:schemeClr val="accent3">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 3'!$X$9:$AC$9</c:f>
              <c:strCache>
                <c:ptCount val="6"/>
                <c:pt idx="0">
                  <c:v>4. klasse</c:v>
                </c:pt>
                <c:pt idx="1">
                  <c:v>5. klasse</c:v>
                </c:pt>
                <c:pt idx="2">
                  <c:v>6. klasse</c:v>
                </c:pt>
                <c:pt idx="3">
                  <c:v>7. klasse</c:v>
                </c:pt>
                <c:pt idx="4">
                  <c:v>8. klasse</c:v>
                </c:pt>
                <c:pt idx="5">
                  <c:v>9. klasse</c:v>
                </c:pt>
              </c:strCache>
            </c:strRef>
          </c:cat>
          <c:val>
            <c:numRef>
              <c:f>'Ark 3'!$X$11:$AC$11</c:f>
              <c:numCache>
                <c:formatCode>[$-10409]0%</c:formatCode>
                <c:ptCount val="6"/>
                <c:pt idx="0">
                  <c:v>0.11391375101708701</c:v>
                </c:pt>
                <c:pt idx="1">
                  <c:v>0.160714285714286</c:v>
                </c:pt>
                <c:pt idx="2">
                  <c:v>0.205415499533146</c:v>
                </c:pt>
                <c:pt idx="3">
                  <c:v>0.26943462897526499</c:v>
                </c:pt>
                <c:pt idx="4">
                  <c:v>0.28265306122449002</c:v>
                </c:pt>
                <c:pt idx="5">
                  <c:v>0.33296703296703301</c:v>
                </c:pt>
              </c:numCache>
            </c:numRef>
          </c:val>
        </c:ser>
        <c:dLbls>
          <c:showLegendKey val="0"/>
          <c:showVal val="1"/>
          <c:showCatName val="0"/>
          <c:showSerName val="0"/>
          <c:showPercent val="0"/>
          <c:showBubbleSize val="0"/>
        </c:dLbls>
        <c:gapWidth val="150"/>
        <c:overlap val="-25"/>
        <c:axId val="393160328"/>
        <c:axId val="393156800"/>
      </c:barChart>
      <c:catAx>
        <c:axId val="393160328"/>
        <c:scaling>
          <c:orientation val="minMax"/>
        </c:scaling>
        <c:delete val="0"/>
        <c:axPos val="b"/>
        <c:numFmt formatCode="General" sourceLinked="0"/>
        <c:majorTickMark val="none"/>
        <c:minorTickMark val="none"/>
        <c:tickLblPos val="nextTo"/>
        <c:crossAx val="393156800"/>
        <c:crosses val="autoZero"/>
        <c:auto val="1"/>
        <c:lblAlgn val="ctr"/>
        <c:lblOffset val="100"/>
        <c:noMultiLvlLbl val="0"/>
      </c:catAx>
      <c:valAx>
        <c:axId val="393156800"/>
        <c:scaling>
          <c:orientation val="minMax"/>
        </c:scaling>
        <c:delete val="1"/>
        <c:axPos val="l"/>
        <c:numFmt formatCode="[$-10409]0%" sourceLinked="1"/>
        <c:majorTickMark val="none"/>
        <c:minorTickMark val="none"/>
        <c:tickLblPos val="none"/>
        <c:crossAx val="393160328"/>
        <c:crosses val="autoZero"/>
        <c:crossBetween val="between"/>
      </c:valAx>
    </c:plotArea>
    <c:legend>
      <c:legendPos val="t"/>
      <c:layout>
        <c:manualLayout>
          <c:xMode val="edge"/>
          <c:yMode val="edge"/>
          <c:x val="0.34309484398929502"/>
          <c:y val="0.10434416510885999"/>
          <c:w val="0.24046347331583601"/>
          <c:h val="8.3717191601049998E-2"/>
        </c:manualLayout>
      </c:layout>
      <c:overlay val="0"/>
    </c:legend>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6E-2"/>
          <c:y val="1.2188849377698799E-3"/>
          <c:w val="0.86334938778585402"/>
          <c:h val="0.71231838963677896"/>
        </c:manualLayout>
      </c:layout>
      <c:barChart>
        <c:barDir val="col"/>
        <c:grouping val="clustered"/>
        <c:varyColors val="0"/>
        <c:ser>
          <c:idx val="0"/>
          <c:order val="0"/>
          <c:tx>
            <c:strRef>
              <c:f>Ark!$U$573</c:f>
              <c:strCache>
                <c:ptCount val="1"/>
                <c:pt idx="0">
                  <c:v>Drenge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Ark!$V$572:$AA$572</c:f>
              <c:strCache>
                <c:ptCount val="6"/>
                <c:pt idx="0">
                  <c:v>4. klasse</c:v>
                </c:pt>
                <c:pt idx="1">
                  <c:v>5. klasse</c:v>
                </c:pt>
                <c:pt idx="2">
                  <c:v>6. klasse</c:v>
                </c:pt>
                <c:pt idx="3">
                  <c:v>7. klasse</c:v>
                </c:pt>
                <c:pt idx="4">
                  <c:v>8. klasse</c:v>
                </c:pt>
                <c:pt idx="5">
                  <c:v>9. klasse</c:v>
                </c:pt>
              </c:strCache>
            </c:strRef>
          </c:cat>
          <c:val>
            <c:numRef>
              <c:f>Ark!$V$573:$AA$573</c:f>
              <c:numCache>
                <c:formatCode>[$-10409]0%</c:formatCode>
                <c:ptCount val="6"/>
                <c:pt idx="0">
                  <c:v>0.67392996108949399</c:v>
                </c:pt>
                <c:pt idx="1">
                  <c:v>0.63891112890312296</c:v>
                </c:pt>
                <c:pt idx="2">
                  <c:v>0.60431654676258995</c:v>
                </c:pt>
                <c:pt idx="3">
                  <c:v>0.61538461538461497</c:v>
                </c:pt>
                <c:pt idx="4">
                  <c:v>0.54562383612662901</c:v>
                </c:pt>
                <c:pt idx="5">
                  <c:v>0.513904338153504</c:v>
                </c:pt>
              </c:numCache>
            </c:numRef>
          </c:val>
        </c:ser>
        <c:ser>
          <c:idx val="1"/>
          <c:order val="1"/>
          <c:tx>
            <c:strRef>
              <c:f>Ark!$U$574</c:f>
              <c:strCache>
                <c:ptCount val="1"/>
                <c:pt idx="0">
                  <c:v>Piger</c:v>
                </c:pt>
              </c:strCache>
            </c:strRef>
          </c:tx>
          <c:spPr>
            <a:solidFill>
              <a:schemeClr val="accent3">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Ark!$V$572:$AA$572</c:f>
              <c:strCache>
                <c:ptCount val="6"/>
                <c:pt idx="0">
                  <c:v>4. klasse</c:v>
                </c:pt>
                <c:pt idx="1">
                  <c:v>5. klasse</c:v>
                </c:pt>
                <c:pt idx="2">
                  <c:v>6. klasse</c:v>
                </c:pt>
                <c:pt idx="3">
                  <c:v>7. klasse</c:v>
                </c:pt>
                <c:pt idx="4">
                  <c:v>8. klasse</c:v>
                </c:pt>
                <c:pt idx="5">
                  <c:v>9. klasse</c:v>
                </c:pt>
              </c:strCache>
            </c:strRef>
          </c:cat>
          <c:val>
            <c:numRef>
              <c:f>Ark!$V$574:$AA$574</c:f>
              <c:numCache>
                <c:formatCode>[$-10409]0%</c:formatCode>
                <c:ptCount val="6"/>
                <c:pt idx="0">
                  <c:v>0.457119741100324</c:v>
                </c:pt>
                <c:pt idx="1">
                  <c:v>0.50592216582064298</c:v>
                </c:pt>
                <c:pt idx="2">
                  <c:v>0.53874883286648001</c:v>
                </c:pt>
                <c:pt idx="3">
                  <c:v>0.50088339222614797</c:v>
                </c:pt>
                <c:pt idx="4">
                  <c:v>0.446373850868233</c:v>
                </c:pt>
                <c:pt idx="5">
                  <c:v>0.40834248079034002</c:v>
                </c:pt>
              </c:numCache>
            </c:numRef>
          </c:val>
        </c:ser>
        <c:dLbls>
          <c:showLegendKey val="0"/>
          <c:showVal val="1"/>
          <c:showCatName val="0"/>
          <c:showSerName val="0"/>
          <c:showPercent val="0"/>
          <c:showBubbleSize val="0"/>
        </c:dLbls>
        <c:gapWidth val="150"/>
        <c:overlap val="-25"/>
        <c:axId val="393163856"/>
        <c:axId val="393163072"/>
      </c:barChart>
      <c:catAx>
        <c:axId val="393163856"/>
        <c:scaling>
          <c:orientation val="minMax"/>
        </c:scaling>
        <c:delete val="0"/>
        <c:axPos val="b"/>
        <c:numFmt formatCode="General" sourceLinked="0"/>
        <c:majorTickMark val="none"/>
        <c:minorTickMark val="none"/>
        <c:tickLblPos val="nextTo"/>
        <c:crossAx val="393163072"/>
        <c:crosses val="autoZero"/>
        <c:auto val="1"/>
        <c:lblAlgn val="ctr"/>
        <c:lblOffset val="100"/>
        <c:noMultiLvlLbl val="0"/>
      </c:catAx>
      <c:valAx>
        <c:axId val="393163072"/>
        <c:scaling>
          <c:orientation val="minMax"/>
        </c:scaling>
        <c:delete val="1"/>
        <c:axPos val="l"/>
        <c:numFmt formatCode="[$-10409]0%" sourceLinked="1"/>
        <c:majorTickMark val="none"/>
        <c:minorTickMark val="none"/>
        <c:tickLblPos val="none"/>
        <c:crossAx val="393163856"/>
        <c:crosses val="autoZero"/>
        <c:crossBetween val="between"/>
      </c:valAx>
    </c:plotArea>
    <c:legend>
      <c:legendPos val="t"/>
      <c:layout>
        <c:manualLayout>
          <c:xMode val="edge"/>
          <c:yMode val="edge"/>
          <c:x val="0.37976815398075198"/>
          <c:y val="1.84029600466608E-2"/>
          <c:w val="0.24046347331583601"/>
          <c:h val="8.3717191601049998E-2"/>
        </c:manualLayout>
      </c:layout>
      <c:overlay val="0"/>
    </c:legend>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a-DK" sz="1400" b="0" dirty="0" smtClean="0"/>
              <a:t>Andel der er bange for at blive</a:t>
            </a:r>
            <a:r>
              <a:rPr lang="da-DK" sz="1400" b="0" baseline="0" dirty="0" smtClean="0"/>
              <a:t> til grin i skolen</a:t>
            </a:r>
            <a:endParaRPr lang="da-DK" sz="1400" b="0" dirty="0"/>
          </a:p>
        </c:rich>
      </c:tx>
      <c:layout>
        <c:manualLayout>
          <c:xMode val="edge"/>
          <c:yMode val="edge"/>
          <c:x val="0.13333797348792201"/>
          <c:y val="1.03038773609367E-2"/>
        </c:manualLayout>
      </c:layout>
      <c:overlay val="0"/>
    </c:title>
    <c:autoTitleDeleted val="0"/>
    <c:plotArea>
      <c:layout>
        <c:manualLayout>
          <c:layoutTarget val="inner"/>
          <c:xMode val="edge"/>
          <c:yMode val="edge"/>
          <c:x val="7.3107414739294496E-2"/>
          <c:y val="0.21898286354260499"/>
          <c:w val="0.80175984677359802"/>
          <c:h val="0.39963604334644798"/>
        </c:manualLayout>
      </c:layout>
      <c:barChart>
        <c:barDir val="col"/>
        <c:grouping val="clustered"/>
        <c:varyColors val="0"/>
        <c:ser>
          <c:idx val="0"/>
          <c:order val="0"/>
          <c:tx>
            <c:strRef>
              <c:f>Ark!$V$128</c:f>
              <c:strCache>
                <c:ptCount val="1"/>
                <c:pt idx="0">
                  <c:v>Drenge</c:v>
                </c:pt>
              </c:strCache>
            </c:strRef>
          </c:tx>
          <c:spPr>
            <a:solidFill>
              <a:schemeClr val="bg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Ark!$W$127:$AB$127</c:f>
              <c:strCache>
                <c:ptCount val="6"/>
                <c:pt idx="0">
                  <c:v>4. klasse</c:v>
                </c:pt>
                <c:pt idx="1">
                  <c:v>5. klasse</c:v>
                </c:pt>
                <c:pt idx="2">
                  <c:v>6. klasse</c:v>
                </c:pt>
                <c:pt idx="3">
                  <c:v>7. klasse</c:v>
                </c:pt>
                <c:pt idx="4">
                  <c:v>8. klasse</c:v>
                </c:pt>
                <c:pt idx="5">
                  <c:v>9. klasse</c:v>
                </c:pt>
              </c:strCache>
            </c:strRef>
          </c:cat>
          <c:val>
            <c:numRef>
              <c:f>Ark!$W$128:$AB$128</c:f>
              <c:numCache>
                <c:formatCode>[$-10409]0%</c:formatCode>
                <c:ptCount val="6"/>
                <c:pt idx="0">
                  <c:v>0.18240000000000001</c:v>
                </c:pt>
                <c:pt idx="1">
                  <c:v>0.144246353322528</c:v>
                </c:pt>
                <c:pt idx="2">
                  <c:v>0.13602941176470601</c:v>
                </c:pt>
                <c:pt idx="3">
                  <c:v>0.109851787271142</c:v>
                </c:pt>
                <c:pt idx="4">
                  <c:v>0.13039399624765499</c:v>
                </c:pt>
                <c:pt idx="5">
                  <c:v>8.4821428571428603E-2</c:v>
                </c:pt>
              </c:numCache>
            </c:numRef>
          </c:val>
        </c:ser>
        <c:ser>
          <c:idx val="1"/>
          <c:order val="1"/>
          <c:tx>
            <c:strRef>
              <c:f>Ark!$V$129</c:f>
              <c:strCache>
                <c:ptCount val="1"/>
                <c:pt idx="0">
                  <c:v>Piger</c:v>
                </c:pt>
              </c:strCache>
            </c:strRef>
          </c:tx>
          <c:spPr>
            <a:solidFill>
              <a:schemeClr val="accent3">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Ark!$W$127:$AB$127</c:f>
              <c:strCache>
                <c:ptCount val="6"/>
                <c:pt idx="0">
                  <c:v>4. klasse</c:v>
                </c:pt>
                <c:pt idx="1">
                  <c:v>5. klasse</c:v>
                </c:pt>
                <c:pt idx="2">
                  <c:v>6. klasse</c:v>
                </c:pt>
                <c:pt idx="3">
                  <c:v>7. klasse</c:v>
                </c:pt>
                <c:pt idx="4">
                  <c:v>8. klasse</c:v>
                </c:pt>
                <c:pt idx="5">
                  <c:v>9. klasse</c:v>
                </c:pt>
              </c:strCache>
            </c:strRef>
          </c:cat>
          <c:val>
            <c:numRef>
              <c:f>Ark!$W$129:$AB$129</c:f>
              <c:numCache>
                <c:formatCode>[$-10409]0%</c:formatCode>
                <c:ptCount val="6"/>
                <c:pt idx="0">
                  <c:v>0.223221586263287</c:v>
                </c:pt>
                <c:pt idx="1">
                  <c:v>0.207482993197279</c:v>
                </c:pt>
                <c:pt idx="2">
                  <c:v>0.176525821596244</c:v>
                </c:pt>
                <c:pt idx="3">
                  <c:v>0.23090586145648301</c:v>
                </c:pt>
                <c:pt idx="4">
                  <c:v>0.170781893004115</c:v>
                </c:pt>
                <c:pt idx="5">
                  <c:v>0.15614617940199299</c:v>
                </c:pt>
              </c:numCache>
            </c:numRef>
          </c:val>
        </c:ser>
        <c:dLbls>
          <c:showLegendKey val="0"/>
          <c:showVal val="1"/>
          <c:showCatName val="0"/>
          <c:showSerName val="0"/>
          <c:showPercent val="0"/>
          <c:showBubbleSize val="0"/>
        </c:dLbls>
        <c:gapWidth val="150"/>
        <c:overlap val="-25"/>
        <c:axId val="393159152"/>
        <c:axId val="393162288"/>
      </c:barChart>
      <c:catAx>
        <c:axId val="393159152"/>
        <c:scaling>
          <c:orientation val="minMax"/>
        </c:scaling>
        <c:delete val="0"/>
        <c:axPos val="b"/>
        <c:numFmt formatCode="General" sourceLinked="0"/>
        <c:majorTickMark val="none"/>
        <c:minorTickMark val="none"/>
        <c:tickLblPos val="nextTo"/>
        <c:crossAx val="393162288"/>
        <c:crosses val="autoZero"/>
        <c:auto val="1"/>
        <c:lblAlgn val="ctr"/>
        <c:lblOffset val="100"/>
        <c:noMultiLvlLbl val="0"/>
      </c:catAx>
      <c:valAx>
        <c:axId val="393162288"/>
        <c:scaling>
          <c:orientation val="minMax"/>
        </c:scaling>
        <c:delete val="1"/>
        <c:axPos val="l"/>
        <c:numFmt formatCode="[$-10409]0%" sourceLinked="1"/>
        <c:majorTickMark val="none"/>
        <c:minorTickMark val="none"/>
        <c:tickLblPos val="none"/>
        <c:crossAx val="393159152"/>
        <c:crosses val="autoZero"/>
        <c:crossBetween val="between"/>
      </c:valAx>
    </c:plotArea>
    <c:legend>
      <c:legendPos val="t"/>
      <c:layout>
        <c:manualLayout>
          <c:xMode val="edge"/>
          <c:yMode val="edge"/>
          <c:x val="0.33692307922755699"/>
          <c:y val="0.100008831031205"/>
          <c:w val="0.24363412403110099"/>
          <c:h val="8.3717191601049998E-2"/>
        </c:manualLayout>
      </c:layout>
      <c:overlay val="0"/>
    </c:legend>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a-DK" sz="1400" b="0" dirty="0">
                <a:latin typeface="Calibri" panose="020F0502020204030204" pitchFamily="34" charset="0"/>
              </a:rPr>
              <a:t>Andel elever med opmærksomhedskrævende fravær (2015-årgang, normalklasser)</a:t>
            </a:r>
          </a:p>
        </c:rich>
      </c:tx>
      <c:layout>
        <c:manualLayout>
          <c:xMode val="edge"/>
          <c:yMode val="edge"/>
          <c:x val="0.12851558944424399"/>
          <c:y val="7.5542715747676696E-3"/>
        </c:manualLayout>
      </c:layout>
      <c:overlay val="0"/>
    </c:title>
    <c:autoTitleDeleted val="0"/>
    <c:plotArea>
      <c:layout>
        <c:manualLayout>
          <c:layoutTarget val="inner"/>
          <c:xMode val="edge"/>
          <c:yMode val="edge"/>
          <c:x val="0.18071880346608199"/>
          <c:y val="0.16087377008908399"/>
          <c:w val="0.64905672305261097"/>
          <c:h val="0.50897234764010102"/>
        </c:manualLayout>
      </c:layout>
      <c:lineChart>
        <c:grouping val="standard"/>
        <c:varyColors val="0"/>
        <c:ser>
          <c:idx val="5"/>
          <c:order val="0"/>
          <c:tx>
            <c:v>Drenge</c:v>
          </c:tx>
          <c:spPr>
            <a:ln w="38100">
              <a:solidFill>
                <a:srgbClr val="C4BD97"/>
              </a:solidFill>
            </a:ln>
          </c:spPr>
          <c:marker>
            <c:symbol val="none"/>
          </c:marker>
          <c:dLbls>
            <c:dLbl>
              <c:idx val="0"/>
              <c:layout>
                <c:manualLayout>
                  <c:x val="-2.67462777267366E-2"/>
                  <c:y val="-4.15441142286867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701391076235799E-2"/>
                  <c:y val="-3.10077038864490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9503212316751302E-2"/>
                  <c:y val="-2.20640878224458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431820369578603E-2"/>
                  <c:y val="2.5145059263129502E-2"/>
                </c:manualLayout>
              </c:layout>
              <c:spPr>
                <a:noFill/>
                <a:ln>
                  <a:noFill/>
                </a:ln>
                <a:effectLst/>
              </c:spPr>
              <c:txPr>
                <a:bodyPr wrap="square" lIns="38100" tIns="19050" rIns="38100" bIns="19050" anchor="ctr">
                  <a:noAutofit/>
                </a:bodyPr>
                <a:lstStyle/>
                <a:p>
                  <a:pPr>
                    <a:defRPr/>
                  </a:pPr>
                  <a:endParaRPr lang="da-DK"/>
                </a:p>
              </c:txPr>
              <c:showLegendKey val="0"/>
              <c:showVal val="1"/>
              <c:showCatName val="0"/>
              <c:showSerName val="0"/>
              <c:showPercent val="0"/>
              <c:showBubbleSize val="0"/>
              <c:extLst>
                <c:ext xmlns:c15="http://schemas.microsoft.com/office/drawing/2012/chart" uri="{CE6537A1-D6FC-4f65-9D91-7224C49458BB}">
                  <c15:layout>
                    <c:manualLayout>
                      <c:w val="7.4546801729562906E-2"/>
                      <c:h val="4.65941746116268E-2"/>
                    </c:manualLayout>
                  </c15:layout>
                </c:ext>
              </c:extLst>
            </c:dLbl>
            <c:dLbl>
              <c:idx val="4"/>
              <c:layout>
                <c:manualLayout>
                  <c:x val="-3.9503212316751302E-2"/>
                  <c:y val="-2.29608255772749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503212316751302E-2"/>
                  <c:y val="-3.28011793961070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3172875748727598E-2"/>
                  <c:y val="-2.29569514222280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fravær'!$AE$18:$AK$18</c:f>
              <c:strCache>
                <c:ptCount val="7"/>
                <c:pt idx="0">
                  <c:v>3. klasse (08/09)</c:v>
                </c:pt>
                <c:pt idx="1">
                  <c:v>4. klasse (09/10)</c:v>
                </c:pt>
                <c:pt idx="2">
                  <c:v>5. klasse (10/11)</c:v>
                </c:pt>
                <c:pt idx="3">
                  <c:v>6. klasse (11/12)</c:v>
                </c:pt>
                <c:pt idx="4">
                  <c:v>7. klasse (12/13)</c:v>
                </c:pt>
                <c:pt idx="5">
                  <c:v>8. klasse (13/14)</c:v>
                </c:pt>
                <c:pt idx="6">
                  <c:v>9. klasse (14/15)</c:v>
                </c:pt>
              </c:strCache>
            </c:strRef>
          </c:cat>
          <c:val>
            <c:numRef>
              <c:f>'Graf fravær'!$AE$24:$AK$24</c:f>
              <c:numCache>
                <c:formatCode>0.0%</c:formatCode>
                <c:ptCount val="7"/>
                <c:pt idx="0">
                  <c:v>0.15065722952477201</c:v>
                </c:pt>
                <c:pt idx="1">
                  <c:v>0.15267947421638001</c:v>
                </c:pt>
                <c:pt idx="2">
                  <c:v>0.16076845298281101</c:v>
                </c:pt>
                <c:pt idx="3">
                  <c:v>0.15571284125379201</c:v>
                </c:pt>
                <c:pt idx="4">
                  <c:v>0.211324570273003</c:v>
                </c:pt>
                <c:pt idx="5">
                  <c:v>0.234580384226491</c:v>
                </c:pt>
                <c:pt idx="6">
                  <c:v>0.26794742163801799</c:v>
                </c:pt>
              </c:numCache>
            </c:numRef>
          </c:val>
          <c:smooth val="0"/>
        </c:ser>
        <c:ser>
          <c:idx val="4"/>
          <c:order val="1"/>
          <c:tx>
            <c:v>Piger</c:v>
          </c:tx>
          <c:spPr>
            <a:ln w="38100">
              <a:solidFill>
                <a:schemeClr val="accent3">
                  <a:lumMod val="75000"/>
                </a:schemeClr>
              </a:solidFill>
            </a:ln>
          </c:spPr>
          <c:marker>
            <c:symbol val="none"/>
          </c:marker>
          <c:dLbls>
            <c:dLbl>
              <c:idx val="0"/>
              <c:layout>
                <c:manualLayout>
                  <c:x val="-2.70285136904088E-2"/>
                  <c:y val="2.514352453063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780507513959599E-2"/>
                  <c:y val="2.32557779148367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265863003580101E-2"/>
                  <c:y val="2.20640878224458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4402511312052797E-2"/>
                  <c:y val="-1.6663007772117999E-2"/>
                </c:manualLayout>
              </c:layout>
              <c:spPr>
                <a:noFill/>
                <a:ln>
                  <a:noFill/>
                </a:ln>
                <a:effectLst/>
              </c:spPr>
              <c:txPr>
                <a:bodyPr wrap="square" lIns="38100" tIns="19050" rIns="38100" bIns="19050" anchor="ctr">
                  <a:noAutofit/>
                </a:bodyPr>
                <a:lstStyle/>
                <a:p>
                  <a:pPr>
                    <a:defRPr/>
                  </a:pPr>
                  <a:endParaRPr lang="da-DK"/>
                </a:p>
              </c:txPr>
              <c:showLegendKey val="0"/>
              <c:showVal val="1"/>
              <c:showCatName val="0"/>
              <c:showSerName val="0"/>
              <c:showPercent val="0"/>
              <c:showBubbleSize val="0"/>
              <c:extLst>
                <c:ext xmlns:c15="http://schemas.microsoft.com/office/drawing/2012/chart" uri="{CE6537A1-D6FC-4f65-9D91-7224C49458BB}">
                  <c15:layout>
                    <c:manualLayout>
                      <c:w val="7.8935538222673102E-2"/>
                      <c:h val="5.2232180530681703E-2"/>
                    </c:manualLayout>
                  </c15:layout>
                </c:ext>
              </c:extLst>
            </c:dLbl>
            <c:dLbl>
              <c:idx val="4"/>
              <c:layout>
                <c:manualLayout>
                  <c:x val="-3.9503212316751302E-2"/>
                  <c:y val="2.952106145649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7424095879027598E-2"/>
                  <c:y val="2.20640878224458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24979585368521E-2"/>
                  <c:y val="2.1617578912096098E-2"/>
                </c:manualLayout>
              </c:layout>
              <c:spPr>
                <a:noFill/>
                <a:ln>
                  <a:noFill/>
                </a:ln>
                <a:effectLst/>
              </c:spPr>
              <c:txPr>
                <a:bodyPr wrap="square" lIns="38100" tIns="19050" rIns="38100" bIns="19050" anchor="ctr">
                  <a:noAutofit/>
                </a:bodyPr>
                <a:lstStyle/>
                <a:p>
                  <a:pPr>
                    <a:defRPr/>
                  </a:pPr>
                  <a:endParaRPr lang="da-DK"/>
                </a:p>
              </c:txPr>
              <c:showLegendKey val="0"/>
              <c:showVal val="1"/>
              <c:showCatName val="0"/>
              <c:showSerName val="0"/>
              <c:showPercent val="0"/>
              <c:showBubbleSize val="0"/>
              <c:extLst>
                <c:ext xmlns:c15="http://schemas.microsoft.com/office/drawing/2012/chart" uri="{CE6537A1-D6FC-4f65-9D91-7224C49458BB}">
                  <c15:layout>
                    <c:manualLayout>
                      <c:w val="8.2863267480457997E-2"/>
                      <c:h val="5.3154534512275101E-2"/>
                    </c:manualLayout>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fravær'!$AE$18:$AK$18</c:f>
              <c:strCache>
                <c:ptCount val="7"/>
                <c:pt idx="0">
                  <c:v>3. klasse (08/09)</c:v>
                </c:pt>
                <c:pt idx="1">
                  <c:v>4. klasse (09/10)</c:v>
                </c:pt>
                <c:pt idx="2">
                  <c:v>5. klasse (10/11)</c:v>
                </c:pt>
                <c:pt idx="3">
                  <c:v>6. klasse (11/12)</c:v>
                </c:pt>
                <c:pt idx="4">
                  <c:v>7. klasse (12/13)</c:v>
                </c:pt>
                <c:pt idx="5">
                  <c:v>8. klasse (13/14)</c:v>
                </c:pt>
                <c:pt idx="6">
                  <c:v>9. klasse (14/15)</c:v>
                </c:pt>
              </c:strCache>
            </c:strRef>
          </c:cat>
          <c:val>
            <c:numRef>
              <c:f>'Graf fravær'!$AE$23:$AK$23</c:f>
              <c:numCache>
                <c:formatCode>0.0%</c:formatCode>
                <c:ptCount val="7"/>
                <c:pt idx="0">
                  <c:v>0.148148148148148</c:v>
                </c:pt>
                <c:pt idx="1">
                  <c:v>0.14609053497942401</c:v>
                </c:pt>
                <c:pt idx="2">
                  <c:v>0.14403292181069999</c:v>
                </c:pt>
                <c:pt idx="3">
                  <c:v>0.16769547325102899</c:v>
                </c:pt>
                <c:pt idx="4">
                  <c:v>0.18415637860082301</c:v>
                </c:pt>
                <c:pt idx="5">
                  <c:v>0.21604938271604901</c:v>
                </c:pt>
                <c:pt idx="6">
                  <c:v>0.23045267489711899</c:v>
                </c:pt>
              </c:numCache>
            </c:numRef>
          </c:val>
          <c:smooth val="0"/>
        </c:ser>
        <c:dLbls>
          <c:showLegendKey val="0"/>
          <c:showVal val="1"/>
          <c:showCatName val="0"/>
          <c:showSerName val="0"/>
          <c:showPercent val="0"/>
          <c:showBubbleSize val="0"/>
        </c:dLbls>
        <c:smooth val="0"/>
        <c:axId val="393161896"/>
        <c:axId val="394213760"/>
      </c:lineChart>
      <c:catAx>
        <c:axId val="393161896"/>
        <c:scaling>
          <c:orientation val="minMax"/>
        </c:scaling>
        <c:delete val="0"/>
        <c:axPos val="b"/>
        <c:numFmt formatCode="General" sourceLinked="1"/>
        <c:majorTickMark val="out"/>
        <c:minorTickMark val="none"/>
        <c:tickLblPos val="nextTo"/>
        <c:crossAx val="394213760"/>
        <c:crosses val="autoZero"/>
        <c:auto val="1"/>
        <c:lblAlgn val="ctr"/>
        <c:lblOffset val="100"/>
        <c:noMultiLvlLbl val="0"/>
      </c:catAx>
      <c:valAx>
        <c:axId val="394213760"/>
        <c:scaling>
          <c:orientation val="minMax"/>
        </c:scaling>
        <c:delete val="0"/>
        <c:axPos val="l"/>
        <c:majorGridlines/>
        <c:numFmt formatCode="0.0%" sourceLinked="1"/>
        <c:majorTickMark val="out"/>
        <c:minorTickMark val="none"/>
        <c:tickLblPos val="nextTo"/>
        <c:crossAx val="393161896"/>
        <c:crosses val="autoZero"/>
        <c:crossBetween val="between"/>
      </c:valAx>
    </c:plotArea>
    <c:legend>
      <c:legendPos val="r"/>
      <c:layout>
        <c:manualLayout>
          <c:xMode val="edge"/>
          <c:yMode val="edge"/>
          <c:x val="0.85357270548513497"/>
          <c:y val="0.165667655478827"/>
          <c:w val="0.13733532665944501"/>
          <c:h val="0.13842342117821499"/>
        </c:manualLayout>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a-DK" sz="1400" b="0" dirty="0">
                <a:latin typeface="Calibri" panose="020F0502020204030204" pitchFamily="34" charset="0"/>
              </a:rPr>
              <a:t>Andel af elever</a:t>
            </a:r>
            <a:r>
              <a:rPr lang="da-DK" sz="1400" b="0" baseline="0" dirty="0">
                <a:latin typeface="Calibri" panose="020F0502020204030204" pitchFamily="34" charset="0"/>
              </a:rPr>
              <a:t> med mellem 10 og 12 i gennemsnit med opmærksomhedskrævende fravær</a:t>
            </a:r>
            <a:endParaRPr lang="da-DK" sz="1800" b="0" dirty="0">
              <a:latin typeface="Calibri" panose="020F0502020204030204" pitchFamily="34" charset="0"/>
            </a:endParaRPr>
          </a:p>
        </c:rich>
      </c:tx>
      <c:layout>
        <c:manualLayout>
          <c:xMode val="edge"/>
          <c:yMode val="edge"/>
          <c:x val="9.6766846799948666E-2"/>
          <c:y val="4.621549667466765E-3"/>
        </c:manualLayout>
      </c:layout>
      <c:overlay val="1"/>
    </c:title>
    <c:autoTitleDeleted val="0"/>
    <c:plotArea>
      <c:layout>
        <c:manualLayout>
          <c:layoutTarget val="inner"/>
          <c:xMode val="edge"/>
          <c:yMode val="edge"/>
          <c:x val="0.106603893713521"/>
          <c:y val="0.18301955315801"/>
          <c:w val="0.72025811515524496"/>
          <c:h val="0.59464226431624601"/>
        </c:manualLayout>
      </c:layout>
      <c:barChart>
        <c:barDir val="col"/>
        <c:grouping val="clustered"/>
        <c:varyColors val="0"/>
        <c:ser>
          <c:idx val="0"/>
          <c:order val="0"/>
          <c:tx>
            <c:strRef>
              <c:f>'Får 10-12'!$AB$66</c:f>
              <c:strCache>
                <c:ptCount val="1"/>
                <c:pt idx="0">
                  <c:v>PCT Opmærksomhedskrævende fravær</c:v>
                </c:pt>
              </c:strCache>
            </c:strRef>
          </c:tx>
          <c:invertIfNegative val="0"/>
          <c:dPt>
            <c:idx val="0"/>
            <c:invertIfNegative val="0"/>
            <c:bubble3D val="0"/>
            <c:spPr>
              <a:solidFill>
                <a:schemeClr val="accent3">
                  <a:lumMod val="75000"/>
                </a:schemeClr>
              </a:solidFill>
            </c:spPr>
          </c:dPt>
          <c:dPt>
            <c:idx val="1"/>
            <c:invertIfNegative val="0"/>
            <c:bubble3D val="0"/>
            <c:spPr>
              <a:solidFill>
                <a:srgbClr val="C4BD97"/>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'Får 10-12'!$AA$67:$AA$68</c:f>
              <c:strCache>
                <c:ptCount val="2"/>
                <c:pt idx="0">
                  <c:v>Piger med mellem 
10 og 12 i gennemsnit</c:v>
                </c:pt>
                <c:pt idx="1">
                  <c:v>Drenge med mellem 
10 og 12 i gennemsnit</c:v>
                </c:pt>
              </c:strCache>
            </c:strRef>
          </c:cat>
          <c:val>
            <c:numRef>
              <c:f>'Får 10-12'!$AB$67:$AB$68</c:f>
              <c:numCache>
                <c:formatCode>0.0%</c:formatCode>
                <c:ptCount val="2"/>
                <c:pt idx="0">
                  <c:v>0.145522388059702</c:v>
                </c:pt>
                <c:pt idx="1">
                  <c:v>0.101449275362319</c:v>
                </c:pt>
              </c:numCache>
            </c:numRef>
          </c:val>
        </c:ser>
        <c:dLbls>
          <c:showLegendKey val="0"/>
          <c:showVal val="0"/>
          <c:showCatName val="0"/>
          <c:showSerName val="0"/>
          <c:showPercent val="0"/>
          <c:showBubbleSize val="0"/>
        </c:dLbls>
        <c:gapWidth val="150"/>
        <c:overlap val="100"/>
        <c:axId val="394214152"/>
        <c:axId val="394207880"/>
      </c:barChart>
      <c:lineChart>
        <c:grouping val="standard"/>
        <c:varyColors val="0"/>
        <c:ser>
          <c:idx val="1"/>
          <c:order val="1"/>
          <c:tx>
            <c:strRef>
              <c:f>'Får 10-12'!$AC$66</c:f>
              <c:strCache>
                <c:ptCount val="1"/>
                <c:pt idx="0">
                  <c:v>Gnsn opmærksomhedskrævende 9. kl piger</c:v>
                </c:pt>
              </c:strCache>
            </c:strRef>
          </c:tx>
          <c:spPr>
            <a:ln>
              <a:noFill/>
            </a:ln>
          </c:spPr>
          <c:marker>
            <c:spPr>
              <a:noFill/>
              <a:ln>
                <a:noFill/>
              </a:ln>
            </c:spPr>
          </c:marker>
          <c:dPt>
            <c:idx val="0"/>
            <c:bubble3D val="0"/>
            <c:spPr>
              <a:ln>
                <a:noFill/>
              </a:ln>
              <a:effectLst>
                <a:outerShdw blurRad="50800" dist="50800" dir="5400000" sx="1000" sy="1000" algn="ctr" rotWithShape="0">
                  <a:srgbClr val="000000">
                    <a:alpha val="43137"/>
                  </a:srgbClr>
                </a:outerShdw>
              </a:effectLst>
            </c:spPr>
          </c:dPt>
          <c:dPt>
            <c:idx val="1"/>
            <c:bubble3D val="0"/>
          </c:dPt>
          <c:dLbls>
            <c:dLbl>
              <c:idx val="0"/>
              <c:delete val="1"/>
              <c:extLst>
                <c:ext xmlns:c15="http://schemas.microsoft.com/office/drawing/2012/chart" uri="{CE6537A1-D6FC-4f65-9D91-7224C49458BB}"/>
              </c:extLst>
            </c:dLbl>
            <c:dLbl>
              <c:idx val="1"/>
              <c:layout>
                <c:manualLayout>
                  <c:x val="-0.53248349836893705"/>
                  <c:y val="-3.9324408203258797E-2"/>
                </c:manualLayout>
              </c:layout>
              <c:tx>
                <c:rich>
                  <a:bodyPr wrap="square" lIns="38100" tIns="19050" rIns="38100" bIns="19050" anchor="ctr">
                    <a:noAutofit/>
                  </a:bodyPr>
                  <a:lstStyle/>
                  <a:p>
                    <a:pPr>
                      <a:defRPr/>
                    </a:pPr>
                    <a:r>
                      <a:rPr lang="da-DK"/>
                      <a:t>Alle piger 9. kl.: 27,4%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32102322846221698"/>
                      <c:h val="0.15507513841286599"/>
                    </c:manualLayout>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'Får 10-12'!$AA$67:$AA$68</c:f>
              <c:strCache>
                <c:ptCount val="2"/>
                <c:pt idx="0">
                  <c:v>Piger med mellem 
10 og 12 i gennemsnit</c:v>
                </c:pt>
                <c:pt idx="1">
                  <c:v>Drenge med mellem 
10 og 12 i gennemsnit</c:v>
                </c:pt>
              </c:strCache>
            </c:strRef>
          </c:cat>
          <c:val>
            <c:numRef>
              <c:f>'Får 10-12'!$AC$67:$AC$68</c:f>
              <c:numCache>
                <c:formatCode>0.0%</c:formatCode>
                <c:ptCount val="2"/>
                <c:pt idx="0">
                  <c:v>0.27401837928153699</c:v>
                </c:pt>
                <c:pt idx="1">
                  <c:v>0.27401837928153699</c:v>
                </c:pt>
              </c:numCache>
            </c:numRef>
          </c:val>
          <c:smooth val="0"/>
        </c:ser>
        <c:dLbls>
          <c:showLegendKey val="0"/>
          <c:showVal val="0"/>
          <c:showCatName val="0"/>
          <c:showSerName val="0"/>
          <c:showPercent val="0"/>
          <c:showBubbleSize val="0"/>
        </c:dLbls>
        <c:marker val="1"/>
        <c:smooth val="0"/>
        <c:axId val="394214152"/>
        <c:axId val="394207880"/>
      </c:lineChart>
      <c:scatterChart>
        <c:scatterStyle val="lineMarker"/>
        <c:varyColors val="0"/>
        <c:ser>
          <c:idx val="2"/>
          <c:order val="2"/>
          <c:tx>
            <c:strRef>
              <c:f>'Får 10-12'!$AD$66</c:f>
              <c:strCache>
                <c:ptCount val="1"/>
                <c:pt idx="0">
                  <c:v>Gnsn opmærksomhedskrævende 9. kl drenge</c:v>
                </c:pt>
              </c:strCache>
            </c:strRef>
          </c:tx>
          <c:spPr>
            <a:ln w="28575">
              <a:noFill/>
            </a:ln>
          </c:spPr>
          <c:marker>
            <c:spPr>
              <a:noFill/>
              <a:ln>
                <a:noFill/>
              </a:ln>
            </c:spPr>
          </c:marker>
          <c:dPt>
            <c:idx val="0"/>
            <c:bubble3D val="0"/>
          </c:dPt>
          <c:dLbls>
            <c:dLbl>
              <c:idx val="0"/>
              <c:delete val="1"/>
              <c:extLst>
                <c:ext xmlns:c15="http://schemas.microsoft.com/office/drawing/2012/chart" uri="{CE6537A1-D6FC-4f65-9D91-7224C49458BB}"/>
              </c:extLst>
            </c:dLbl>
            <c:dLbl>
              <c:idx val="1"/>
              <c:layout>
                <c:manualLayout>
                  <c:x val="-0.15400785317889401"/>
                  <c:y val="-4.1415703606519298E-2"/>
                </c:manualLayout>
              </c:layout>
              <c:tx>
                <c:rich>
                  <a:bodyPr wrap="square" lIns="38100" tIns="19050" rIns="38100" bIns="19050" anchor="ctr">
                    <a:noAutofit/>
                  </a:bodyPr>
                  <a:lstStyle/>
                  <a:p>
                    <a:pPr>
                      <a:defRPr/>
                    </a:pPr>
                    <a:r>
                      <a:rPr lang="en-US"/>
                      <a:t>Alle</a:t>
                    </a:r>
                    <a:r>
                      <a:rPr lang="en-US" baseline="0"/>
                      <a:t> drenge 9. kl: </a:t>
                    </a:r>
                    <a:r>
                      <a:rPr lang="en-US"/>
                      <a:t>29,0%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30907097727162203"/>
                      <c:h val="0.149802267334564"/>
                    </c:manualLayout>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'Får 10-12'!$AA$67:$AA$68</c:f>
              <c:strCache>
                <c:ptCount val="2"/>
                <c:pt idx="0">
                  <c:v>Piger med mellem 
10 og 12 i gennemsnit</c:v>
                </c:pt>
                <c:pt idx="1">
                  <c:v>Drenge med mellem 
10 og 12 i gennemsnit</c:v>
                </c:pt>
              </c:strCache>
            </c:strRef>
          </c:xVal>
          <c:yVal>
            <c:numRef>
              <c:f>'Får 10-12'!$AD$67:$AD$68</c:f>
              <c:numCache>
                <c:formatCode>0.0%</c:formatCode>
                <c:ptCount val="2"/>
                <c:pt idx="0">
                  <c:v>0.28981132075471699</c:v>
                </c:pt>
                <c:pt idx="1">
                  <c:v>0.28981132075471699</c:v>
                </c:pt>
              </c:numCache>
            </c:numRef>
          </c:yVal>
          <c:smooth val="0"/>
        </c:ser>
        <c:dLbls>
          <c:showLegendKey val="0"/>
          <c:showVal val="0"/>
          <c:showCatName val="0"/>
          <c:showSerName val="0"/>
          <c:showPercent val="0"/>
          <c:showBubbleSize val="0"/>
        </c:dLbls>
        <c:axId val="394214152"/>
        <c:axId val="394207880"/>
      </c:scatterChart>
      <c:catAx>
        <c:axId val="394214152"/>
        <c:scaling>
          <c:orientation val="minMax"/>
        </c:scaling>
        <c:delete val="0"/>
        <c:axPos val="b"/>
        <c:numFmt formatCode="General" sourceLinked="0"/>
        <c:majorTickMark val="out"/>
        <c:minorTickMark val="none"/>
        <c:tickLblPos val="nextTo"/>
        <c:crossAx val="394207880"/>
        <c:crosses val="autoZero"/>
        <c:auto val="1"/>
        <c:lblAlgn val="ctr"/>
        <c:lblOffset val="100"/>
        <c:noMultiLvlLbl val="0"/>
      </c:catAx>
      <c:valAx>
        <c:axId val="394207880"/>
        <c:scaling>
          <c:orientation val="minMax"/>
        </c:scaling>
        <c:delete val="0"/>
        <c:axPos val="l"/>
        <c:numFmt formatCode="0.0%" sourceLinked="1"/>
        <c:majorTickMark val="out"/>
        <c:minorTickMark val="none"/>
        <c:tickLblPos val="nextTo"/>
        <c:crossAx val="394214152"/>
        <c:crosses val="autoZero"/>
        <c:crossBetween val="between"/>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0.13958</cdr:x>
      <cdr:y>0.85764</cdr:y>
    </cdr:from>
    <cdr:to>
      <cdr:x>0.88125</cdr:x>
      <cdr:y>1</cdr:y>
    </cdr:to>
    <cdr:sp macro="" textlink="">
      <cdr:nvSpPr>
        <cdr:cNvPr id="2" name="Tekstboks 1"/>
        <cdr:cNvSpPr txBox="1"/>
      </cdr:nvSpPr>
      <cdr:spPr>
        <a:xfrm xmlns:a="http://schemas.openxmlformats.org/drawingml/2006/main">
          <a:off x="638175" y="2352674"/>
          <a:ext cx="3390900" cy="390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a:p>
      </cdr:txBody>
    </cdr:sp>
  </cdr:relSizeAnchor>
  <cdr:relSizeAnchor xmlns:cdr="http://schemas.openxmlformats.org/drawingml/2006/chartDrawing">
    <cdr:from>
      <cdr:x>0.01693</cdr:x>
      <cdr:y>0.83821</cdr:y>
    </cdr:from>
    <cdr:to>
      <cdr:x>1</cdr:x>
      <cdr:y>0.99907</cdr:y>
    </cdr:to>
    <cdr:sp macro="" textlink="">
      <cdr:nvSpPr>
        <cdr:cNvPr id="3" name="Tekstboks 2"/>
        <cdr:cNvSpPr txBox="1"/>
      </cdr:nvSpPr>
      <cdr:spPr>
        <a:xfrm xmlns:a="http://schemas.openxmlformats.org/drawingml/2006/main">
          <a:off x="73478" y="2306225"/>
          <a:ext cx="4265927" cy="4425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a-DK" sz="1000" i="1" dirty="0" smtClean="0"/>
            <a:t>Folkeskoler </a:t>
          </a:r>
          <a:r>
            <a:rPr lang="da-DK" sz="1000" i="1" baseline="0" dirty="0" smtClean="0"/>
            <a:t>inkl</a:t>
          </a:r>
          <a:r>
            <a:rPr lang="da-DK" sz="1000" i="1" baseline="0" dirty="0"/>
            <a:t>. </a:t>
          </a:r>
          <a:r>
            <a:rPr lang="da-DK" sz="1000" i="1" baseline="0" dirty="0" smtClean="0"/>
            <a:t>specialskoler</a:t>
          </a:r>
          <a:endParaRPr lang="da-DK" sz="1100" i="1" dirty="0"/>
        </a:p>
      </cdr:txBody>
    </cdr:sp>
  </cdr:relSizeAnchor>
</c:userShapes>
</file>

<file path=ppt/drawings/drawing2.xml><?xml version="1.0" encoding="utf-8"?>
<c:userShapes xmlns:c="http://schemas.openxmlformats.org/drawingml/2006/chart">
  <cdr:relSizeAnchor xmlns:cdr="http://schemas.openxmlformats.org/drawingml/2006/chartDrawing">
    <cdr:from>
      <cdr:x>0.13958</cdr:x>
      <cdr:y>0.85764</cdr:y>
    </cdr:from>
    <cdr:to>
      <cdr:x>0.88125</cdr:x>
      <cdr:y>1</cdr:y>
    </cdr:to>
    <cdr:sp macro="" textlink="">
      <cdr:nvSpPr>
        <cdr:cNvPr id="2" name="Tekstboks 1"/>
        <cdr:cNvSpPr txBox="1"/>
      </cdr:nvSpPr>
      <cdr:spPr>
        <a:xfrm xmlns:a="http://schemas.openxmlformats.org/drawingml/2006/main">
          <a:off x="638175" y="2352674"/>
          <a:ext cx="3390900" cy="390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a:p>
      </cdr:txBody>
    </cdr:sp>
  </cdr:relSizeAnchor>
</c:userShapes>
</file>

<file path=ppt/drawings/drawing3.xml><?xml version="1.0" encoding="utf-8"?>
<c:userShapes xmlns:c="http://schemas.openxmlformats.org/drawingml/2006/chart">
  <cdr:relSizeAnchor xmlns:cdr="http://schemas.openxmlformats.org/drawingml/2006/chartDrawing">
    <cdr:from>
      <cdr:x>0.13958</cdr:x>
      <cdr:y>0.85764</cdr:y>
    </cdr:from>
    <cdr:to>
      <cdr:x>0.88125</cdr:x>
      <cdr:y>1</cdr:y>
    </cdr:to>
    <cdr:sp macro="" textlink="">
      <cdr:nvSpPr>
        <cdr:cNvPr id="2" name="Tekstboks 1"/>
        <cdr:cNvSpPr txBox="1"/>
      </cdr:nvSpPr>
      <cdr:spPr>
        <a:xfrm xmlns:a="http://schemas.openxmlformats.org/drawingml/2006/main">
          <a:off x="638175" y="2352674"/>
          <a:ext cx="3390900" cy="390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a:p>
      </cdr:txBody>
    </cdr:sp>
  </cdr:relSizeAnchor>
</c:userShapes>
</file>

<file path=ppt/drawings/drawing4.xml><?xml version="1.0" encoding="utf-8"?>
<c:userShapes xmlns:c="http://schemas.openxmlformats.org/drawingml/2006/chart">
  <cdr:relSizeAnchor xmlns:cdr="http://schemas.openxmlformats.org/drawingml/2006/chartDrawing">
    <cdr:from>
      <cdr:x>0.13958</cdr:x>
      <cdr:y>0.85764</cdr:y>
    </cdr:from>
    <cdr:to>
      <cdr:x>0.88125</cdr:x>
      <cdr:y>1</cdr:y>
    </cdr:to>
    <cdr:sp macro="" textlink="">
      <cdr:nvSpPr>
        <cdr:cNvPr id="2" name="Tekstboks 1"/>
        <cdr:cNvSpPr txBox="1"/>
      </cdr:nvSpPr>
      <cdr:spPr>
        <a:xfrm xmlns:a="http://schemas.openxmlformats.org/drawingml/2006/main">
          <a:off x="638175" y="2352674"/>
          <a:ext cx="3390900" cy="390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a:p>
      </cdr:txBody>
    </cdr:sp>
  </cdr:relSizeAnchor>
</c:userShapes>
</file>

<file path=ppt/drawings/drawing5.xml><?xml version="1.0" encoding="utf-8"?>
<c:userShapes xmlns:c="http://schemas.openxmlformats.org/drawingml/2006/chart">
  <cdr:relSizeAnchor xmlns:cdr="http://schemas.openxmlformats.org/drawingml/2006/chartDrawing">
    <cdr:from>
      <cdr:x>0.13958</cdr:x>
      <cdr:y>0.85764</cdr:y>
    </cdr:from>
    <cdr:to>
      <cdr:x>0.88125</cdr:x>
      <cdr:y>1</cdr:y>
    </cdr:to>
    <cdr:sp macro="" textlink="">
      <cdr:nvSpPr>
        <cdr:cNvPr id="2" name="Tekstboks 1"/>
        <cdr:cNvSpPr txBox="1"/>
      </cdr:nvSpPr>
      <cdr:spPr>
        <a:xfrm xmlns:a="http://schemas.openxmlformats.org/drawingml/2006/main">
          <a:off x="638175" y="2352674"/>
          <a:ext cx="3390900" cy="390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a:p>
      </cdr:txBody>
    </cdr:sp>
  </cdr:relSizeAnchor>
  <cdr:relSizeAnchor xmlns:cdr="http://schemas.openxmlformats.org/drawingml/2006/chartDrawing">
    <cdr:from>
      <cdr:x>0.03413</cdr:x>
      <cdr:y>0.71439</cdr:y>
    </cdr:from>
    <cdr:to>
      <cdr:x>0.81808</cdr:x>
      <cdr:y>1</cdr:y>
    </cdr:to>
    <cdr:sp macro="" textlink="">
      <cdr:nvSpPr>
        <cdr:cNvPr id="3" name="Tekstboks 2"/>
        <cdr:cNvSpPr txBox="1"/>
      </cdr:nvSpPr>
      <cdr:spPr>
        <a:xfrm xmlns:a="http://schemas.openxmlformats.org/drawingml/2006/main">
          <a:off x="159857" y="2019507"/>
          <a:ext cx="3671827" cy="8073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i="1" dirty="0"/>
        </a:p>
      </cdr:txBody>
    </cdr:sp>
  </cdr:relSizeAnchor>
</c:userShapes>
</file>

<file path=ppt/drawings/drawing6.xml><?xml version="1.0" encoding="utf-8"?>
<c:userShapes xmlns:c="http://schemas.openxmlformats.org/drawingml/2006/chart">
  <cdr:relSizeAnchor xmlns:cdr="http://schemas.openxmlformats.org/drawingml/2006/chartDrawing">
    <cdr:from>
      <cdr:x>0.11631</cdr:x>
      <cdr:y>0.77572</cdr:y>
    </cdr:from>
    <cdr:to>
      <cdr:x>0.8781</cdr:x>
      <cdr:y>0.99333</cdr:y>
    </cdr:to>
    <cdr:sp macro="" textlink="">
      <cdr:nvSpPr>
        <cdr:cNvPr id="2" name="Tekstboks 1"/>
        <cdr:cNvSpPr txBox="1"/>
      </cdr:nvSpPr>
      <cdr:spPr>
        <a:xfrm xmlns:a="http://schemas.openxmlformats.org/drawingml/2006/main">
          <a:off x="710476" y="3143740"/>
          <a:ext cx="4653274" cy="881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a-DK" sz="1000" i="1" dirty="0" smtClean="0"/>
            <a:t>Kun</a:t>
          </a:r>
          <a:r>
            <a:rPr lang="da-DK" sz="1000" i="1" baseline="0" dirty="0" smtClean="0"/>
            <a:t> </a:t>
          </a:r>
          <a:r>
            <a:rPr lang="da-DK" sz="1000" i="1" baseline="0" dirty="0"/>
            <a:t>elever, hvor der er fraværsregistreringer for alle 7 </a:t>
          </a:r>
          <a:r>
            <a:rPr lang="da-DK" sz="1000" i="1" baseline="0" dirty="0" smtClean="0"/>
            <a:t>år, </a:t>
          </a:r>
          <a:r>
            <a:rPr lang="da-DK" sz="1000" i="1" baseline="0" dirty="0"/>
            <a:t>indgår i </a:t>
          </a:r>
          <a:r>
            <a:rPr lang="da-DK" sz="1000" i="1" baseline="0" dirty="0" smtClean="0"/>
            <a:t>beregningen. </a:t>
          </a:r>
          <a:endParaRPr lang="da-DK" sz="1000" i="1" baseline="0" dirty="0"/>
        </a:p>
      </cdr:txBody>
    </cdr:sp>
  </cdr:relSizeAnchor>
</c:userShapes>
</file>

<file path=ppt/drawings/drawing7.xml><?xml version="1.0" encoding="utf-8"?>
<c:userShapes xmlns:c="http://schemas.openxmlformats.org/drawingml/2006/chart">
  <cdr:relSizeAnchor xmlns:cdr="http://schemas.openxmlformats.org/drawingml/2006/chartDrawing">
    <cdr:from>
      <cdr:x>0.21113</cdr:x>
      <cdr:y>0.31865</cdr:y>
    </cdr:from>
    <cdr:to>
      <cdr:x>0.34492</cdr:x>
      <cdr:y>0.31865</cdr:y>
    </cdr:to>
    <cdr:cxnSp macro="">
      <cdr:nvCxnSpPr>
        <cdr:cNvPr id="3" name="Lige forbindelse 2"/>
        <cdr:cNvCxnSpPr/>
      </cdr:nvCxnSpPr>
      <cdr:spPr>
        <a:xfrm xmlns:a="http://schemas.openxmlformats.org/drawingml/2006/main">
          <a:off x="911927" y="767486"/>
          <a:ext cx="577876"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0.56954</cdr:x>
      <cdr:y>0.29141</cdr:y>
    </cdr:from>
    <cdr:to>
      <cdr:x>0.70333</cdr:x>
      <cdr:y>0.29141</cdr:y>
    </cdr:to>
    <cdr:cxnSp macro="">
      <cdr:nvCxnSpPr>
        <cdr:cNvPr id="4" name="Lige forbindelse 3"/>
        <cdr:cNvCxnSpPr/>
      </cdr:nvCxnSpPr>
      <cdr:spPr>
        <a:xfrm xmlns:a="http://schemas.openxmlformats.org/drawingml/2006/main">
          <a:off x="2460017" y="800794"/>
          <a:ext cx="577875"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0.04063</cdr:x>
      <cdr:y>0.85764</cdr:y>
    </cdr:from>
    <cdr:to>
      <cdr:x>0.95729</cdr:x>
      <cdr:y>1</cdr:y>
    </cdr:to>
    <cdr:sp macro="" textlink="">
      <cdr:nvSpPr>
        <cdr:cNvPr id="2" name="Tekstfelt 1"/>
        <cdr:cNvSpPr txBox="1"/>
      </cdr:nvSpPr>
      <cdr:spPr>
        <a:xfrm xmlns:a="http://schemas.openxmlformats.org/drawingml/2006/main">
          <a:off x="185738" y="2352674"/>
          <a:ext cx="4191000" cy="3905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a-DK" sz="800" i="1" dirty="0"/>
        </a:p>
      </cdr:txBody>
    </cdr:sp>
  </cdr:relSizeAnchor>
</c:userShapes>
</file>

<file path=ppt/drawings/drawing9.xml><?xml version="1.0" encoding="utf-8"?>
<c:userShapes xmlns:c="http://schemas.openxmlformats.org/drawingml/2006/chart">
  <cdr:relSizeAnchor xmlns:cdr="http://schemas.openxmlformats.org/drawingml/2006/chartDrawing">
    <cdr:from>
      <cdr:x>0.00332</cdr:x>
      <cdr:y>0.75823</cdr:y>
    </cdr:from>
    <cdr:to>
      <cdr:x>0.99667</cdr:x>
      <cdr:y>0.98866</cdr:y>
    </cdr:to>
    <cdr:sp macro="" textlink="">
      <cdr:nvSpPr>
        <cdr:cNvPr id="3" name="Tekstboks 2"/>
        <cdr:cNvSpPr txBox="1"/>
      </cdr:nvSpPr>
      <cdr:spPr>
        <a:xfrm xmlns:a="http://schemas.openxmlformats.org/drawingml/2006/main">
          <a:off x="14283" y="2369957"/>
          <a:ext cx="4267208" cy="7202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a-DK" sz="1000" i="1" dirty="0" smtClean="0">
              <a:latin typeface="+mn-lt"/>
              <a:ea typeface="+mn-ea"/>
              <a:cs typeface="+mn-cs"/>
            </a:rPr>
            <a:t>Ved </a:t>
          </a:r>
          <a:r>
            <a:rPr lang="da-DK" sz="1000" i="1" dirty="0">
              <a:latin typeface="+mn-lt"/>
              <a:ea typeface="+mn-ea"/>
              <a:cs typeface="+mn-cs"/>
            </a:rPr>
            <a:t>opnået mindst 02 i dansk og </a:t>
          </a:r>
          <a:r>
            <a:rPr lang="da-DK" sz="1000" i="1" dirty="0" smtClean="0">
              <a:latin typeface="+mn-lt"/>
              <a:ea typeface="+mn-ea"/>
              <a:cs typeface="+mn-cs"/>
            </a:rPr>
            <a:t>matematik </a:t>
          </a:r>
          <a:r>
            <a:rPr lang="da-DK" sz="1000" i="1" dirty="0">
              <a:latin typeface="+mn-lt"/>
              <a:ea typeface="+mn-ea"/>
              <a:cs typeface="+mn-cs"/>
            </a:rPr>
            <a:t>forstås at eleven </a:t>
          </a:r>
          <a:r>
            <a:rPr lang="da-DK" sz="1000" i="1" dirty="0" smtClean="0">
              <a:latin typeface="+mn-lt"/>
              <a:ea typeface="+mn-ea"/>
              <a:cs typeface="+mn-cs"/>
            </a:rPr>
            <a:t>har </a:t>
          </a:r>
          <a:r>
            <a:rPr lang="da-DK" sz="1000" i="1" dirty="0">
              <a:latin typeface="+mn-lt"/>
              <a:ea typeface="+mn-ea"/>
              <a:cs typeface="+mn-cs"/>
            </a:rPr>
            <a:t>aflagt alle </a:t>
          </a:r>
          <a:endParaRPr lang="da-DK" sz="1000" i="1" dirty="0" smtClean="0">
            <a:latin typeface="+mn-lt"/>
            <a:ea typeface="+mn-ea"/>
            <a:cs typeface="+mn-cs"/>
          </a:endParaRPr>
        </a:p>
        <a:p xmlns:a="http://schemas.openxmlformats.org/drawingml/2006/main">
          <a:r>
            <a:rPr lang="da-DK" sz="1000" i="1" dirty="0" smtClean="0">
              <a:latin typeface="+mn-lt"/>
              <a:ea typeface="+mn-ea"/>
              <a:cs typeface="+mn-cs"/>
            </a:rPr>
            <a:t>prøver </a:t>
          </a:r>
          <a:r>
            <a:rPr lang="da-DK" sz="1000" i="1" dirty="0">
              <a:latin typeface="+mn-lt"/>
              <a:ea typeface="+mn-ea"/>
              <a:cs typeface="+mn-cs"/>
            </a:rPr>
            <a:t>i dansk og matematik og opnået </a:t>
          </a:r>
          <a:r>
            <a:rPr lang="da-DK" sz="1000" i="1" dirty="0" smtClean="0">
              <a:latin typeface="+mn-lt"/>
              <a:ea typeface="+mn-ea"/>
              <a:cs typeface="+mn-cs"/>
            </a:rPr>
            <a:t>mindst </a:t>
          </a:r>
          <a:r>
            <a:rPr lang="da-DK" sz="1000" i="1" dirty="0">
              <a:latin typeface="+mn-lt"/>
              <a:ea typeface="+mn-ea"/>
              <a:cs typeface="+mn-cs"/>
            </a:rPr>
            <a:t>02 i gennemsnit i </a:t>
          </a:r>
          <a:r>
            <a:rPr lang="da-DK" sz="1000" i="1" dirty="0" smtClean="0">
              <a:latin typeface="+mn-lt"/>
              <a:ea typeface="+mn-ea"/>
              <a:cs typeface="+mn-cs"/>
            </a:rPr>
            <a:t>begge fag</a:t>
          </a:r>
          <a:endParaRPr lang="da-DK" sz="1050" dirty="0"/>
        </a:p>
      </cdr:txBody>
    </cdr:sp>
  </cdr:relSizeAnchor>
  <cdr:relSizeAnchor xmlns:cdr="http://schemas.openxmlformats.org/drawingml/2006/chartDrawing">
    <cdr:from>
      <cdr:x>0.13958</cdr:x>
      <cdr:y>0.85764</cdr:y>
    </cdr:from>
    <cdr:to>
      <cdr:x>0.88125</cdr:x>
      <cdr:y>1</cdr:y>
    </cdr:to>
    <cdr:sp macro="" textlink="">
      <cdr:nvSpPr>
        <cdr:cNvPr id="2" name="Tekstboks 1"/>
        <cdr:cNvSpPr txBox="1"/>
      </cdr:nvSpPr>
      <cdr:spPr>
        <a:xfrm xmlns:a="http://schemas.openxmlformats.org/drawingml/2006/main">
          <a:off x="638175" y="2352674"/>
          <a:ext cx="3390900" cy="390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C6C76DF-E59D-4A76-BCCC-4A54DE68B4BB}" type="datetimeFigureOut">
              <a:rPr lang="da-DK" smtClean="0"/>
              <a:t>02-09-2016</a:t>
            </a:fld>
            <a:endParaRPr lang="da-DK"/>
          </a:p>
        </p:txBody>
      </p:sp>
      <p:sp>
        <p:nvSpPr>
          <p:cNvPr id="4" name="Pladsholder til sidefod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C326FC5-133A-4170-92FF-EDF397F4ADAF}" type="slidenum">
              <a:rPr lang="da-DK" smtClean="0"/>
              <a:t>‹nr.›</a:t>
            </a:fld>
            <a:endParaRPr lang="da-DK"/>
          </a:p>
        </p:txBody>
      </p:sp>
    </p:spTree>
    <p:extLst>
      <p:ext uri="{BB962C8B-B14F-4D97-AF65-F5344CB8AC3E}">
        <p14:creationId xmlns:p14="http://schemas.microsoft.com/office/powerpoint/2010/main" val="1088504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3D6307A-7188-4006-AD48-33A37C9A2CD5}" type="datetimeFigureOut">
              <a:rPr lang="da-DK" smtClean="0"/>
              <a:t>02-09-2016</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8165A1F-D1CB-4D90-9796-DDB5CCF0DAC7}" type="slidenum">
              <a:rPr lang="da-DK" smtClean="0"/>
              <a:t>‹nr.›</a:t>
            </a:fld>
            <a:endParaRPr lang="da-DK"/>
          </a:p>
        </p:txBody>
      </p:sp>
    </p:spTree>
    <p:extLst>
      <p:ext uri="{BB962C8B-B14F-4D97-AF65-F5344CB8AC3E}">
        <p14:creationId xmlns:p14="http://schemas.microsoft.com/office/powerpoint/2010/main" val="421832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Praktiske</a:t>
            </a:r>
            <a:r>
              <a:rPr lang="da-DK" b="1" baseline="0" dirty="0" smtClean="0"/>
              <a:t> noter: </a:t>
            </a:r>
            <a:r>
              <a:rPr lang="da-DK" baseline="0" dirty="0" smtClean="0"/>
              <a:t>noterne i dette PowerPoint er delt i </a:t>
            </a:r>
            <a:r>
              <a:rPr lang="da-DK" b="1" baseline="0" dirty="0" smtClean="0"/>
              <a:t>Praktiske noter</a:t>
            </a:r>
            <a:r>
              <a:rPr lang="da-DK" baseline="0" dirty="0" smtClean="0"/>
              <a:t>, eksempelvis forslag til hvordan man kan afvikle punktet, og </a:t>
            </a:r>
            <a:r>
              <a:rPr lang="da-DK" b="1" baseline="0" dirty="0" smtClean="0"/>
              <a:t>Talenoter</a:t>
            </a:r>
            <a:r>
              <a:rPr lang="da-DK" baseline="0" dirty="0" smtClean="0"/>
              <a:t>, hvor der i nogle tilfælde er angivet supplerende talenoter, og der er plads til at justere og tilføje egne talenoter. </a:t>
            </a:r>
            <a:endParaRPr lang="da-DK" dirty="0"/>
          </a:p>
        </p:txBody>
      </p:sp>
      <p:sp>
        <p:nvSpPr>
          <p:cNvPr id="4" name="Pladsholder til slidenummer 3"/>
          <p:cNvSpPr>
            <a:spLocks noGrp="1"/>
          </p:cNvSpPr>
          <p:nvPr>
            <p:ph type="sldNum" sz="quarter" idx="10"/>
          </p:nvPr>
        </p:nvSpPr>
        <p:spPr/>
        <p:txBody>
          <a:bodyPr/>
          <a:lstStyle/>
          <a:p>
            <a:fld id="{98165A1F-D1CB-4D90-9796-DDB5CCF0DAC7}" type="slidenum">
              <a:rPr lang="da-DK" smtClean="0"/>
              <a:t>1</a:t>
            </a:fld>
            <a:endParaRPr lang="da-DK"/>
          </a:p>
        </p:txBody>
      </p:sp>
    </p:spTree>
    <p:extLst>
      <p:ext uri="{BB962C8B-B14F-4D97-AF65-F5344CB8AC3E}">
        <p14:creationId xmlns:p14="http://schemas.microsoft.com/office/powerpoint/2010/main" val="243402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Praktiske</a:t>
            </a:r>
            <a:r>
              <a:rPr lang="en-US" b="1" dirty="0" smtClean="0"/>
              <a:t> </a:t>
            </a:r>
            <a:r>
              <a:rPr lang="en-US" b="1" dirty="0" err="1" smtClean="0"/>
              <a:t>noter</a:t>
            </a:r>
            <a:r>
              <a:rPr lang="en-US" b="1" dirty="0" smtClean="0"/>
              <a:t>:</a:t>
            </a:r>
          </a:p>
          <a:p>
            <a:r>
              <a:rPr lang="en-US" dirty="0" err="1" smtClean="0"/>
              <a:t>Figuren</a:t>
            </a:r>
            <a:r>
              <a:rPr lang="en-US" baseline="0" dirty="0" smtClean="0"/>
              <a:t> “</a:t>
            </a:r>
            <a:r>
              <a:rPr lang="en-US" baseline="0" dirty="0" err="1" smtClean="0"/>
              <a:t>a</a:t>
            </a:r>
            <a:r>
              <a:rPr lang="en-US" dirty="0" err="1" smtClean="0"/>
              <a:t>ndel</a:t>
            </a:r>
            <a:r>
              <a:rPr lang="en-US" baseline="0" dirty="0" smtClean="0"/>
              <a:t> </a:t>
            </a:r>
            <a:r>
              <a:rPr lang="en-US" baseline="0" dirty="0" err="1" smtClean="0"/>
              <a:t>bange</a:t>
            </a:r>
            <a:r>
              <a:rPr lang="en-US" baseline="0" dirty="0" smtClean="0"/>
              <a:t> for </a:t>
            </a:r>
            <a:r>
              <a:rPr lang="en-US" baseline="0" dirty="0" err="1" smtClean="0"/>
              <a:t>til</a:t>
            </a:r>
            <a:r>
              <a:rPr lang="en-US" baseline="0" dirty="0" smtClean="0"/>
              <a:t> grin” </a:t>
            </a:r>
            <a:r>
              <a:rPr lang="en-US" baseline="0" dirty="0" err="1" smtClean="0"/>
              <a:t>indgår</a:t>
            </a:r>
            <a:r>
              <a:rPr lang="en-US" baseline="0" dirty="0" smtClean="0"/>
              <a:t> </a:t>
            </a:r>
            <a:r>
              <a:rPr lang="en-US" baseline="0" dirty="0" err="1" smtClean="0"/>
              <a:t>ikke</a:t>
            </a:r>
            <a:r>
              <a:rPr lang="en-US" baseline="0" dirty="0" smtClean="0"/>
              <a:t> </a:t>
            </a:r>
            <a:r>
              <a:rPr lang="en-US" baseline="0" dirty="0" err="1" smtClean="0"/>
              <a:t>i</a:t>
            </a:r>
            <a:r>
              <a:rPr lang="en-US" baseline="0" dirty="0" smtClean="0"/>
              <a:t> </a:t>
            </a:r>
            <a:r>
              <a:rPr lang="en-US" baseline="0" dirty="0" err="1" smtClean="0"/>
              <a:t>bilag</a:t>
            </a:r>
            <a:r>
              <a:rPr lang="en-US" baseline="0" dirty="0" smtClean="0"/>
              <a:t> 2, </a:t>
            </a:r>
            <a:r>
              <a:rPr lang="en-US" baseline="0" dirty="0" err="1" smtClean="0"/>
              <a:t>hvorfor</a:t>
            </a:r>
            <a:r>
              <a:rPr lang="en-US" baseline="0" dirty="0" smtClean="0"/>
              <a:t> </a:t>
            </a:r>
            <a:r>
              <a:rPr lang="en-US" baseline="0" dirty="0" err="1" smtClean="0"/>
              <a:t>noten</a:t>
            </a:r>
            <a:r>
              <a:rPr lang="en-US" baseline="0" dirty="0" smtClean="0"/>
              <a:t> </a:t>
            </a:r>
            <a:r>
              <a:rPr lang="en-US" baseline="0" dirty="0" err="1" smtClean="0"/>
              <a:t>er</a:t>
            </a:r>
            <a:r>
              <a:rPr lang="en-US" baseline="0" dirty="0" smtClean="0"/>
              <a:t> </a:t>
            </a:r>
            <a:r>
              <a:rPr lang="en-US" baseline="0" dirty="0" err="1" smtClean="0"/>
              <a:t>angivet</a:t>
            </a:r>
            <a:r>
              <a:rPr lang="en-US" baseline="0" dirty="0" smtClean="0"/>
              <a:t> </a:t>
            </a:r>
            <a:r>
              <a:rPr lang="en-US" baseline="0" dirty="0" err="1" smtClean="0"/>
              <a:t>herunder</a:t>
            </a:r>
            <a:r>
              <a:rPr lang="en-US" baseline="0" dirty="0" smtClean="0"/>
              <a:t>: </a:t>
            </a:r>
          </a:p>
          <a:p>
            <a:r>
              <a:rPr lang="da-DK" sz="1200" i="1" dirty="0" smtClean="0"/>
              <a:t>Note: Spørgsmålsformulering: "Er du bange for at blive til grin</a:t>
            </a:r>
            <a:r>
              <a:rPr lang="da-DK" sz="1200" i="1" baseline="0" dirty="0" smtClean="0"/>
              <a:t> i skolen?</a:t>
            </a:r>
            <a:r>
              <a:rPr lang="da-DK" sz="1200" i="1" dirty="0" smtClean="0"/>
              <a:t>". Andelen</a:t>
            </a:r>
            <a:r>
              <a:rPr lang="da-DK" sz="1200" i="1" baseline="0" dirty="0" smtClean="0"/>
              <a:t> viser elever, der har svaret "Altid"  eller "For det meste". Øvrige svarmuligheder: "En gang i mellem", "Sjældent", "Aldrig". N=13.146. Data: Styrelsen for It og Læring </a:t>
            </a:r>
          </a:p>
          <a:p>
            <a:endParaRPr lang="da-DK" sz="120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endParaRPr lang="da-DK" sz="1200" i="1" dirty="0" smtClean="0"/>
          </a:p>
          <a:p>
            <a:r>
              <a:rPr lang="da-DK" sz="1200" i="0" dirty="0" smtClean="0"/>
              <a:t>Her</a:t>
            </a:r>
            <a:r>
              <a:rPr lang="da-DK" sz="1200" i="0" baseline="0" dirty="0" smtClean="0"/>
              <a:t> kunne man eksempelvis overveje: </a:t>
            </a:r>
          </a:p>
          <a:p>
            <a:pPr marL="171450" indent="-171450">
              <a:buFont typeface="Arial" panose="020B0604020202020204" pitchFamily="34" charset="0"/>
              <a:buChar char="•"/>
            </a:pPr>
            <a:r>
              <a:rPr lang="da-DK" sz="1200" i="0" baseline="0" dirty="0" smtClean="0"/>
              <a:t>Hvad ligger der i at drengene keder sig?</a:t>
            </a:r>
          </a:p>
          <a:p>
            <a:pPr marL="171450" indent="-171450">
              <a:buFont typeface="Arial" panose="020B0604020202020204" pitchFamily="34" charset="0"/>
              <a:buChar char="•"/>
            </a:pPr>
            <a:r>
              <a:rPr lang="da-DK" sz="1200" i="0" baseline="0" dirty="0" smtClean="0"/>
              <a:t>Omhandler det pauserne og/eller timerne, når flere piger er bange for at blive til grin i skolen?</a:t>
            </a:r>
            <a:endParaRPr lang="da-DK" sz="1200" i="0" dirty="0" smtClean="0"/>
          </a:p>
        </p:txBody>
      </p:sp>
      <p:sp>
        <p:nvSpPr>
          <p:cNvPr id="4" name="Slide Number Placeholder 3"/>
          <p:cNvSpPr>
            <a:spLocks noGrp="1"/>
          </p:cNvSpPr>
          <p:nvPr>
            <p:ph type="sldNum" sz="quarter" idx="10"/>
          </p:nvPr>
        </p:nvSpPr>
        <p:spPr/>
        <p:txBody>
          <a:bodyPr/>
          <a:lstStyle/>
          <a:p>
            <a:fld id="{98165A1F-D1CB-4D90-9796-DDB5CCF0DAC7}" type="slidenum">
              <a:rPr lang="da-DK" smtClean="0"/>
              <a:t>10</a:t>
            </a:fld>
            <a:endParaRPr lang="da-DK"/>
          </a:p>
        </p:txBody>
      </p:sp>
    </p:spTree>
    <p:extLst>
      <p:ext uri="{BB962C8B-B14F-4D97-AF65-F5344CB8AC3E}">
        <p14:creationId xmlns:p14="http://schemas.microsoft.com/office/powerpoint/2010/main" val="131365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r>
              <a:rPr lang="da-DK" sz="1200" dirty="0" smtClean="0"/>
              <a:t>I udskolingen stiger både pigers og drenges fravær markant</a:t>
            </a:r>
          </a:p>
          <a:p>
            <a:pPr marL="171450" indent="-171450">
              <a:buFont typeface="Arial" panose="020B0604020202020204" pitchFamily="34" charset="0"/>
              <a:buChar char="•"/>
            </a:pPr>
            <a:r>
              <a:rPr lang="da-DK" sz="1200" dirty="0" smtClean="0"/>
              <a:t>Drengenes fravær stiger mest, og ca. 3 procentpoint flere drenge end piger har opmærksomhedskrævende fravær i udskolingen</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Blandt de elever, der opnåede mellem 10 og 12 ved 9.klassesprøverne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t>Er</a:t>
            </a:r>
            <a:r>
              <a:rPr lang="da-DK" sz="1200" baseline="0" dirty="0" smtClean="0"/>
              <a:t> der </a:t>
            </a:r>
            <a:r>
              <a:rPr lang="da-DK" sz="1200" b="1" baseline="0" dirty="0" smtClean="0"/>
              <a:t>mindre opmærksomhedskrævende fravær </a:t>
            </a:r>
            <a:r>
              <a:rPr lang="da-DK" sz="1200" dirty="0" smtClean="0"/>
              <a:t>(andelen hhv. 12,8 og 18,9 procentpoint mindre end for alle elever)</a:t>
            </a:r>
            <a:r>
              <a:rPr lang="da-DK" sz="1200" baseline="0" dirty="0" smtClean="0"/>
              <a:t> og </a:t>
            </a:r>
            <a:r>
              <a:rPr lang="da-DK" sz="1200" b="1" baseline="0" dirty="0" smtClean="0"/>
              <a:t>bedre generel trivsel</a:t>
            </a:r>
            <a:r>
              <a:rPr lang="da-DK" sz="1200" baseline="0" dirty="0" smtClean="0"/>
              <a:t> (målt ved ”Hvordan har du det for tiden?” – se figur 20 i notatet).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aseline="0" dirty="0" smtClean="0"/>
              <a:t>Næsten dobbelt så mange piger som drenge opnåede mellem 10 og 12 i gnsn.</a:t>
            </a:r>
            <a:endParaRPr lang="da-DK"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t>Hvor</a:t>
            </a:r>
            <a:r>
              <a:rPr lang="da-DK" sz="1200" baseline="0" dirty="0" smtClean="0"/>
              <a:t> drengene samlet set har mere </a:t>
            </a:r>
            <a:r>
              <a:rPr lang="da-DK" sz="1200" baseline="0" dirty="0" err="1" smtClean="0"/>
              <a:t>opm</a:t>
            </a:r>
            <a:r>
              <a:rPr lang="da-DK" sz="1200" baseline="0" dirty="0" smtClean="0"/>
              <a:t>. fravær, er det blandt eleverne med de højeste gennemsnit pigerne der har mest fravær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i="1" baseline="0" dirty="0" smtClean="0"/>
              <a:t>ALLE elever: </a:t>
            </a:r>
            <a:r>
              <a:rPr lang="da-DK" sz="1200" baseline="0" dirty="0" smtClean="0"/>
              <a:t>27,4 % af pigerne har </a:t>
            </a:r>
            <a:r>
              <a:rPr lang="da-DK" sz="1200" baseline="0" dirty="0" err="1" smtClean="0"/>
              <a:t>opm</a:t>
            </a:r>
            <a:r>
              <a:rPr lang="da-DK" sz="1200" baseline="0" dirty="0" smtClean="0"/>
              <a:t>. fravær mod 29 % af drengene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i="1" baseline="0" dirty="0" smtClean="0"/>
              <a:t>Elever MED 10-12</a:t>
            </a:r>
            <a:r>
              <a:rPr lang="da-DK" sz="1200" baseline="0" dirty="0" smtClean="0"/>
              <a:t>: 14,6 % af pigerne har </a:t>
            </a:r>
            <a:r>
              <a:rPr lang="da-DK" sz="1200" baseline="0" dirty="0" err="1" smtClean="0"/>
              <a:t>opm</a:t>
            </a:r>
            <a:r>
              <a:rPr lang="da-DK" sz="1200" baseline="0" dirty="0" smtClean="0"/>
              <a:t>. fravær mod 10,1 % af drengene </a:t>
            </a:r>
          </a:p>
          <a:p>
            <a:endParaRPr lang="da-DK" sz="1200" dirty="0" smtClean="0"/>
          </a:p>
          <a:p>
            <a:r>
              <a:rPr lang="da-DK" sz="1200" dirty="0" smtClean="0"/>
              <a:t>Her kunne man eksempelvis overveje:</a:t>
            </a:r>
            <a:r>
              <a:rPr lang="da-DK" sz="1200" baseline="0" dirty="0" smtClean="0"/>
              <a:t> </a:t>
            </a:r>
          </a:p>
          <a:p>
            <a:pPr marL="171450" indent="-171450">
              <a:buFont typeface="Arial" panose="020B0604020202020204" pitchFamily="34" charset="0"/>
              <a:buChar char="•"/>
            </a:pPr>
            <a:r>
              <a:rPr lang="da-DK" sz="1200" baseline="0" dirty="0" smtClean="0"/>
              <a:t>Er det de samme eller forskellige forhold, der ligger bag pigernes og drengenes fravær?</a:t>
            </a:r>
            <a:endParaRPr lang="da-DK" sz="1200" dirty="0"/>
          </a:p>
        </p:txBody>
      </p:sp>
      <p:sp>
        <p:nvSpPr>
          <p:cNvPr id="4" name="Pladsholder til slidenummer 3"/>
          <p:cNvSpPr>
            <a:spLocks noGrp="1"/>
          </p:cNvSpPr>
          <p:nvPr>
            <p:ph type="sldNum" sz="quarter" idx="10"/>
          </p:nvPr>
        </p:nvSpPr>
        <p:spPr/>
        <p:txBody>
          <a:bodyPr/>
          <a:lstStyle/>
          <a:p>
            <a:fld id="{98165A1F-D1CB-4D90-9796-DDB5CCF0DAC7}" type="slidenum">
              <a:rPr lang="da-DK" smtClean="0"/>
              <a:t>11</a:t>
            </a:fld>
            <a:endParaRPr lang="da-DK"/>
          </a:p>
        </p:txBody>
      </p:sp>
    </p:spTree>
    <p:extLst>
      <p:ext uri="{BB962C8B-B14F-4D97-AF65-F5344CB8AC3E}">
        <p14:creationId xmlns:p14="http://schemas.microsoft.com/office/powerpoint/2010/main" val="3624942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r>
              <a:rPr lang="da-DK" sz="1200" dirty="0" smtClean="0"/>
              <a:t>Pigerne opnår et gennemsnit i de bundne prøvefag der ligger 1 karakterpoint over drengenes</a:t>
            </a:r>
          </a:p>
          <a:p>
            <a:pPr marL="171450" indent="-171450">
              <a:buFont typeface="Arial" panose="020B0604020202020204" pitchFamily="34" charset="0"/>
              <a:buChar char="•"/>
            </a:pPr>
            <a:r>
              <a:rPr lang="da-DK" sz="1200" dirty="0" smtClean="0"/>
              <a:t>Næsten dobbelt så mange piger som drenge opnår mellem 10 og 12 i gennemsnit</a:t>
            </a:r>
          </a:p>
          <a:p>
            <a:r>
              <a:rPr lang="da-DK" sz="1200" dirty="0" smtClean="0"/>
              <a:t>Pigerne scorer i Aarhus højere end drengene i både dansk og matematik – </a:t>
            </a:r>
          </a:p>
          <a:p>
            <a:pPr marL="171450" indent="-171450">
              <a:buFont typeface="Arial" panose="020B0604020202020204" pitchFamily="34" charset="0"/>
              <a:buChar char="•"/>
            </a:pPr>
            <a:r>
              <a:rPr lang="da-DK" sz="1200" dirty="0" smtClean="0"/>
              <a:t>på</a:t>
            </a:r>
            <a:r>
              <a:rPr lang="da-DK" sz="1200" baseline="0" dirty="0" smtClean="0"/>
              <a:t> landsplan er drengene en smule foran pigerne i matematik</a:t>
            </a:r>
          </a:p>
          <a:p>
            <a:pPr marL="171450" indent="-171450">
              <a:buFont typeface="Arial" panose="020B0604020202020204" pitchFamily="34" charset="0"/>
              <a:buChar char="•"/>
            </a:pPr>
            <a:endParaRPr lang="da-DK" sz="1200" baseline="0" dirty="0" smtClean="0"/>
          </a:p>
          <a:p>
            <a:pPr marL="0" indent="0">
              <a:buFont typeface="Arial" panose="020B0604020202020204" pitchFamily="34" charset="0"/>
              <a:buNone/>
            </a:pPr>
            <a:endParaRPr lang="da-DK" sz="1200" dirty="0" smtClean="0"/>
          </a:p>
        </p:txBody>
      </p:sp>
      <p:sp>
        <p:nvSpPr>
          <p:cNvPr id="4" name="Pladsholder til slidenummer 3"/>
          <p:cNvSpPr>
            <a:spLocks noGrp="1"/>
          </p:cNvSpPr>
          <p:nvPr>
            <p:ph type="sldNum" sz="quarter" idx="10"/>
          </p:nvPr>
        </p:nvSpPr>
        <p:spPr/>
        <p:txBody>
          <a:bodyPr/>
          <a:lstStyle/>
          <a:p>
            <a:fld id="{98165A1F-D1CB-4D90-9796-DDB5CCF0DAC7}" type="slidenum">
              <a:rPr lang="da-DK" smtClean="0"/>
              <a:t>12</a:t>
            </a:fld>
            <a:endParaRPr lang="da-DK"/>
          </a:p>
        </p:txBody>
      </p:sp>
    </p:spTree>
    <p:extLst>
      <p:ext uri="{BB962C8B-B14F-4D97-AF65-F5344CB8AC3E}">
        <p14:creationId xmlns:p14="http://schemas.microsoft.com/office/powerpoint/2010/main" val="953869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endParaRPr lang="da-DK" sz="1200" dirty="0" smtClean="0"/>
          </a:p>
          <a:p>
            <a:endParaRPr lang="da-DK" sz="1200" dirty="0" smtClean="0"/>
          </a:p>
          <a:p>
            <a:r>
              <a:rPr lang="da-DK" sz="1200" dirty="0" smtClean="0"/>
              <a:t>Her kunne man eksempelvis overveje</a:t>
            </a:r>
          </a:p>
          <a:p>
            <a:pPr marL="171450" indent="-171450">
              <a:buFont typeface="Arial" panose="020B0604020202020204" pitchFamily="34" charset="0"/>
              <a:buChar char="•"/>
            </a:pPr>
            <a:r>
              <a:rPr lang="da-DK" sz="1200" dirty="0" smtClean="0"/>
              <a:t>Hvad kan</a:t>
            </a:r>
            <a:r>
              <a:rPr lang="da-DK" sz="1200" baseline="0" dirty="0" smtClean="0"/>
              <a:t> være årsag til at fx 20 procentpoint flere piger vælger STX?</a:t>
            </a:r>
            <a:endParaRPr lang="da-DK" sz="1200" dirty="0"/>
          </a:p>
        </p:txBody>
      </p:sp>
      <p:sp>
        <p:nvSpPr>
          <p:cNvPr id="4" name="Pladsholder til slidenummer 3"/>
          <p:cNvSpPr>
            <a:spLocks noGrp="1"/>
          </p:cNvSpPr>
          <p:nvPr>
            <p:ph type="sldNum" sz="quarter" idx="10"/>
          </p:nvPr>
        </p:nvSpPr>
        <p:spPr/>
        <p:txBody>
          <a:bodyPr/>
          <a:lstStyle/>
          <a:p>
            <a:fld id="{98165A1F-D1CB-4D90-9796-DDB5CCF0DAC7}" type="slidenum">
              <a:rPr lang="da-DK" smtClean="0"/>
              <a:t>13</a:t>
            </a:fld>
            <a:endParaRPr lang="da-DK"/>
          </a:p>
        </p:txBody>
      </p:sp>
    </p:spTree>
    <p:extLst>
      <p:ext uri="{BB962C8B-B14F-4D97-AF65-F5344CB8AC3E}">
        <p14:creationId xmlns:p14="http://schemas.microsoft.com/office/powerpoint/2010/main" val="1633841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Praktiske noter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Figuren</a:t>
            </a:r>
            <a:r>
              <a:rPr lang="en-US" dirty="0" smtClean="0"/>
              <a:t> “</a:t>
            </a:r>
            <a:r>
              <a:rPr lang="en-US" dirty="0" err="1" smtClean="0"/>
              <a:t>Kønsfordeling</a:t>
            </a:r>
            <a:r>
              <a:rPr lang="en-US" baseline="0" dirty="0" smtClean="0"/>
              <a:t> </a:t>
            </a:r>
            <a:r>
              <a:rPr lang="en-US" baseline="0" dirty="0" err="1" smtClean="0"/>
              <a:t>blandt</a:t>
            </a:r>
            <a:r>
              <a:rPr lang="en-US" baseline="0" dirty="0" smtClean="0"/>
              <a:t> </a:t>
            </a:r>
            <a:r>
              <a:rPr lang="en-US" baseline="0" dirty="0" err="1" smtClean="0"/>
              <a:t>medarbejdere</a:t>
            </a:r>
            <a:r>
              <a:rPr lang="en-US" baseline="0" dirty="0" smtClean="0"/>
              <a:t> </a:t>
            </a:r>
            <a:r>
              <a:rPr lang="en-US" baseline="0" dirty="0" err="1" smtClean="0"/>
              <a:t>i</a:t>
            </a:r>
            <a:r>
              <a:rPr lang="en-US" baseline="0" dirty="0" smtClean="0"/>
              <a:t> </a:t>
            </a:r>
            <a:r>
              <a:rPr lang="en-US" baseline="0" dirty="0" err="1" smtClean="0"/>
              <a:t>kommunale</a:t>
            </a:r>
            <a:r>
              <a:rPr lang="en-US" baseline="0" dirty="0" smtClean="0"/>
              <a:t> </a:t>
            </a:r>
            <a:r>
              <a:rPr lang="en-US" baseline="0" dirty="0" err="1" smtClean="0"/>
              <a:t>tilbud</a:t>
            </a:r>
            <a:r>
              <a:rPr lang="en-US" baseline="0" dirty="0" smtClean="0"/>
              <a:t>” </a:t>
            </a:r>
            <a:r>
              <a:rPr lang="en-US" baseline="0" dirty="0" err="1" smtClean="0"/>
              <a:t>indgår</a:t>
            </a:r>
            <a:r>
              <a:rPr lang="en-US" baseline="0" dirty="0" smtClean="0"/>
              <a:t> </a:t>
            </a:r>
            <a:r>
              <a:rPr lang="en-US" baseline="0" dirty="0" err="1" smtClean="0"/>
              <a:t>ikke</a:t>
            </a:r>
            <a:r>
              <a:rPr lang="en-US" baseline="0" dirty="0" smtClean="0"/>
              <a:t> </a:t>
            </a:r>
            <a:r>
              <a:rPr lang="en-US" baseline="0" dirty="0" err="1" smtClean="0"/>
              <a:t>i</a:t>
            </a:r>
            <a:r>
              <a:rPr lang="en-US" baseline="0" dirty="0" smtClean="0"/>
              <a:t> </a:t>
            </a:r>
            <a:r>
              <a:rPr lang="en-US" baseline="0" dirty="0" err="1" smtClean="0"/>
              <a:t>bilag</a:t>
            </a:r>
            <a:r>
              <a:rPr lang="en-US" baseline="0" dirty="0" smtClean="0"/>
              <a:t> 2, </a:t>
            </a:r>
            <a:r>
              <a:rPr lang="en-US" baseline="0" dirty="0" err="1" smtClean="0"/>
              <a:t>hvorfor</a:t>
            </a:r>
            <a:r>
              <a:rPr lang="en-US" baseline="0" dirty="0" smtClean="0"/>
              <a:t> </a:t>
            </a:r>
            <a:r>
              <a:rPr lang="en-US" baseline="0" dirty="0" err="1" smtClean="0"/>
              <a:t>noten</a:t>
            </a:r>
            <a:r>
              <a:rPr lang="en-US" baseline="0" dirty="0" smtClean="0"/>
              <a:t> </a:t>
            </a:r>
            <a:r>
              <a:rPr lang="en-US" baseline="0" dirty="0" err="1" smtClean="0"/>
              <a:t>er</a:t>
            </a:r>
            <a:r>
              <a:rPr lang="en-US" baseline="0" dirty="0" smtClean="0"/>
              <a:t> </a:t>
            </a:r>
            <a:r>
              <a:rPr lang="en-US" baseline="0" dirty="0" err="1" smtClean="0"/>
              <a:t>angivet</a:t>
            </a:r>
            <a:r>
              <a:rPr lang="en-US" baseline="0" dirty="0" smtClean="0"/>
              <a:t> </a:t>
            </a:r>
            <a:r>
              <a:rPr lang="en-US" baseline="0" dirty="0" err="1" smtClean="0"/>
              <a:t>herunder</a:t>
            </a:r>
            <a:r>
              <a:rPr lang="en-US" baseline="0" dirty="0" smtClean="0"/>
              <a:t>: </a:t>
            </a:r>
            <a:endParaRPr lang="da-DK" sz="1200" b="1" dirty="0" smtClean="0">
              <a:solidFill>
                <a:srgbClr val="000000">
                  <a:lumMod val="65000"/>
                  <a:lumOff val="35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1" kern="1200" dirty="0" smtClean="0">
                <a:solidFill>
                  <a:schemeClr val="tx1"/>
                </a:solidFill>
                <a:effectLst/>
                <a:latin typeface="+mn-lt"/>
                <a:ea typeface="+mn-ea"/>
                <a:cs typeface="+mn-cs"/>
              </a:rPr>
              <a:t>Note: Kønsfordeling blandt ansatte i kommunale dagtilbud, skoler og fritids- og ungdomsskoler, Aarhus Kommune, okt. 2014 – nov. 2015. Datakilde: Personale, Børn og Unge, Aarhus Kommune.</a:t>
            </a:r>
            <a:endParaRPr lang="da-DK" sz="1200" b="1" i="1" dirty="0" smtClean="0">
              <a:solidFill>
                <a:srgbClr val="000000">
                  <a:lumMod val="65000"/>
                  <a:lumOff val="35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dirty="0" smtClean="0">
              <a:solidFill>
                <a:srgbClr val="000000">
                  <a:lumMod val="65000"/>
                  <a:lumOff val="35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dirty="0" smtClean="0">
              <a:solidFill>
                <a:srgbClr val="000000">
                  <a:lumMod val="65000"/>
                  <a:lumOff val="35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Det fremgår, at der er størst skævhed i dagtilbuddene, hvor der er en klar overvægt at kvinder blandt de ansatte på alle niveauer. Der er en lidt mere ligelig kønsmæssig fordeling blandt de ansatte i skolerne og fritidstilbuddene. Ved skolerne er der dog stadig flest kvinder på nær blandt skolelederne, hvor 51 % er mænd. Omvendt gælder det for fritids- og ungdomsskolerne, at der flere mænd end kvinder ansat.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smtClean="0"/>
          </a:p>
        </p:txBody>
      </p:sp>
      <p:sp>
        <p:nvSpPr>
          <p:cNvPr id="4" name="Pladsholder til slidenummer 3"/>
          <p:cNvSpPr>
            <a:spLocks noGrp="1"/>
          </p:cNvSpPr>
          <p:nvPr>
            <p:ph type="sldNum" sz="quarter" idx="10"/>
          </p:nvPr>
        </p:nvSpPr>
        <p:spPr/>
        <p:txBody>
          <a:bodyPr/>
          <a:lstStyle/>
          <a:p>
            <a:fld id="{98165A1F-D1CB-4D90-9796-DDB5CCF0DAC7}" type="slidenum">
              <a:rPr lang="da-DK" smtClean="0"/>
              <a:t>14</a:t>
            </a:fld>
            <a:endParaRPr lang="da-DK"/>
          </a:p>
        </p:txBody>
      </p:sp>
    </p:spTree>
    <p:extLst>
      <p:ext uri="{BB962C8B-B14F-4D97-AF65-F5344CB8AC3E}">
        <p14:creationId xmlns:p14="http://schemas.microsoft.com/office/powerpoint/2010/main" val="106785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0000"/>
              </a:lnSpc>
            </a:pPr>
            <a:r>
              <a:rPr lang="da-DK" sz="1200" b="1" dirty="0" smtClean="0"/>
              <a:t>Praktiske noter: </a:t>
            </a:r>
          </a:p>
          <a:p>
            <a:pPr>
              <a:lnSpc>
                <a:spcPct val="100000"/>
              </a:lnSpc>
            </a:pPr>
            <a:r>
              <a:rPr lang="da-DK" sz="1200" b="0" dirty="0" smtClean="0"/>
              <a:t>Det</a:t>
            </a:r>
            <a:r>
              <a:rPr lang="da-DK" sz="1200" b="0" baseline="0" dirty="0" smtClean="0"/>
              <a:t> foreslås </a:t>
            </a:r>
          </a:p>
          <a:p>
            <a:pPr marL="171450" indent="-171450">
              <a:lnSpc>
                <a:spcPct val="100000"/>
              </a:lnSpc>
              <a:buFont typeface="Arial" panose="020B0604020202020204" pitchFamily="34" charset="0"/>
              <a:buChar char="•"/>
            </a:pPr>
            <a:r>
              <a:rPr lang="da-DK" sz="1200" b="0" baseline="0" dirty="0" smtClean="0"/>
              <a:t>Først at opsummere oplægget med data kort (se talenoter herunder).</a:t>
            </a:r>
          </a:p>
          <a:p>
            <a:pPr marL="171450" indent="-171450">
              <a:lnSpc>
                <a:spcPct val="100000"/>
              </a:lnSpc>
              <a:buFont typeface="Arial" panose="020B0604020202020204" pitchFamily="34" charset="0"/>
              <a:buChar char="•"/>
            </a:pPr>
            <a:r>
              <a:rPr lang="da-DK" sz="1200" b="0" baseline="0" dirty="0" smtClean="0"/>
              <a:t>Dernæst tage en plenumrunde ud fra spørgsmålene på slide</a:t>
            </a:r>
            <a:endParaRPr lang="da-DK" sz="1200" b="0" dirty="0" smtClean="0"/>
          </a:p>
          <a:p>
            <a:pPr>
              <a:lnSpc>
                <a:spcPct val="100000"/>
              </a:lnSpc>
            </a:pPr>
            <a:r>
              <a:rPr lang="da-DK" sz="1200" b="0" dirty="0" smtClean="0"/>
              <a:t>Afhængig</a:t>
            </a:r>
            <a:r>
              <a:rPr lang="da-DK" sz="1200" b="0" baseline="0" dirty="0" smtClean="0"/>
              <a:t> af hvor lang tid der er afsat kan der evt. indlægges en pause inden der gås videre til drøftelse af praksis og fremadrettede muligheder</a:t>
            </a:r>
          </a:p>
          <a:p>
            <a:pPr>
              <a:lnSpc>
                <a:spcPct val="100000"/>
              </a:lnSpc>
            </a:pPr>
            <a:endParaRPr lang="da-DK"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pPr lvl="0">
              <a:lnSpc>
                <a:spcPct val="100000"/>
              </a:lnSpc>
              <a:spcBef>
                <a:spcPts val="0"/>
              </a:spcBef>
              <a:buClr>
                <a:srgbClr val="40BAD2"/>
              </a:buClr>
            </a:pPr>
            <a:r>
              <a:rPr lang="da-DK" sz="1200" b="0" u="sng" dirty="0" smtClean="0">
                <a:solidFill>
                  <a:srgbClr val="000000">
                    <a:lumMod val="65000"/>
                    <a:lumOff val="35000"/>
                  </a:srgbClr>
                </a:solidFill>
              </a:rPr>
              <a:t>Opsummering</a:t>
            </a:r>
            <a:r>
              <a:rPr lang="da-DK" sz="1200" b="0" u="sng" baseline="0" dirty="0" smtClean="0">
                <a:solidFill>
                  <a:srgbClr val="000000">
                    <a:lumMod val="65000"/>
                    <a:lumOff val="35000"/>
                  </a:srgbClr>
                </a:solidFill>
              </a:rPr>
              <a:t> af de Aarhus-data, vi har gennemgået</a:t>
            </a:r>
            <a:r>
              <a:rPr lang="da-DK" sz="1200" b="0" u="sng" dirty="0" smtClean="0">
                <a:solidFill>
                  <a:srgbClr val="000000">
                    <a:lumMod val="65000"/>
                    <a:lumOff val="35000"/>
                  </a:srgbClr>
                </a:solidFill>
              </a:rPr>
              <a:t>:</a:t>
            </a:r>
          </a:p>
          <a:p>
            <a:pPr marL="182880" lvl="0" indent="-182880">
              <a:lnSpc>
                <a:spcPct val="100000"/>
              </a:lnSpc>
              <a:spcBef>
                <a:spcPts val="0"/>
              </a:spcBef>
              <a:buClr>
                <a:srgbClr val="40BAD2"/>
              </a:buClr>
              <a:buFont typeface="Wingdings 2" pitchFamily="18" charset="2"/>
              <a:buChar char=""/>
            </a:pPr>
            <a:r>
              <a:rPr lang="da-DK" sz="1200" dirty="0" smtClean="0">
                <a:solidFill>
                  <a:srgbClr val="000000">
                    <a:lumMod val="65000"/>
                    <a:lumOff val="35000"/>
                  </a:srgbClr>
                </a:solidFill>
              </a:rPr>
              <a:t>Mere end dobbelt så mange drenge som piger er skolegangsudsatte og specialklasseelever</a:t>
            </a:r>
          </a:p>
          <a:p>
            <a:pPr marL="182880" lvl="0" indent="-182880">
              <a:lnSpc>
                <a:spcPct val="100000"/>
              </a:lnSpc>
              <a:spcBef>
                <a:spcPts val="0"/>
              </a:spcBef>
              <a:buClr>
                <a:srgbClr val="40BAD2"/>
              </a:buClr>
              <a:buFont typeface="Wingdings 2" pitchFamily="18" charset="2"/>
              <a:buChar char=""/>
            </a:pPr>
            <a:r>
              <a:rPr lang="da-DK" sz="1200" dirty="0" smtClean="0">
                <a:solidFill>
                  <a:srgbClr val="000000">
                    <a:lumMod val="65000"/>
                    <a:lumOff val="35000"/>
                  </a:srgbClr>
                </a:solidFill>
              </a:rPr>
              <a:t>Drengene trives overordnet lidt bedre end pigerne</a:t>
            </a:r>
          </a:p>
          <a:p>
            <a:pPr marL="685800" lvl="1" indent="-182880">
              <a:lnSpc>
                <a:spcPct val="100000"/>
              </a:lnSpc>
              <a:spcBef>
                <a:spcPts val="0"/>
              </a:spcBef>
              <a:spcAft>
                <a:spcPts val="0"/>
              </a:spcAft>
              <a:buClr>
                <a:srgbClr val="40BAD2"/>
              </a:buClr>
              <a:buFont typeface="Wingdings 2" pitchFamily="18" charset="2"/>
              <a:buChar char=""/>
            </a:pPr>
            <a:r>
              <a:rPr lang="da-DK" sz="1200" dirty="0" smtClean="0">
                <a:solidFill>
                  <a:srgbClr val="000000">
                    <a:lumMod val="65000"/>
                    <a:lumOff val="35000"/>
                  </a:srgbClr>
                </a:solidFill>
              </a:rPr>
              <a:t>Drengene trives relativt bedre i pauserne mens pigerne trives relativt bedre i undervisningen</a:t>
            </a:r>
          </a:p>
          <a:p>
            <a:pPr marL="685800" lvl="1" indent="-182880">
              <a:lnSpc>
                <a:spcPct val="100000"/>
              </a:lnSpc>
              <a:spcBef>
                <a:spcPts val="0"/>
              </a:spcBef>
              <a:spcAft>
                <a:spcPts val="0"/>
              </a:spcAft>
              <a:buClr>
                <a:srgbClr val="40BAD2"/>
              </a:buClr>
              <a:buFont typeface="Wingdings 2" pitchFamily="18" charset="2"/>
              <a:buChar char=""/>
            </a:pPr>
            <a:r>
              <a:rPr lang="da-DK" sz="1200" dirty="0" smtClean="0">
                <a:solidFill>
                  <a:srgbClr val="000000">
                    <a:lumMod val="65000"/>
                    <a:lumOff val="35000"/>
                  </a:srgbClr>
                </a:solidFill>
              </a:rPr>
              <a:t>Mistrivsel og risikoadfærd kommer forskelligt til udtryk</a:t>
            </a:r>
          </a:p>
          <a:p>
            <a:pPr marL="685800" lvl="1" indent="-182880">
              <a:lnSpc>
                <a:spcPct val="100000"/>
              </a:lnSpc>
              <a:spcBef>
                <a:spcPts val="0"/>
              </a:spcBef>
              <a:spcAft>
                <a:spcPts val="0"/>
              </a:spcAft>
              <a:buClr>
                <a:srgbClr val="40BAD2"/>
              </a:buClr>
              <a:buFont typeface="Wingdings 2" pitchFamily="18" charset="2"/>
              <a:buChar char=""/>
            </a:pPr>
            <a:r>
              <a:rPr lang="da-DK" sz="1200" dirty="0" smtClean="0">
                <a:solidFill>
                  <a:srgbClr val="000000">
                    <a:lumMod val="65000"/>
                    <a:lumOff val="35000"/>
                  </a:srgbClr>
                </a:solidFill>
              </a:rPr>
              <a:t>Drengene har en lille smule højere fravær end pigerne</a:t>
            </a:r>
          </a:p>
          <a:p>
            <a:pPr marL="182880" lvl="0" indent="-182880">
              <a:lnSpc>
                <a:spcPct val="100000"/>
              </a:lnSpc>
              <a:spcBef>
                <a:spcPts val="0"/>
              </a:spcBef>
              <a:buClr>
                <a:srgbClr val="40BAD2"/>
              </a:buClr>
              <a:buFont typeface="Wingdings 2" pitchFamily="18" charset="2"/>
              <a:buChar char=""/>
            </a:pPr>
            <a:r>
              <a:rPr lang="da-DK" sz="1200" dirty="0" smtClean="0">
                <a:solidFill>
                  <a:srgbClr val="000000">
                    <a:lumMod val="65000"/>
                    <a:lumOff val="35000"/>
                  </a:srgbClr>
                </a:solidFill>
              </a:rPr>
              <a:t>Pigerne opnår generelt bedre faglige resultater og kommer i højere grad videre i uddannelse</a:t>
            </a:r>
          </a:p>
          <a:p>
            <a:pPr>
              <a:lnSpc>
                <a:spcPct val="100000"/>
              </a:lnSpc>
            </a:pPr>
            <a:endParaRPr lang="da-DK" sz="1200" b="0" dirty="0"/>
          </a:p>
        </p:txBody>
      </p:sp>
      <p:sp>
        <p:nvSpPr>
          <p:cNvPr id="4" name="Pladsholder til slidenummer 3"/>
          <p:cNvSpPr>
            <a:spLocks noGrp="1"/>
          </p:cNvSpPr>
          <p:nvPr>
            <p:ph type="sldNum" sz="quarter" idx="10"/>
          </p:nvPr>
        </p:nvSpPr>
        <p:spPr/>
        <p:txBody>
          <a:bodyPr/>
          <a:lstStyle/>
          <a:p>
            <a:fld id="{98165A1F-D1CB-4D90-9796-DDB5CCF0DAC7}" type="slidenum">
              <a:rPr lang="da-DK" smtClean="0"/>
              <a:t>15</a:t>
            </a:fld>
            <a:endParaRPr lang="da-DK"/>
          </a:p>
        </p:txBody>
      </p:sp>
    </p:spTree>
    <p:extLst>
      <p:ext uri="{BB962C8B-B14F-4D97-AF65-F5344CB8AC3E}">
        <p14:creationId xmlns:p14="http://schemas.microsoft.com/office/powerpoint/2010/main" val="1472032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pPr marL="171450" indent="-171450">
              <a:buFont typeface="Arial" panose="020B0604020202020204" pitchFamily="34" charset="0"/>
              <a:buChar char="•"/>
            </a:pPr>
            <a:r>
              <a:rPr lang="da-DK" sz="1200" dirty="0" smtClean="0"/>
              <a:t>Først er der fokus på nuværende praksis ift. køn.</a:t>
            </a:r>
          </a:p>
          <a:p>
            <a:pPr marL="171450" indent="-171450">
              <a:buFont typeface="Arial" panose="020B0604020202020204" pitchFamily="34" charset="0"/>
              <a:buChar char="•"/>
            </a:pPr>
            <a:r>
              <a:rPr lang="da-DK" sz="1200" dirty="0" smtClean="0"/>
              <a:t>Dernæst er fokus på en drøftelse af muligheder for at understøtte en mere kønsmangfoldig hverdag for børnene og de unge fremadrettet</a:t>
            </a:r>
            <a:r>
              <a:rPr lang="da-DK" sz="1200" baseline="0" dirty="0" smtClean="0"/>
              <a:t> - </a:t>
            </a:r>
            <a:r>
              <a:rPr lang="da-DK" sz="1200" b="0" baseline="0" dirty="0" smtClean="0"/>
              <a:t>m</a:t>
            </a:r>
            <a:r>
              <a:rPr lang="da-DK" sz="1200" b="0" dirty="0" smtClean="0"/>
              <a:t>ed henblik på</a:t>
            </a:r>
            <a:r>
              <a:rPr lang="da-DK" sz="1200" b="0" baseline="0" dirty="0" smtClean="0"/>
              <a:t> a</a:t>
            </a:r>
            <a:r>
              <a:rPr lang="da-DK" sz="1200" dirty="0" smtClean="0"/>
              <a:t>t det er børnenes og de unges menneskelige potentialer, der er i fokus, frem for deres køn</a:t>
            </a:r>
          </a:p>
          <a:p>
            <a:pPr marL="0" indent="0">
              <a:buNone/>
            </a:pPr>
            <a:endParaRPr lang="da-DK" sz="1200" b="1" dirty="0" smtClean="0"/>
          </a:p>
          <a:p>
            <a:pPr marL="0" indent="0">
              <a:buNone/>
            </a:pPr>
            <a:r>
              <a:rPr lang="da-DK" sz="1200" b="0" dirty="0" smtClean="0"/>
              <a:t>For</a:t>
            </a:r>
            <a:r>
              <a:rPr lang="da-DK" sz="1200" b="0" baseline="0" dirty="0" smtClean="0"/>
              <a:t> hvert af de to fokuspunkter er der gruppedrøftelser og opsamling i plenum</a:t>
            </a:r>
          </a:p>
        </p:txBody>
      </p:sp>
      <p:sp>
        <p:nvSpPr>
          <p:cNvPr id="4" name="Pladsholder til slidenummer 3"/>
          <p:cNvSpPr>
            <a:spLocks noGrp="1"/>
          </p:cNvSpPr>
          <p:nvPr>
            <p:ph type="sldNum" sz="quarter" idx="10"/>
          </p:nvPr>
        </p:nvSpPr>
        <p:spPr/>
        <p:txBody>
          <a:bodyPr/>
          <a:lstStyle/>
          <a:p>
            <a:fld id="{98165A1F-D1CB-4D90-9796-DDB5CCF0DAC7}" type="slidenum">
              <a:rPr lang="da-DK" smtClean="0"/>
              <a:t>16</a:t>
            </a:fld>
            <a:endParaRPr lang="da-DK"/>
          </a:p>
        </p:txBody>
      </p:sp>
    </p:spTree>
    <p:extLst>
      <p:ext uri="{BB962C8B-B14F-4D97-AF65-F5344CB8AC3E}">
        <p14:creationId xmlns:p14="http://schemas.microsoft.com/office/powerpoint/2010/main" val="140435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smtClean="0"/>
              <a:t>Praktiske noter: </a:t>
            </a:r>
          </a:p>
          <a:p>
            <a:r>
              <a:rPr lang="da-DK" sz="1200" b="0" dirty="0" smtClean="0"/>
              <a:t>Vær opmærksom på, at alle ”tankeboblerne” kommer frem med ét</a:t>
            </a:r>
            <a:r>
              <a:rPr lang="da-DK" sz="1200" b="0" baseline="0" dirty="0" smtClean="0"/>
              <a:t> klik i løbet af et par sekunder. </a:t>
            </a:r>
            <a:endParaRPr lang="da-DK" sz="1200" b="0" dirty="0" smtClean="0"/>
          </a:p>
          <a:p>
            <a:endParaRPr lang="da-DK" sz="1200" b="0" dirty="0" smtClean="0"/>
          </a:p>
          <a:p>
            <a:r>
              <a:rPr lang="da-DK" sz="1200" b="0" dirty="0" smtClean="0"/>
              <a:t>Det</a:t>
            </a:r>
            <a:r>
              <a:rPr lang="da-DK" sz="1200" b="0" baseline="0" dirty="0" smtClean="0"/>
              <a:t> foreslås at dele drøftelsen i to: </a:t>
            </a:r>
          </a:p>
          <a:p>
            <a:pPr marL="228600" indent="-228600">
              <a:buAutoNum type="arabicParenR"/>
            </a:pPr>
            <a:r>
              <a:rPr lang="da-DK" sz="1200" b="0" baseline="0" dirty="0" smtClean="0"/>
              <a:t>Drøftelse af spørgsmålene i mindre grupper (det anbefales at afsætte mellem 10 og 40 minutter) </a:t>
            </a:r>
          </a:p>
          <a:p>
            <a:pPr marL="228600" indent="-228600">
              <a:buAutoNum type="arabicParenR"/>
            </a:pPr>
            <a:r>
              <a:rPr lang="da-DK" sz="1200" b="0" baseline="0" dirty="0" smtClean="0"/>
              <a:t>Fælles opsamling af hovedpointer fra de enkelte gruppers diskussioner (det anbefales at afsætte ca. 5-20 minutter afhængig af antal grupper) der kan evt. udarbejdes planche eller lignende.</a:t>
            </a:r>
          </a:p>
          <a:p>
            <a:endParaRPr lang="da-DK" sz="1200" b="0" baseline="0" dirty="0" smtClean="0"/>
          </a:p>
          <a:p>
            <a:r>
              <a:rPr lang="da-DK" sz="1200" b="0" baseline="0" dirty="0" smtClean="0"/>
              <a:t>Spørgsmålene skal ikke forstås som en udtømmende liste – det er tænkt som overordnede spørgsmål, der kan danne afsæt for diskussionen. Afhængig af hvor meget tid, der afsættes, kan man evt. udvælge enkelte spørgsmål til diskussion, lade grupperne selv vælge, hvad de vil tage udgangspunkt i at diskutere, eller evt. uddele forskellige spørgsmål til forskellige grupper med henblik på at kunne få fælles opsamling med forskellige vinkler. </a:t>
            </a:r>
          </a:p>
          <a:p>
            <a:endParaRPr lang="da-DK"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endParaRPr lang="da-DK" sz="1200" b="0" dirty="0"/>
          </a:p>
        </p:txBody>
      </p:sp>
      <p:sp>
        <p:nvSpPr>
          <p:cNvPr id="4" name="Pladsholder til slidenummer 3"/>
          <p:cNvSpPr>
            <a:spLocks noGrp="1"/>
          </p:cNvSpPr>
          <p:nvPr>
            <p:ph type="sldNum" sz="quarter" idx="10"/>
          </p:nvPr>
        </p:nvSpPr>
        <p:spPr/>
        <p:txBody>
          <a:bodyPr/>
          <a:lstStyle/>
          <a:p>
            <a:fld id="{98165A1F-D1CB-4D90-9796-DDB5CCF0DAC7}" type="slidenum">
              <a:rPr lang="da-DK" smtClean="0"/>
              <a:t>17</a:t>
            </a:fld>
            <a:endParaRPr lang="da-DK"/>
          </a:p>
        </p:txBody>
      </p:sp>
    </p:spTree>
    <p:extLst>
      <p:ext uri="{BB962C8B-B14F-4D97-AF65-F5344CB8AC3E}">
        <p14:creationId xmlns:p14="http://schemas.microsoft.com/office/powerpoint/2010/main" val="345791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smtClean="0"/>
              <a:t>Praktiske</a:t>
            </a:r>
            <a:r>
              <a:rPr lang="da-DK" sz="1200" b="1" baseline="0" dirty="0" smtClean="0"/>
              <a:t> noter: </a:t>
            </a:r>
          </a:p>
          <a:p>
            <a:r>
              <a:rPr lang="da-DK" sz="1200" baseline="0" dirty="0" smtClean="0"/>
              <a:t>Hensigten er at give inspiration til den efterfølgende diskussion af fremtidige udviklingspotentialer (se slide 19). </a:t>
            </a:r>
          </a:p>
          <a:p>
            <a:endParaRPr lang="da-DK"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pPr marL="0" indent="0">
              <a:buFont typeface="Wingdings" panose="05000000000000000000" pitchFamily="2" charset="2"/>
              <a:buNone/>
            </a:pPr>
            <a:r>
              <a:rPr lang="da-DK" sz="1200" b="0" u="none" baseline="0" dirty="0" smtClean="0">
                <a:sym typeface="Wingdings" panose="05000000000000000000" pitchFamily="2" charset="2"/>
              </a:rPr>
              <a:t>Her lidt inspiration til næste drøftelse omkring udviklingspotentialer. </a:t>
            </a:r>
          </a:p>
          <a:p>
            <a:pPr marL="0" indent="0">
              <a:buFont typeface="Wingdings" panose="05000000000000000000" pitchFamily="2" charset="2"/>
              <a:buNone/>
            </a:pPr>
            <a:endParaRPr lang="da-DK" sz="1200" b="0" u="sng" baseline="0" dirty="0" smtClean="0">
              <a:sym typeface="Wingdings" panose="05000000000000000000" pitchFamily="2" charset="2"/>
            </a:endParaRPr>
          </a:p>
          <a:p>
            <a:pPr marL="0" indent="0">
              <a:buFont typeface="Wingdings" panose="05000000000000000000" pitchFamily="2" charset="2"/>
              <a:buNone/>
            </a:pPr>
            <a:r>
              <a:rPr lang="da-DK" sz="1200" b="0" u="sng" baseline="0" dirty="0" smtClean="0">
                <a:sym typeface="Wingdings" panose="05000000000000000000" pitchFamily="2" charset="2"/>
              </a:rPr>
              <a:t> Der er gevinster at hente - EKSEMPEL: </a:t>
            </a:r>
            <a:r>
              <a:rPr lang="da-DK" sz="1200" b="0" baseline="0" dirty="0" smtClean="0">
                <a:sym typeface="Wingdings" panose="05000000000000000000" pitchFamily="2" charset="2"/>
              </a:rPr>
              <a:t>Drenge der ikke ”bliver inviteret” legitimt ind til at lave perleplader</a:t>
            </a:r>
          </a:p>
          <a:p>
            <a:pPr marL="628650" lvl="1" indent="-171450">
              <a:buFont typeface="Arial" panose="020B0604020202020204" pitchFamily="34" charset="0"/>
              <a:buChar char="•"/>
            </a:pPr>
            <a:r>
              <a:rPr lang="da-DK" sz="1200" b="0" baseline="0" dirty="0" smtClean="0">
                <a:sym typeface="Wingdings" panose="05000000000000000000" pitchFamily="2" charset="2"/>
              </a:rPr>
              <a:t>her og nu: begrænses i indlæring af hvad der er ”rigtigt” ift. hvad de kan lave som drenge</a:t>
            </a:r>
          </a:p>
          <a:p>
            <a:pPr marL="628650" lvl="1" indent="-171450">
              <a:buFont typeface="Arial" panose="020B0604020202020204" pitchFamily="34" charset="0"/>
              <a:buChar char="•"/>
            </a:pPr>
            <a:r>
              <a:rPr lang="da-DK" sz="1200" b="0" baseline="0" dirty="0" smtClean="0">
                <a:sym typeface="Wingdings" panose="05000000000000000000" pitchFamily="2" charset="2"/>
              </a:rPr>
              <a:t>på sigt: går glip af indlæring af at arbejde stille og koncentreret</a:t>
            </a:r>
          </a:p>
          <a:p>
            <a:pPr marL="171450" lvl="0" indent="-171450">
              <a:buFont typeface="Arial" panose="020B0604020202020204" pitchFamily="34" charset="0"/>
              <a:buChar char="•"/>
            </a:pPr>
            <a:r>
              <a:rPr lang="da-DK" sz="1200" b="0" baseline="0" dirty="0" smtClean="0">
                <a:sym typeface="Wingdings" panose="05000000000000000000" pitchFamily="2" charset="2"/>
              </a:rPr>
              <a:t>… og vice versa for piger. Der er ”gevinster” at hente for begge køn, og muligheder, de går glip af.</a:t>
            </a:r>
          </a:p>
          <a:p>
            <a:pPr marL="171450" lvl="0" indent="-171450">
              <a:buFont typeface="Arial" panose="020B0604020202020204" pitchFamily="34" charset="0"/>
              <a:buChar char="•"/>
            </a:pPr>
            <a:r>
              <a:rPr lang="da-DK" sz="1200" b="0" baseline="0" dirty="0" smtClean="0">
                <a:sym typeface="Wingdings" panose="05000000000000000000" pitchFamily="2" charset="2"/>
              </a:rPr>
              <a:t>Vigtigt: det handler ikke om at ”styre” at nu skal drengene/pigerne gøre ”det modsatte” – de skal være ”legitimt” fri til at gøre det, de gerne vil (dog kan nogle børn individuelt have behov for at udfordres på bestemte områder – og det er der vi skal hen, hvor vi ser barnet frem for kønnet).</a:t>
            </a:r>
            <a:endParaRPr lang="da-DK" sz="1200" b="0" baseline="0" dirty="0" smtClean="0"/>
          </a:p>
        </p:txBody>
      </p:sp>
      <p:sp>
        <p:nvSpPr>
          <p:cNvPr id="4" name="Pladsholder til slidenummer 3"/>
          <p:cNvSpPr>
            <a:spLocks noGrp="1"/>
          </p:cNvSpPr>
          <p:nvPr>
            <p:ph type="sldNum" sz="quarter" idx="10"/>
          </p:nvPr>
        </p:nvSpPr>
        <p:spPr/>
        <p:txBody>
          <a:bodyPr/>
          <a:lstStyle/>
          <a:p>
            <a:fld id="{98165A1F-D1CB-4D90-9796-DDB5CCF0DAC7}" type="slidenum">
              <a:rPr lang="da-DK" smtClean="0">
                <a:solidFill>
                  <a:prstClr val="black"/>
                </a:solidFill>
              </a:rPr>
              <a:pPr/>
              <a:t>18</a:t>
            </a:fld>
            <a:endParaRPr lang="da-DK">
              <a:solidFill>
                <a:prstClr val="black"/>
              </a:solidFill>
            </a:endParaRPr>
          </a:p>
        </p:txBody>
      </p:sp>
    </p:spTree>
    <p:extLst>
      <p:ext uri="{BB962C8B-B14F-4D97-AF65-F5344CB8AC3E}">
        <p14:creationId xmlns:p14="http://schemas.microsoft.com/office/powerpoint/2010/main" val="116538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smtClean="0"/>
              <a:t>Praktiske noter: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dirty="0" smtClean="0"/>
              <a:t>Vær opmærksom på, at alle ”tankeboblerne” kommer frem med ét</a:t>
            </a:r>
            <a:r>
              <a:rPr lang="da-DK" sz="1200" b="0" baseline="0" dirty="0" smtClean="0"/>
              <a:t> klik i løbet af et par sekunder. </a:t>
            </a:r>
            <a:endParaRPr lang="da-DK" sz="1200" b="0" dirty="0" smtClean="0"/>
          </a:p>
          <a:p>
            <a:endParaRPr lang="da-DK" sz="1200" b="0" dirty="0" smtClean="0"/>
          </a:p>
          <a:p>
            <a:r>
              <a:rPr lang="da-DK" sz="1200" b="0" dirty="0" smtClean="0"/>
              <a:t>Det</a:t>
            </a:r>
            <a:r>
              <a:rPr lang="da-DK" sz="1200" b="0" baseline="0" dirty="0" smtClean="0"/>
              <a:t> foreslås at dele drøftelsen i to: </a:t>
            </a:r>
          </a:p>
          <a:p>
            <a:pPr marL="228600" indent="-228600">
              <a:buAutoNum type="arabicParenR"/>
            </a:pPr>
            <a:r>
              <a:rPr lang="da-DK" sz="1200" b="0" baseline="0" dirty="0" smtClean="0"/>
              <a:t>Drøftelse af spørgsmålene i mindre grupper (det anbefales at afsætte mellem 15 og 60 minutter)</a:t>
            </a:r>
          </a:p>
          <a:p>
            <a:pPr marL="228600" indent="-228600">
              <a:buAutoNum type="arabicParenR"/>
            </a:pPr>
            <a:r>
              <a:rPr lang="da-DK" sz="1200" b="0" baseline="0" dirty="0" smtClean="0"/>
              <a:t>Fælles opsamling af hovedpointer fra de enkelte gruppers diskussioner (det anbefales at afsætte ca. 10-30 minutter afhængig af antal grupper) – der kan evt. udarbejdes planche eller lignende.</a:t>
            </a:r>
          </a:p>
          <a:p>
            <a:endParaRPr lang="da-DK" sz="1200" b="0" baseline="0" dirty="0" smtClean="0"/>
          </a:p>
          <a:p>
            <a:r>
              <a:rPr lang="da-DK" sz="1200" b="0" baseline="0" dirty="0" smtClean="0"/>
              <a:t>Spørgsmålene skal ikke forstås som en udtømmende liste – det er tænkt som overordnede spørgsmål, der kan danne afsæt for diskussionen. Afhængig af hvor meget tid, der afsættes, kan man evt. udvælge enkelte spørgsmål til diskussion, lade grupperne selv vælge, hvad de vil tage udgangspunkt i at diskutere, eller evt. uddele forskellige spørgsmål til forskellige grupper med henblik på at kunne få fælles opsamling med forskellige vinkler. </a:t>
            </a:r>
          </a:p>
          <a:p>
            <a:endParaRPr lang="da-DK"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endParaRPr lang="da-DK" sz="1200" b="0" dirty="0" smtClean="0"/>
          </a:p>
        </p:txBody>
      </p:sp>
      <p:sp>
        <p:nvSpPr>
          <p:cNvPr id="4" name="Pladsholder til slidenummer 3"/>
          <p:cNvSpPr>
            <a:spLocks noGrp="1"/>
          </p:cNvSpPr>
          <p:nvPr>
            <p:ph type="sldNum" sz="quarter" idx="10"/>
          </p:nvPr>
        </p:nvSpPr>
        <p:spPr/>
        <p:txBody>
          <a:bodyPr/>
          <a:lstStyle/>
          <a:p>
            <a:fld id="{98165A1F-D1CB-4D90-9796-DDB5CCF0DAC7}" type="slidenum">
              <a:rPr lang="da-DK" smtClean="0"/>
              <a:t>19</a:t>
            </a:fld>
            <a:endParaRPr lang="da-DK"/>
          </a:p>
        </p:txBody>
      </p:sp>
    </p:spTree>
    <p:extLst>
      <p:ext uri="{BB962C8B-B14F-4D97-AF65-F5344CB8AC3E}">
        <p14:creationId xmlns:p14="http://schemas.microsoft.com/office/powerpoint/2010/main" val="193946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Praktiske</a:t>
            </a:r>
            <a:r>
              <a:rPr lang="da-DK" b="1" baseline="0" dirty="0" smtClean="0"/>
              <a:t> noter:</a:t>
            </a:r>
            <a:endParaRPr lang="da-DK" b="1" dirty="0" smtClean="0"/>
          </a:p>
          <a:p>
            <a:r>
              <a:rPr lang="da-DK" dirty="0" smtClean="0"/>
              <a:t>Programmet og Power-Pointet kan naturligvis tilpasses efter behov, og nedenstående udgør således blot et forslag. Der er</a:t>
            </a:r>
            <a:r>
              <a:rPr lang="da-DK" baseline="0" dirty="0" smtClean="0"/>
              <a:t> ikke noteret afsat tidsrum på programpunkterne, da omfanget som nævnt kan tilpasses.</a:t>
            </a:r>
          </a:p>
          <a:p>
            <a:endParaRPr lang="da-DK" baseline="0" dirty="0" smtClean="0"/>
          </a:p>
          <a:p>
            <a:r>
              <a:rPr lang="da-DK" b="1" baseline="0" dirty="0" smtClean="0"/>
              <a:t>Talenoter:</a:t>
            </a:r>
          </a:p>
          <a:p>
            <a:r>
              <a:rPr lang="da-DK" b="0" baseline="0" dirty="0" smtClean="0"/>
              <a:t>Program:</a:t>
            </a:r>
          </a:p>
          <a:p>
            <a:pPr marL="228600" indent="-228600">
              <a:buAutoNum type="arabicParenR"/>
            </a:pPr>
            <a:r>
              <a:rPr lang="da-DK" dirty="0" smtClean="0"/>
              <a:t>Hvorfor</a:t>
            </a:r>
          </a:p>
          <a:p>
            <a:pPr marL="685800" lvl="1" indent="-228600">
              <a:buAutoNum type="arabicParenR"/>
            </a:pPr>
            <a:r>
              <a:rPr lang="da-DK" dirty="0" smtClean="0"/>
              <a:t> </a:t>
            </a:r>
            <a:r>
              <a:rPr lang="da-DK" b="1" dirty="0" smtClean="0"/>
              <a:t>Fælles</a:t>
            </a:r>
            <a:r>
              <a:rPr lang="da-DK" dirty="0" smtClean="0"/>
              <a:t> </a:t>
            </a:r>
            <a:r>
              <a:rPr lang="da-DK" b="1" dirty="0" smtClean="0"/>
              <a:t>indledende</a:t>
            </a:r>
            <a:r>
              <a:rPr lang="da-DK" b="1" baseline="0" dirty="0" smtClean="0"/>
              <a:t> runde </a:t>
            </a:r>
            <a:r>
              <a:rPr lang="da-DK" baseline="0" dirty="0" smtClean="0"/>
              <a:t>med egne overvejelser</a:t>
            </a:r>
          </a:p>
          <a:p>
            <a:pPr marL="685800" lvl="1" indent="-228600">
              <a:buAutoNum type="arabicParenR"/>
            </a:pPr>
            <a:r>
              <a:rPr lang="da-DK" baseline="0" dirty="0" smtClean="0"/>
              <a:t> </a:t>
            </a:r>
            <a:r>
              <a:rPr lang="da-DK" b="1" baseline="0" dirty="0" smtClean="0"/>
              <a:t>Kort oplæg</a:t>
            </a:r>
            <a:r>
              <a:rPr lang="da-DK" baseline="0" dirty="0" smtClean="0"/>
              <a:t> om baggrunden for arbejdet med køn i Aarhus og pointer fra inspirationsmaterialerne om  vigtigheden af fokus på arbejdet med køn i pædagogisk praksis</a:t>
            </a:r>
            <a:endParaRPr lang="da-DK" dirty="0" smtClean="0"/>
          </a:p>
          <a:p>
            <a:pPr marL="228600" indent="-228600">
              <a:buAutoNum type="arabicParenR"/>
            </a:pPr>
            <a:r>
              <a:rPr lang="da-DK" dirty="0" smtClean="0"/>
              <a:t>Hvad ved vi:</a:t>
            </a:r>
          </a:p>
          <a:p>
            <a:pPr marL="685800" lvl="1" indent="-228600">
              <a:buAutoNum type="arabicParenR"/>
            </a:pPr>
            <a:r>
              <a:rPr lang="da-DK" dirty="0" smtClean="0"/>
              <a:t> </a:t>
            </a:r>
            <a:r>
              <a:rPr lang="da-DK" b="1" dirty="0" smtClean="0"/>
              <a:t>Oplæg</a:t>
            </a:r>
            <a:r>
              <a:rPr lang="da-DK" dirty="0" smtClean="0"/>
              <a:t> med præsentation</a:t>
            </a:r>
            <a:r>
              <a:rPr lang="da-DK" baseline="0" dirty="0" smtClean="0"/>
              <a:t> af lokale Aarhus-data</a:t>
            </a:r>
            <a:endParaRPr lang="da-DK" dirty="0" smtClean="0"/>
          </a:p>
          <a:p>
            <a:pPr marL="1143000" lvl="2" indent="-228600">
              <a:buFont typeface="Arial" panose="020B0604020202020204" pitchFamily="34" charset="0"/>
              <a:buChar char="•"/>
            </a:pPr>
            <a:r>
              <a:rPr lang="da-DK" dirty="0" smtClean="0"/>
              <a:t> Der</a:t>
            </a:r>
            <a:r>
              <a:rPr lang="da-DK" baseline="0" dirty="0" smtClean="0"/>
              <a:t> er eksempler på spørgsmål til overvejelse, som I kan reflektere over undervejs</a:t>
            </a:r>
          </a:p>
          <a:p>
            <a:pPr marL="685800" lvl="1" indent="-228600">
              <a:buAutoNum type="arabicParenR"/>
            </a:pPr>
            <a:r>
              <a:rPr lang="da-DK" dirty="0" smtClean="0"/>
              <a:t> </a:t>
            </a:r>
            <a:r>
              <a:rPr lang="da-DK" b="1" dirty="0" smtClean="0"/>
              <a:t>Fælles opsamling</a:t>
            </a:r>
            <a:r>
              <a:rPr lang="da-DK" b="0" dirty="0" smtClean="0"/>
              <a:t> –</a:t>
            </a:r>
            <a:r>
              <a:rPr lang="da-DK" b="0" baseline="0" dirty="0" smtClean="0"/>
              <a:t> refleksion over de vigtigste pointer fra data og inspirationsmaterialerne</a:t>
            </a:r>
            <a:endParaRPr lang="da-DK" b="0" dirty="0" smtClean="0"/>
          </a:p>
          <a:p>
            <a:pPr marL="228600" indent="-228600">
              <a:buAutoNum type="arabicParenR"/>
            </a:pPr>
            <a:r>
              <a:rPr lang="da-DK" dirty="0" smtClean="0"/>
              <a:t>Hvordan: </a:t>
            </a:r>
          </a:p>
          <a:p>
            <a:pPr marL="685800" lvl="1" indent="-228600">
              <a:buFont typeface="+mj-lt"/>
              <a:buAutoNum type="arabicParenR"/>
            </a:pPr>
            <a:r>
              <a:rPr lang="da-DK" baseline="0" dirty="0" smtClean="0"/>
              <a:t>Hvad gør vi i dag?</a:t>
            </a:r>
          </a:p>
          <a:p>
            <a:pPr marL="1143000" lvl="2" indent="-228600">
              <a:buFont typeface="+mj-lt"/>
              <a:buAutoNum type="arabicPeriod"/>
            </a:pPr>
            <a:r>
              <a:rPr lang="da-DK" b="0" baseline="0" dirty="0" smtClean="0"/>
              <a:t> </a:t>
            </a:r>
            <a:r>
              <a:rPr lang="da-DK" b="1" baseline="0" dirty="0" smtClean="0"/>
              <a:t>Kort gennemgang</a:t>
            </a:r>
            <a:r>
              <a:rPr lang="da-DK" b="0" baseline="0" dirty="0" smtClean="0"/>
              <a:t> af </a:t>
            </a:r>
            <a:r>
              <a:rPr lang="da-DK" baseline="0" dirty="0" smtClean="0"/>
              <a:t>eksempler til inspiration</a:t>
            </a:r>
          </a:p>
          <a:p>
            <a:pPr marL="1143000" lvl="2" indent="-228600">
              <a:buFont typeface="+mj-lt"/>
              <a:buAutoNum type="arabicPeriod"/>
            </a:pPr>
            <a:r>
              <a:rPr lang="da-DK" b="0" baseline="0" dirty="0" smtClean="0"/>
              <a:t> </a:t>
            </a:r>
            <a:r>
              <a:rPr lang="da-DK" b="1" baseline="0" dirty="0" smtClean="0"/>
              <a:t>Drøftelser i grupper </a:t>
            </a:r>
            <a:r>
              <a:rPr lang="da-DK" baseline="0" dirty="0" err="1" smtClean="0"/>
              <a:t>pba</a:t>
            </a:r>
            <a:r>
              <a:rPr lang="da-DK" baseline="0" dirty="0" smtClean="0"/>
              <a:t>. spørgsmål i slides</a:t>
            </a:r>
          </a:p>
          <a:p>
            <a:pPr marL="1143000" lvl="2" indent="-228600">
              <a:buFont typeface="+mj-lt"/>
              <a:buAutoNum type="arabicPeriod"/>
            </a:pPr>
            <a:r>
              <a:rPr lang="da-DK" baseline="0" dirty="0" smtClean="0"/>
              <a:t> </a:t>
            </a:r>
            <a:r>
              <a:rPr lang="da-DK" b="1" baseline="0" dirty="0" smtClean="0"/>
              <a:t>Fælles opsamling </a:t>
            </a:r>
            <a:r>
              <a:rPr lang="da-DK" baseline="0" dirty="0" smtClean="0"/>
              <a:t>på pointer fra gruppedrøftelserne</a:t>
            </a:r>
          </a:p>
          <a:p>
            <a:pPr marL="685800" lvl="1" indent="-228600">
              <a:buFont typeface="+mj-lt"/>
              <a:buAutoNum type="arabicParenR"/>
            </a:pPr>
            <a:r>
              <a:rPr lang="da-DK" baseline="0" dirty="0" smtClean="0"/>
              <a:t>Hvor er der potentialer fremadrettet?</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baseline="0" dirty="0" smtClean="0"/>
              <a:t> </a:t>
            </a:r>
            <a:r>
              <a:rPr lang="da-DK" b="1" baseline="0" dirty="0" smtClean="0"/>
              <a:t>Kort gennemgang</a:t>
            </a:r>
            <a:r>
              <a:rPr lang="da-DK" b="0" baseline="0" dirty="0" smtClean="0"/>
              <a:t> af </a:t>
            </a:r>
            <a:r>
              <a:rPr lang="da-DK" baseline="0" dirty="0" smtClean="0"/>
              <a:t>eksempler til inspiration</a:t>
            </a:r>
          </a:p>
          <a:p>
            <a:pPr marL="1143000" lvl="2" indent="-228600">
              <a:buFont typeface="+mj-lt"/>
              <a:buAutoNum type="arabicPeriod"/>
            </a:pPr>
            <a:r>
              <a:rPr lang="da-DK" baseline="0" dirty="0" smtClean="0"/>
              <a:t> </a:t>
            </a:r>
            <a:r>
              <a:rPr lang="da-DK" b="1" baseline="0" dirty="0" smtClean="0"/>
              <a:t>Drøftelser i grupper </a:t>
            </a:r>
            <a:r>
              <a:rPr lang="da-DK" baseline="0" dirty="0" err="1" smtClean="0"/>
              <a:t>pba</a:t>
            </a:r>
            <a:r>
              <a:rPr lang="da-DK" baseline="0" dirty="0" smtClean="0"/>
              <a:t>. spørgsmål i slides</a:t>
            </a:r>
          </a:p>
          <a:p>
            <a:pPr marL="1143000" lvl="2" indent="-228600">
              <a:buFont typeface="+mj-lt"/>
              <a:buAutoNum type="arabicPeriod"/>
            </a:pPr>
            <a:r>
              <a:rPr lang="da-DK" baseline="0" dirty="0" smtClean="0"/>
              <a:t> </a:t>
            </a:r>
            <a:r>
              <a:rPr lang="da-DK" b="1" baseline="0" dirty="0" smtClean="0"/>
              <a:t>Fælles opsamling </a:t>
            </a:r>
            <a:r>
              <a:rPr lang="da-DK" baseline="0" dirty="0" smtClean="0"/>
              <a:t>på pointer fra gruppedrøftelserne</a:t>
            </a:r>
          </a:p>
          <a:p>
            <a:pPr marL="228600" lvl="0" indent="-228600">
              <a:buFont typeface="+mj-lt"/>
              <a:buAutoNum type="arabicParenR"/>
            </a:pPr>
            <a:r>
              <a:rPr lang="da-DK" b="0" baseline="0" dirty="0" smtClean="0"/>
              <a:t> </a:t>
            </a:r>
            <a:r>
              <a:rPr lang="da-DK" b="1" baseline="0" dirty="0" smtClean="0"/>
              <a:t>Fælles opsamling </a:t>
            </a:r>
            <a:r>
              <a:rPr lang="da-DK" baseline="0" dirty="0" smtClean="0"/>
              <a:t>på dagen</a:t>
            </a:r>
          </a:p>
          <a:p>
            <a:pPr marL="1143000" lvl="2" indent="-228600">
              <a:buFont typeface="+mj-lt"/>
              <a:buAutoNum type="arabicPeriod"/>
            </a:pPr>
            <a:endParaRPr lang="da-DK" baseline="0" dirty="0" smtClean="0"/>
          </a:p>
        </p:txBody>
      </p:sp>
      <p:sp>
        <p:nvSpPr>
          <p:cNvPr id="4" name="Pladsholder til slidenummer 3"/>
          <p:cNvSpPr>
            <a:spLocks noGrp="1"/>
          </p:cNvSpPr>
          <p:nvPr>
            <p:ph type="sldNum" sz="quarter" idx="10"/>
          </p:nvPr>
        </p:nvSpPr>
        <p:spPr/>
        <p:txBody>
          <a:bodyPr/>
          <a:lstStyle/>
          <a:p>
            <a:fld id="{98165A1F-D1CB-4D90-9796-DDB5CCF0DAC7}" type="slidenum">
              <a:rPr lang="da-DK" smtClean="0"/>
              <a:t>2</a:t>
            </a:fld>
            <a:endParaRPr lang="da-DK"/>
          </a:p>
        </p:txBody>
      </p:sp>
    </p:spTree>
    <p:extLst>
      <p:ext uri="{BB962C8B-B14F-4D97-AF65-F5344CB8AC3E}">
        <p14:creationId xmlns:p14="http://schemas.microsoft.com/office/powerpoint/2010/main" val="1981926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Praktiske</a:t>
            </a:r>
            <a:r>
              <a:rPr lang="da-DK" b="1" baseline="0" dirty="0" smtClean="0"/>
              <a:t> noter:</a:t>
            </a:r>
          </a:p>
          <a:p>
            <a:r>
              <a:rPr lang="da-DK" b="0" dirty="0" smtClean="0"/>
              <a:t>Foreslås gennemført som en kort runde i plenum</a:t>
            </a:r>
            <a:endParaRPr lang="da-DK" sz="1200" b="1" dirty="0" smtClean="0">
              <a:solidFill>
                <a:srgbClr val="000000">
                  <a:lumMod val="65000"/>
                  <a:lumOff val="35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dirty="0" smtClean="0">
              <a:solidFill>
                <a:srgbClr val="000000">
                  <a:lumMod val="65000"/>
                  <a:lumOff val="35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endParaRPr lang="da-DK" dirty="0"/>
          </a:p>
        </p:txBody>
      </p:sp>
      <p:sp>
        <p:nvSpPr>
          <p:cNvPr id="4" name="Pladsholder til slidenummer 3"/>
          <p:cNvSpPr>
            <a:spLocks noGrp="1"/>
          </p:cNvSpPr>
          <p:nvPr>
            <p:ph type="sldNum" sz="quarter" idx="10"/>
          </p:nvPr>
        </p:nvSpPr>
        <p:spPr/>
        <p:txBody>
          <a:bodyPr/>
          <a:lstStyle/>
          <a:p>
            <a:fld id="{98165A1F-D1CB-4D90-9796-DDB5CCF0DAC7}" type="slidenum">
              <a:rPr lang="da-DK" smtClean="0"/>
              <a:t>20</a:t>
            </a:fld>
            <a:endParaRPr lang="da-DK"/>
          </a:p>
        </p:txBody>
      </p:sp>
    </p:spTree>
    <p:extLst>
      <p:ext uri="{BB962C8B-B14F-4D97-AF65-F5344CB8AC3E}">
        <p14:creationId xmlns:p14="http://schemas.microsoft.com/office/powerpoint/2010/main" val="834138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endParaRPr lang="da-DK" dirty="0"/>
          </a:p>
        </p:txBody>
      </p:sp>
      <p:sp>
        <p:nvSpPr>
          <p:cNvPr id="4" name="Pladsholder til slidenummer 3"/>
          <p:cNvSpPr>
            <a:spLocks noGrp="1"/>
          </p:cNvSpPr>
          <p:nvPr>
            <p:ph type="sldNum" sz="quarter" idx="10"/>
          </p:nvPr>
        </p:nvSpPr>
        <p:spPr/>
        <p:txBody>
          <a:bodyPr/>
          <a:lstStyle/>
          <a:p>
            <a:fld id="{98165A1F-D1CB-4D90-9796-DDB5CCF0DAC7}" type="slidenum">
              <a:rPr lang="da-DK" smtClean="0"/>
              <a:t>21</a:t>
            </a:fld>
            <a:endParaRPr lang="da-DK"/>
          </a:p>
        </p:txBody>
      </p:sp>
    </p:spTree>
    <p:extLst>
      <p:ext uri="{BB962C8B-B14F-4D97-AF65-F5344CB8AC3E}">
        <p14:creationId xmlns:p14="http://schemas.microsoft.com/office/powerpoint/2010/main" val="99229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smtClean="0"/>
              <a:t>Talenoter:</a:t>
            </a:r>
            <a:endParaRPr lang="da-DK" sz="1200" dirty="0" smtClean="0"/>
          </a:p>
          <a:p>
            <a:pPr lvl="0">
              <a:lnSpc>
                <a:spcPct val="100000"/>
              </a:lnSpc>
              <a:spcBef>
                <a:spcPts val="0"/>
              </a:spcBef>
              <a:buClr>
                <a:srgbClr val="40BAD2"/>
              </a:buClr>
            </a:pPr>
            <a:r>
              <a:rPr lang="da-DK" sz="1200" dirty="0" smtClean="0">
                <a:solidFill>
                  <a:srgbClr val="000000">
                    <a:lumMod val="65000"/>
                    <a:lumOff val="35000"/>
                  </a:srgbClr>
                </a:solidFill>
              </a:rPr>
              <a:t>Data viser… </a:t>
            </a:r>
          </a:p>
          <a:p>
            <a:pPr marL="182880" lvl="0" indent="-182880">
              <a:lnSpc>
                <a:spcPct val="90000"/>
              </a:lnSpc>
              <a:spcBef>
                <a:spcPts val="0"/>
              </a:spcBef>
              <a:buClr>
                <a:srgbClr val="40BAD2"/>
              </a:buClr>
              <a:buFont typeface="Wingdings 2" pitchFamily="18" charset="2"/>
              <a:buChar char=""/>
            </a:pPr>
            <a:r>
              <a:rPr lang="da-DK" sz="1200" dirty="0" smtClean="0">
                <a:solidFill>
                  <a:schemeClr val="tx1">
                    <a:lumMod val="65000"/>
                    <a:lumOff val="35000"/>
                  </a:schemeClr>
                </a:solidFill>
              </a:rPr>
              <a:t>At der er </a:t>
            </a:r>
            <a:r>
              <a:rPr lang="da-DK" sz="1200" b="0" dirty="0" smtClean="0">
                <a:solidFill>
                  <a:schemeClr val="tx1">
                    <a:lumMod val="65000"/>
                    <a:lumOff val="35000"/>
                  </a:schemeClr>
                </a:solidFill>
              </a:rPr>
              <a:t>systematiske forskelle </a:t>
            </a:r>
            <a:r>
              <a:rPr lang="da-DK" sz="1200" dirty="0" smtClean="0">
                <a:solidFill>
                  <a:schemeClr val="tx1">
                    <a:lumMod val="65000"/>
                    <a:lumOff val="35000"/>
                  </a:schemeClr>
                </a:solidFill>
              </a:rPr>
              <a:t>i, hvordan piger og drenge klarer sig gennem dagtilbud og skole (jf. bilag 2, notatet</a:t>
            </a:r>
            <a:r>
              <a:rPr lang="da-DK" sz="1200" baseline="0" dirty="0" smtClean="0">
                <a:solidFill>
                  <a:schemeClr val="tx1">
                    <a:lumMod val="65000"/>
                    <a:lumOff val="35000"/>
                  </a:schemeClr>
                </a:solidFill>
              </a:rPr>
              <a:t> med lokale Aarhus-data) </a:t>
            </a:r>
            <a:r>
              <a:rPr lang="da-DK" sz="1200" dirty="0" smtClean="0">
                <a:solidFill>
                  <a:schemeClr val="tx1">
                    <a:lumMod val="65000"/>
                    <a:lumOff val="35000"/>
                  </a:schemeClr>
                </a:solidFill>
              </a:rPr>
              <a:t>– dette </a:t>
            </a:r>
            <a:r>
              <a:rPr lang="da-DK" sz="1200" b="0" dirty="0" smtClean="0">
                <a:solidFill>
                  <a:schemeClr val="tx1">
                    <a:lumMod val="65000"/>
                    <a:lumOff val="35000"/>
                  </a:schemeClr>
                </a:solidFill>
              </a:rPr>
              <a:t>understreger vigtigheden </a:t>
            </a:r>
            <a:r>
              <a:rPr lang="da-DK" sz="1200" dirty="0" smtClean="0">
                <a:solidFill>
                  <a:schemeClr val="tx1">
                    <a:lumMod val="65000"/>
                    <a:lumOff val="35000"/>
                  </a:schemeClr>
                </a:solidFill>
              </a:rPr>
              <a:t>af helhedssyn og differentiering for at blive bedre til at løfte </a:t>
            </a:r>
            <a:r>
              <a:rPr lang="da-DK" sz="1200" i="1" dirty="0" smtClean="0">
                <a:solidFill>
                  <a:schemeClr val="tx1">
                    <a:lumMod val="65000"/>
                    <a:lumOff val="35000"/>
                  </a:schemeClr>
                </a:solidFill>
              </a:rPr>
              <a:t>både</a:t>
            </a:r>
            <a:r>
              <a:rPr lang="da-DK" sz="1200" dirty="0" smtClean="0">
                <a:solidFill>
                  <a:schemeClr val="tx1">
                    <a:lumMod val="65000"/>
                    <a:lumOff val="35000"/>
                  </a:schemeClr>
                </a:solidFill>
              </a:rPr>
              <a:t> piger og drenge</a:t>
            </a:r>
          </a:p>
          <a:p>
            <a:endParaRPr lang="da-DK"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solidFill>
                  <a:srgbClr val="000000">
                    <a:lumMod val="65000"/>
                    <a:lumOff val="35000"/>
                  </a:srgbClr>
                </a:solidFill>
              </a:rPr>
              <a:t>Mål med kønsfokus i arbejdet med børn og unge i Aarhus:</a:t>
            </a:r>
            <a:endParaRPr lang="da-DK" sz="1200" dirty="0" smtClean="0"/>
          </a:p>
          <a:p>
            <a:pPr marL="171450" indent="-171450">
              <a:buFont typeface="Arial" panose="020B0604020202020204" pitchFamily="34" charset="0"/>
              <a:buChar char="•"/>
            </a:pPr>
            <a:r>
              <a:rPr lang="da-DK" sz="1200" dirty="0" smtClean="0"/>
              <a:t>Børne- og ungepolitikken: </a:t>
            </a:r>
          </a:p>
          <a:p>
            <a:pPr marL="628650" lvl="1" indent="-171450">
              <a:buFont typeface="Arial" panose="020B0604020202020204" pitchFamily="34" charset="0"/>
              <a:buChar char="•"/>
            </a:pPr>
            <a:r>
              <a:rPr lang="da-DK" sz="1200" b="0" dirty="0" smtClean="0"/>
              <a:t>Alle børn og unge </a:t>
            </a:r>
            <a:r>
              <a:rPr lang="da-DK" sz="1200" dirty="0" smtClean="0"/>
              <a:t>skal have gode muligheder for at trives, for at udvikle sig og for at lære bedst og mest muligt</a:t>
            </a:r>
          </a:p>
          <a:p>
            <a:pPr marL="171450" indent="-171450">
              <a:buFont typeface="Arial" panose="020B0604020202020204" pitchFamily="34" charset="0"/>
              <a:buChar char="•"/>
            </a:pPr>
            <a:r>
              <a:rPr lang="da-DK" sz="1200" dirty="0" smtClean="0"/>
              <a:t>Udvalget for mangfoldighed og ligestilling: </a:t>
            </a:r>
          </a:p>
          <a:p>
            <a:pPr marL="628650" lvl="1" indent="-171450">
              <a:buFont typeface="Arial" panose="020B0604020202020204" pitchFamily="34" charset="0"/>
              <a:buChar char="•"/>
            </a:pPr>
            <a:r>
              <a:rPr lang="da-DK" sz="1200" dirty="0" smtClean="0"/>
              <a:t>Aarhus Kommune sætter fokus på arbejdet med børn og unge på et overordnet niveau med henblik på at øge sandsynligheden for, at det er </a:t>
            </a:r>
            <a:r>
              <a:rPr lang="da-DK" sz="1200" b="0" dirty="0" smtClean="0"/>
              <a:t>børnenes menneskelige potentialer, der er i fokus,</a:t>
            </a:r>
            <a:r>
              <a:rPr lang="da-DK" sz="1200" dirty="0" smtClean="0"/>
              <a:t> frem for deres køn</a:t>
            </a:r>
          </a:p>
          <a:p>
            <a:endParaRPr lang="da-DK" sz="1200" dirty="0"/>
          </a:p>
        </p:txBody>
      </p:sp>
      <p:sp>
        <p:nvSpPr>
          <p:cNvPr id="4" name="Pladsholder til slidenummer 3"/>
          <p:cNvSpPr>
            <a:spLocks noGrp="1"/>
          </p:cNvSpPr>
          <p:nvPr>
            <p:ph type="sldNum" sz="quarter" idx="10"/>
          </p:nvPr>
        </p:nvSpPr>
        <p:spPr/>
        <p:txBody>
          <a:bodyPr/>
          <a:lstStyle/>
          <a:p>
            <a:fld id="{98165A1F-D1CB-4D90-9796-DDB5CCF0DAC7}" type="slidenum">
              <a:rPr lang="da-DK" smtClean="0"/>
              <a:t>3</a:t>
            </a:fld>
            <a:endParaRPr lang="da-DK"/>
          </a:p>
        </p:txBody>
      </p:sp>
    </p:spTree>
    <p:extLst>
      <p:ext uri="{BB962C8B-B14F-4D97-AF65-F5344CB8AC3E}">
        <p14:creationId xmlns:p14="http://schemas.microsoft.com/office/powerpoint/2010/main" val="131203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smtClean="0"/>
              <a:t>Praktiske noter: </a:t>
            </a:r>
          </a:p>
          <a:p>
            <a:r>
              <a:rPr lang="da-DK" sz="1200" dirty="0" smtClean="0"/>
              <a:t>Det</a:t>
            </a:r>
            <a:r>
              <a:rPr lang="da-DK" sz="1200" baseline="0" dirty="0" smtClean="0"/>
              <a:t> foreslås at lade der gå lidt tid mellem at hver enkelt klikkes frem – der kan evt. kommenteres på dem eller de kan læses op, evt. mulighed for at komme med kommentarer. </a:t>
            </a:r>
            <a:endParaRPr lang="da-DK"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0" dirty="0" smtClean="0"/>
              <a:t>Talenoterne</a:t>
            </a:r>
            <a:r>
              <a:rPr lang="da-DK" sz="1200" b="0" baseline="0" dirty="0" smtClean="0"/>
              <a:t> er </a:t>
            </a:r>
            <a:r>
              <a:rPr lang="da-DK" sz="1200" b="0" dirty="0" smtClean="0"/>
              <a:t>inspiration til ord der kan knyttes på – tallene følger den rækkefølge, taleboblerne ”klikkes frem”.</a:t>
            </a:r>
          </a:p>
          <a:p>
            <a:endParaRPr lang="da-DK" sz="1200" b="1" dirty="0" smtClean="0"/>
          </a:p>
          <a:p>
            <a:r>
              <a:rPr lang="da-DK" sz="1200" b="1" dirty="0" smtClean="0"/>
              <a:t>Talenoter:</a:t>
            </a:r>
            <a:endParaRPr lang="da-DK" sz="1200" b="0" dirty="0" smtClean="0"/>
          </a:p>
          <a:p>
            <a:pPr marL="0" indent="0">
              <a:buFontTx/>
              <a:buNone/>
            </a:pPr>
            <a:r>
              <a:rPr lang="da-DK" sz="1200" b="0" dirty="0" smtClean="0"/>
              <a:t>Nogle korte uddrag fra inspirationsmaterialerne, der kan give lidt indspark til, hvorfor det er</a:t>
            </a:r>
            <a:r>
              <a:rPr lang="da-DK" sz="1200" b="0" baseline="0" dirty="0" smtClean="0"/>
              <a:t> relevant at sætte fokus på arbejdet med køn i vores pædagogiske praksis.</a:t>
            </a:r>
            <a:endParaRPr lang="da-DK" sz="1200" b="0" dirty="0" smtClean="0"/>
          </a:p>
          <a:p>
            <a:pPr marL="171450" indent="-171450">
              <a:buFontTx/>
              <a:buChar char="-"/>
            </a:pPr>
            <a:r>
              <a:rPr lang="da-DK" sz="1200" b="0" dirty="0" smtClean="0"/>
              <a:t>1: Vores syn på køn har</a:t>
            </a:r>
            <a:r>
              <a:rPr lang="da-DK" sz="1200" b="0" baseline="0" dirty="0" smtClean="0"/>
              <a:t> ændret sig gennem tiden – ikke en fast størrelse</a:t>
            </a:r>
          </a:p>
          <a:p>
            <a:pPr marL="171450" indent="-171450">
              <a:buFontTx/>
              <a:buChar char="-"/>
            </a:pPr>
            <a:r>
              <a:rPr lang="da-DK" sz="1200" b="0" baseline="0" dirty="0" smtClean="0"/>
              <a:t>2: Vi ved fra forskningen at børnene bliver mødt forskelligt alt efter deres køn </a:t>
            </a:r>
          </a:p>
          <a:p>
            <a:pPr marL="171450" indent="-171450">
              <a:buFontTx/>
              <a:buChar char="-"/>
            </a:pPr>
            <a:r>
              <a:rPr lang="da-DK" sz="1200" b="0" baseline="0" dirty="0" smtClean="0"/>
              <a:t>3: …trods at der er større forskel mellem forskellige piger (eller mellem drenge), end der er mellem piger og drenge.</a:t>
            </a:r>
          </a:p>
          <a:p>
            <a:pPr marL="171450" indent="-171450">
              <a:buFontTx/>
              <a:buChar char="-"/>
            </a:pPr>
            <a:r>
              <a:rPr lang="da-DK" sz="1200" b="0" baseline="0" dirty="0" smtClean="0"/>
              <a:t>4+5+6+7+8: Det har betydning fordi vi (ubevidst) kommer til at fastlægge nogle rammer for børnenes tanker og handlinger om, hvad de er, kan og kan være</a:t>
            </a:r>
          </a:p>
          <a:p>
            <a:pPr marL="171450" indent="-171450">
              <a:buFontTx/>
              <a:buChar char="-"/>
            </a:pPr>
            <a:r>
              <a:rPr lang="da-DK" sz="1200" b="0" baseline="0" dirty="0" smtClean="0"/>
              <a:t>9: kønsstereotyper kan stå i vejen for at vi ser det enkelte barn i helhed og giver mulighed for at alle barnets potentialer bliver udfoldet. Det vigtigste er at vi har fokus på at se de enkelte barn og ikke komme til at begrænse barnet ubevidst.</a:t>
            </a:r>
          </a:p>
          <a:p>
            <a:pPr marL="171450" indent="-171450">
              <a:buFontTx/>
              <a:buChar char="-"/>
            </a:pPr>
            <a:endParaRPr lang="da-DK" sz="1200" b="0" baseline="0" dirty="0" smtClean="0"/>
          </a:p>
          <a:p>
            <a:pPr marL="171450" indent="-171450">
              <a:buFontTx/>
              <a:buChar char="-"/>
            </a:pPr>
            <a:endParaRPr lang="da-DK" sz="1200" b="0" dirty="0" smtClean="0"/>
          </a:p>
        </p:txBody>
      </p:sp>
      <p:sp>
        <p:nvSpPr>
          <p:cNvPr id="4" name="Pladsholder til slidenummer 3"/>
          <p:cNvSpPr>
            <a:spLocks noGrp="1"/>
          </p:cNvSpPr>
          <p:nvPr>
            <p:ph type="sldNum" sz="quarter" idx="10"/>
          </p:nvPr>
        </p:nvSpPr>
        <p:spPr/>
        <p:txBody>
          <a:bodyPr/>
          <a:lstStyle/>
          <a:p>
            <a:fld id="{98165A1F-D1CB-4D90-9796-DDB5CCF0DAC7}" type="slidenum">
              <a:rPr lang="da-DK" smtClean="0">
                <a:solidFill>
                  <a:prstClr val="black"/>
                </a:solidFill>
              </a:rPr>
              <a:pPr/>
              <a:t>4</a:t>
            </a:fld>
            <a:endParaRPr lang="da-DK">
              <a:solidFill>
                <a:prstClr val="black"/>
              </a:solidFill>
            </a:endParaRPr>
          </a:p>
        </p:txBody>
      </p:sp>
    </p:spTree>
    <p:extLst>
      <p:ext uri="{BB962C8B-B14F-4D97-AF65-F5344CB8AC3E}">
        <p14:creationId xmlns:p14="http://schemas.microsoft.com/office/powerpoint/2010/main" val="357682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lnSpc>
                <a:spcPct val="90000"/>
              </a:lnSpc>
              <a:spcBef>
                <a:spcPts val="0"/>
              </a:spcBef>
              <a:buClr>
                <a:srgbClr val="40BAD2"/>
              </a:buClr>
            </a:pPr>
            <a:r>
              <a:rPr lang="da-DK" sz="1200" b="1" dirty="0" smtClean="0">
                <a:solidFill>
                  <a:srgbClr val="000000">
                    <a:lumMod val="65000"/>
                    <a:lumOff val="35000"/>
                  </a:srgbClr>
                </a:solidFill>
              </a:rPr>
              <a:t>Talenoter: </a:t>
            </a:r>
            <a:endParaRPr lang="da-DK" sz="1200" dirty="0" smtClean="0">
              <a:solidFill>
                <a:srgbClr val="000000">
                  <a:lumMod val="65000"/>
                  <a:lumOff val="35000"/>
                </a:srgbClr>
              </a:solidFill>
            </a:endParaRPr>
          </a:p>
          <a:p>
            <a:pPr lvl="0">
              <a:lnSpc>
                <a:spcPct val="90000"/>
              </a:lnSpc>
              <a:spcBef>
                <a:spcPts val="0"/>
              </a:spcBef>
              <a:buClr>
                <a:srgbClr val="40BAD2"/>
              </a:buClr>
            </a:pPr>
            <a:r>
              <a:rPr lang="da-DK" sz="1200" dirty="0" smtClean="0">
                <a:solidFill>
                  <a:srgbClr val="000000">
                    <a:lumMod val="65000"/>
                    <a:lumOff val="35000"/>
                  </a:srgbClr>
                </a:solidFill>
              </a:rPr>
              <a:t>Opbygning:</a:t>
            </a:r>
          </a:p>
          <a:p>
            <a:pPr marL="182880" lvl="0" indent="-182880">
              <a:lnSpc>
                <a:spcPct val="90000"/>
              </a:lnSpc>
              <a:spcBef>
                <a:spcPts val="0"/>
              </a:spcBef>
              <a:buClr>
                <a:srgbClr val="40BAD2"/>
              </a:buClr>
              <a:buFont typeface="Wingdings" panose="05000000000000000000" pitchFamily="2" charset="2"/>
              <a:buChar char="à"/>
            </a:pPr>
            <a:r>
              <a:rPr lang="da-DK" sz="1200" dirty="0" smtClean="0">
                <a:solidFill>
                  <a:srgbClr val="000000">
                    <a:lumMod val="65000"/>
                    <a:lumOff val="35000"/>
                  </a:srgbClr>
                </a:solidFill>
                <a:sym typeface="Wingdings" panose="05000000000000000000" pitchFamily="2" charset="2"/>
              </a:rPr>
              <a:t>Kort præsentation af lokale Aarhus-data på området,</a:t>
            </a:r>
            <a:r>
              <a:rPr lang="da-DK" sz="1200" baseline="0" dirty="0" smtClean="0">
                <a:solidFill>
                  <a:srgbClr val="000000">
                    <a:lumMod val="65000"/>
                    <a:lumOff val="35000"/>
                  </a:srgbClr>
                </a:solidFill>
                <a:sym typeface="Wingdings" panose="05000000000000000000" pitchFamily="2" charset="2"/>
              </a:rPr>
              <a:t> som I har set i bilag 2</a:t>
            </a:r>
            <a:endParaRPr lang="da-DK" sz="1200" dirty="0" smtClean="0">
              <a:solidFill>
                <a:srgbClr val="000000">
                  <a:lumMod val="65000"/>
                  <a:lumOff val="35000"/>
                </a:srgbClr>
              </a:solidFill>
              <a:sym typeface="Wingdings" panose="05000000000000000000" pitchFamily="2" charset="2"/>
            </a:endParaRPr>
          </a:p>
          <a:p>
            <a:pPr marL="182880" lvl="0" indent="-182880">
              <a:lnSpc>
                <a:spcPct val="90000"/>
              </a:lnSpc>
              <a:spcBef>
                <a:spcPts val="0"/>
              </a:spcBef>
              <a:buClr>
                <a:srgbClr val="40BAD2"/>
              </a:buClr>
              <a:buFont typeface="Wingdings" panose="05000000000000000000" pitchFamily="2" charset="2"/>
              <a:buChar char="à"/>
            </a:pPr>
            <a:r>
              <a:rPr lang="da-DK" sz="1200" dirty="0" smtClean="0">
                <a:solidFill>
                  <a:srgbClr val="000000">
                    <a:lumMod val="65000"/>
                    <a:lumOff val="35000"/>
                  </a:srgbClr>
                </a:solidFill>
                <a:sym typeface="Wingdings" panose="05000000000000000000" pitchFamily="2" charset="2"/>
              </a:rPr>
              <a:t>Indimellem</a:t>
            </a:r>
            <a:r>
              <a:rPr lang="da-DK" sz="1200" baseline="0" dirty="0" smtClean="0">
                <a:solidFill>
                  <a:srgbClr val="000000">
                    <a:lumMod val="65000"/>
                    <a:lumOff val="35000"/>
                  </a:srgbClr>
                </a:solidFill>
                <a:sym typeface="Wingdings" panose="05000000000000000000" pitchFamily="2" charset="2"/>
              </a:rPr>
              <a:t> fremhæver jeg også nogle spørgsmål</a:t>
            </a:r>
            <a:r>
              <a:rPr lang="da-DK" sz="1200" dirty="0" smtClean="0">
                <a:solidFill>
                  <a:srgbClr val="000000">
                    <a:lumMod val="65000"/>
                    <a:lumOff val="35000"/>
                  </a:srgbClr>
                </a:solidFill>
                <a:sym typeface="Wingdings" panose="05000000000000000000" pitchFamily="2" charset="2"/>
              </a:rPr>
              <a:t>,</a:t>
            </a:r>
            <a:r>
              <a:rPr lang="da-DK" sz="1200" baseline="0" dirty="0" smtClean="0">
                <a:solidFill>
                  <a:srgbClr val="000000">
                    <a:lumMod val="65000"/>
                    <a:lumOff val="35000"/>
                  </a:srgbClr>
                </a:solidFill>
                <a:sym typeface="Wingdings" panose="05000000000000000000" pitchFamily="2" charset="2"/>
              </a:rPr>
              <a:t> som man kan overveje undervejs: </a:t>
            </a:r>
            <a:r>
              <a:rPr lang="da-DK" sz="1200" dirty="0" smtClean="0">
                <a:solidFill>
                  <a:srgbClr val="000000">
                    <a:lumMod val="65000"/>
                    <a:lumOff val="35000"/>
                  </a:srgbClr>
                </a:solidFill>
                <a:sym typeface="Wingdings" panose="05000000000000000000" pitchFamily="2" charset="2"/>
              </a:rPr>
              <a:t>Hvad ligger bag tallene?</a:t>
            </a:r>
            <a:r>
              <a:rPr lang="da-DK" sz="1200" baseline="0" dirty="0" smtClean="0">
                <a:solidFill>
                  <a:srgbClr val="000000">
                    <a:lumMod val="65000"/>
                    <a:lumOff val="35000"/>
                  </a:srgbClr>
                </a:solidFill>
                <a:sym typeface="Wingdings" panose="05000000000000000000" pitchFamily="2" charset="2"/>
              </a:rPr>
              <a:t> </a:t>
            </a:r>
            <a:r>
              <a:rPr lang="da-DK" sz="1200" dirty="0" smtClean="0">
                <a:solidFill>
                  <a:srgbClr val="000000">
                    <a:lumMod val="65000"/>
                    <a:lumOff val="35000"/>
                  </a:srgbClr>
                </a:solidFill>
                <a:sym typeface="Wingdings" panose="05000000000000000000" pitchFamily="2" charset="2"/>
              </a:rPr>
              <a:t>Hvad er vores egen praksis?</a:t>
            </a:r>
            <a:endParaRPr lang="da-DK" sz="1200" dirty="0" smtClean="0">
              <a:solidFill>
                <a:srgbClr val="000000">
                  <a:lumMod val="65000"/>
                  <a:lumOff val="35000"/>
                </a:srgbClr>
              </a:solidFill>
            </a:endParaRPr>
          </a:p>
          <a:p>
            <a:endParaRPr lang="da-DK" dirty="0" smtClean="0"/>
          </a:p>
          <a:p>
            <a:pPr marL="0" lvl="0" indent="0">
              <a:lnSpc>
                <a:spcPct val="90000"/>
              </a:lnSpc>
              <a:spcBef>
                <a:spcPts val="0"/>
              </a:spcBef>
              <a:buClr>
                <a:srgbClr val="40BAD2"/>
              </a:buClr>
              <a:buFont typeface="Wingdings" panose="05000000000000000000" pitchFamily="2" charset="2"/>
              <a:buNone/>
            </a:pPr>
            <a:r>
              <a:rPr lang="da-DK" sz="1200" baseline="0" dirty="0" smtClean="0">
                <a:solidFill>
                  <a:srgbClr val="000000">
                    <a:lumMod val="65000"/>
                    <a:lumOff val="35000"/>
                  </a:srgbClr>
                </a:solidFill>
                <a:sym typeface="Wingdings" panose="05000000000000000000" pitchFamily="2" charset="2"/>
              </a:rPr>
              <a:t>Vi har data på meget, men ikke alt</a:t>
            </a:r>
          </a:p>
          <a:p>
            <a:pPr marL="171450" indent="-171450">
              <a:buFont typeface="Arial" panose="020B0604020202020204" pitchFamily="34" charset="0"/>
              <a:buChar char="•"/>
            </a:pPr>
            <a:r>
              <a:rPr lang="da-DK" sz="1200" dirty="0" smtClean="0">
                <a:solidFill>
                  <a:srgbClr val="000000">
                    <a:lumMod val="65000"/>
                    <a:lumOff val="35000"/>
                  </a:srgbClr>
                </a:solidFill>
                <a:sym typeface="Wingdings" panose="05000000000000000000" pitchFamily="2" charset="2"/>
              </a:rPr>
              <a:t>Data er pt. overvejende på skoleområdet - fremadrettet bedre muligheder for kønsopdelt data på 0-6-års-området</a:t>
            </a:r>
          </a:p>
          <a:p>
            <a:pPr marL="171450" indent="-171450">
              <a:buFont typeface="Arial" panose="020B0604020202020204" pitchFamily="34" charset="0"/>
              <a:buChar char="•"/>
            </a:pPr>
            <a:r>
              <a:rPr lang="da-DK" sz="1200" dirty="0" smtClean="0">
                <a:solidFill>
                  <a:srgbClr val="000000">
                    <a:lumMod val="65000"/>
                    <a:lumOff val="35000"/>
                  </a:srgbClr>
                </a:solidFill>
                <a:sym typeface="Wingdings" panose="05000000000000000000" pitchFamily="2" charset="2"/>
              </a:rPr>
              <a:t>Mange forhold, der ikke belyses inden for de tilgængelige data</a:t>
            </a:r>
            <a:endParaRPr lang="da-DK" sz="1200" dirty="0" smtClean="0">
              <a:solidFill>
                <a:srgbClr val="FF0000"/>
              </a:solidFill>
              <a:sym typeface="Wingdings" panose="05000000000000000000" pitchFamily="2" charset="2"/>
            </a:endParaRPr>
          </a:p>
          <a:p>
            <a:endParaRPr lang="da-DK" dirty="0"/>
          </a:p>
        </p:txBody>
      </p:sp>
      <p:sp>
        <p:nvSpPr>
          <p:cNvPr id="4" name="Pladsholder til slidenummer 3"/>
          <p:cNvSpPr>
            <a:spLocks noGrp="1"/>
          </p:cNvSpPr>
          <p:nvPr>
            <p:ph type="sldNum" sz="quarter" idx="10"/>
          </p:nvPr>
        </p:nvSpPr>
        <p:spPr/>
        <p:txBody>
          <a:bodyPr/>
          <a:lstStyle/>
          <a:p>
            <a:fld id="{98165A1F-D1CB-4D90-9796-DDB5CCF0DAC7}" type="slidenum">
              <a:rPr lang="da-DK" smtClean="0"/>
              <a:t>5</a:t>
            </a:fld>
            <a:endParaRPr lang="da-DK"/>
          </a:p>
        </p:txBody>
      </p:sp>
    </p:spTree>
    <p:extLst>
      <p:ext uri="{BB962C8B-B14F-4D97-AF65-F5344CB8AC3E}">
        <p14:creationId xmlns:p14="http://schemas.microsoft.com/office/powerpoint/2010/main" val="299998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Praktiske noter: </a:t>
            </a:r>
          </a:p>
          <a:p>
            <a:r>
              <a:rPr lang="en-US" dirty="0" smtClean="0"/>
              <a:t>“</a:t>
            </a:r>
            <a:r>
              <a:rPr lang="en-US" dirty="0" err="1" smtClean="0"/>
              <a:t>Børn</a:t>
            </a:r>
            <a:r>
              <a:rPr lang="en-US" dirty="0" smtClean="0"/>
              <a:t> I </a:t>
            </a:r>
            <a:r>
              <a:rPr lang="en-US" dirty="0" err="1" smtClean="0"/>
              <a:t>specialpædagogiske</a:t>
            </a:r>
            <a:r>
              <a:rPr lang="en-US" dirty="0" smtClean="0"/>
              <a:t> </a:t>
            </a:r>
            <a:r>
              <a:rPr lang="en-US" dirty="0" err="1" smtClean="0"/>
              <a:t>børnehaver</a:t>
            </a:r>
            <a:r>
              <a:rPr lang="en-US" dirty="0" smtClean="0"/>
              <a:t> </a:t>
            </a:r>
            <a:r>
              <a:rPr lang="en-US" dirty="0" err="1" smtClean="0"/>
              <a:t>eller</a:t>
            </a:r>
            <a:r>
              <a:rPr lang="en-US" dirty="0" smtClean="0"/>
              <a:t> </a:t>
            </a:r>
            <a:r>
              <a:rPr lang="en-US" dirty="0" err="1" smtClean="0"/>
              <a:t>tildelt</a:t>
            </a:r>
            <a:r>
              <a:rPr lang="en-US" dirty="0" smtClean="0"/>
              <a:t> </a:t>
            </a:r>
            <a:r>
              <a:rPr lang="en-US" dirty="0" err="1" smtClean="0"/>
              <a:t>ressourcer</a:t>
            </a:r>
            <a:r>
              <a:rPr lang="en-US" dirty="0" smtClean="0"/>
              <a:t> </a:t>
            </a:r>
            <a:r>
              <a:rPr lang="en-US" dirty="0" err="1" smtClean="0"/>
              <a:t>pba</a:t>
            </a:r>
            <a:r>
              <a:rPr lang="en-US" dirty="0" smtClean="0"/>
              <a:t>. </a:t>
            </a:r>
            <a:r>
              <a:rPr lang="en-US" dirty="0" err="1" smtClean="0"/>
              <a:t>vidtgående</a:t>
            </a:r>
            <a:r>
              <a:rPr lang="en-US" dirty="0" smtClean="0"/>
              <a:t> handicap</a:t>
            </a:r>
            <a:r>
              <a:rPr lang="en-US" baseline="0" dirty="0" smtClean="0"/>
              <a:t>” </a:t>
            </a:r>
            <a:r>
              <a:rPr lang="en-US" baseline="0" dirty="0" err="1" smtClean="0"/>
              <a:t>indgår</a:t>
            </a:r>
            <a:r>
              <a:rPr lang="en-US" baseline="0" dirty="0" smtClean="0"/>
              <a:t> </a:t>
            </a:r>
            <a:r>
              <a:rPr lang="en-US" baseline="0" dirty="0" err="1" smtClean="0"/>
              <a:t>ikke</a:t>
            </a:r>
            <a:r>
              <a:rPr lang="en-US" baseline="0" dirty="0" smtClean="0"/>
              <a:t> </a:t>
            </a:r>
            <a:r>
              <a:rPr lang="en-US" baseline="0" dirty="0" err="1" smtClean="0"/>
              <a:t>i</a:t>
            </a:r>
            <a:r>
              <a:rPr lang="en-US" baseline="0" dirty="0" smtClean="0"/>
              <a:t> </a:t>
            </a:r>
            <a:r>
              <a:rPr lang="en-US" baseline="0" dirty="0" err="1" smtClean="0"/>
              <a:t>bilag</a:t>
            </a:r>
            <a:r>
              <a:rPr lang="en-US" baseline="0" dirty="0" smtClean="0"/>
              <a:t> 2, </a:t>
            </a:r>
            <a:r>
              <a:rPr lang="en-US" baseline="0" dirty="0" err="1" smtClean="0"/>
              <a:t>hvorfor</a:t>
            </a:r>
            <a:r>
              <a:rPr lang="en-US" baseline="0" dirty="0" smtClean="0"/>
              <a:t> </a:t>
            </a:r>
            <a:r>
              <a:rPr lang="en-US" baseline="0" dirty="0" err="1" smtClean="0"/>
              <a:t>noten</a:t>
            </a:r>
            <a:r>
              <a:rPr lang="en-US" baseline="0" dirty="0" smtClean="0"/>
              <a:t> </a:t>
            </a:r>
            <a:r>
              <a:rPr lang="en-US" baseline="0" dirty="0" err="1" smtClean="0"/>
              <a:t>er</a:t>
            </a:r>
            <a:r>
              <a:rPr lang="en-US" baseline="0" dirty="0" smtClean="0"/>
              <a:t> </a:t>
            </a:r>
            <a:r>
              <a:rPr lang="en-US" baseline="0" dirty="0" err="1" smtClean="0"/>
              <a:t>angivet</a:t>
            </a:r>
            <a:r>
              <a:rPr lang="en-US" baseline="0" dirty="0" smtClean="0"/>
              <a:t> </a:t>
            </a:r>
            <a:r>
              <a:rPr lang="en-US" baseline="0" dirty="0" err="1" smtClean="0"/>
              <a:t>herunder</a:t>
            </a:r>
            <a:r>
              <a:rPr lang="en-US" baseline="0" dirty="0" smtClean="0"/>
              <a:t>: </a:t>
            </a:r>
          </a:p>
          <a:p>
            <a:r>
              <a:rPr lang="da-DK" sz="1200" i="1" dirty="0" smtClean="0"/>
              <a:t>Note:</a:t>
            </a:r>
            <a:r>
              <a:rPr lang="da-DK" sz="1200" b="1" i="1" baseline="0" dirty="0" smtClean="0">
                <a:solidFill>
                  <a:srgbClr val="000000">
                    <a:lumMod val="65000"/>
                    <a:lumOff val="35000"/>
                  </a:srgbClr>
                </a:solidFill>
              </a:rPr>
              <a:t> </a:t>
            </a:r>
            <a:r>
              <a:rPr lang="da-DK" sz="1200" i="1" kern="1200" dirty="0" smtClean="0">
                <a:solidFill>
                  <a:schemeClr val="tx1"/>
                </a:solidFill>
                <a:effectLst/>
                <a:latin typeface="+mn-lt"/>
                <a:ea typeface="+mn-ea"/>
                <a:cs typeface="+mn-cs"/>
              </a:rPr>
              <a:t>I 2015 var der 33 drenge og 48 piger i specialpædagogiske børnehaver, og der blev tildelt støtte på det almene dagtilbudsområde på baggrund af 171 drenge og 155 piger med vidtgående handicap. Specialpædagogiske børnehaver er oprettet til børn, der har så omfattende vanskeligheder, at deres behov ikke kan tilgodeses i et alment tilbud. Alle børnene der modtager et tilbud er visiteret efter § 32 af PPR. På det almene område kan der ydes støtte til daginstitutioner med børn, hvis vanskeligheder har et omfang, som medfører at funktionsniveauet er væsentlig nedsat. Støtten kan eksempelvis gives på baggrund af fysiske handicap, kroniske lidelser, udviklingshæmning, svære </a:t>
            </a:r>
            <a:r>
              <a:rPr lang="da-DK" sz="1200" i="1" kern="1200" dirty="0" err="1" smtClean="0">
                <a:solidFill>
                  <a:schemeClr val="tx1"/>
                </a:solidFill>
                <a:effectLst/>
                <a:latin typeface="+mn-lt"/>
                <a:ea typeface="+mn-ea"/>
                <a:cs typeface="+mn-cs"/>
              </a:rPr>
              <a:t>autismespektrumforstyrrelser</a:t>
            </a:r>
            <a:r>
              <a:rPr lang="da-DK" sz="1200" i="1" kern="1200" dirty="0" smtClean="0">
                <a:solidFill>
                  <a:schemeClr val="tx1"/>
                </a:solidFill>
                <a:effectLst/>
                <a:latin typeface="+mn-lt"/>
                <a:ea typeface="+mn-ea"/>
                <a:cs typeface="+mn-cs"/>
              </a:rPr>
              <a:t> mv.</a:t>
            </a:r>
            <a:endParaRPr lang="da-DK" sz="1200" b="1" dirty="0" smtClean="0">
              <a:solidFill>
                <a:srgbClr val="000000">
                  <a:lumMod val="65000"/>
                  <a:lumOff val="35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dirty="0" smtClean="0">
              <a:solidFill>
                <a:srgbClr val="000000">
                  <a:lumMod val="65000"/>
                  <a:lumOff val="35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Samler man de to kategorier ses det, at der er lige mange piger og drenge der enten har fået tildelt støtte til vidtgående handicap eller er i specialpædagogiske børnehaver.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Der er dog en lille overvægt at piger i de specialpædagogiske børnehaver og omvendt en lille overvægt af drenge tildelt ressourcer på baggrund af vidtgående handicap</a:t>
            </a:r>
            <a:endParaRPr lang="da-DK" dirty="0" smtClean="0"/>
          </a:p>
          <a:p>
            <a:endParaRPr lang="da-DK" dirty="0" smtClean="0"/>
          </a:p>
          <a:p>
            <a:r>
              <a:rPr lang="da-DK" dirty="0" smtClean="0"/>
              <a:t>Her kunne man eksempelvis overveje:</a:t>
            </a:r>
          </a:p>
          <a:p>
            <a:pPr marL="171450" indent="-171450">
              <a:buFont typeface="Arial" panose="020B0604020202020204" pitchFamily="34" charset="0"/>
              <a:buChar char="•"/>
            </a:pPr>
            <a:r>
              <a:rPr lang="da-DK" dirty="0" smtClean="0"/>
              <a:t>Kan</a:t>
            </a:r>
            <a:r>
              <a:rPr lang="da-DK" baseline="0" dirty="0" smtClean="0"/>
              <a:t> vi genkende billedet her på skolen/i dagtilbuddet?</a:t>
            </a:r>
          </a:p>
          <a:p>
            <a:pPr marL="171450" indent="-171450">
              <a:buFont typeface="Arial" panose="020B0604020202020204" pitchFamily="34" charset="0"/>
              <a:buChar char="•"/>
            </a:pPr>
            <a:r>
              <a:rPr lang="da-DK" baseline="0" dirty="0" smtClean="0"/>
              <a:t>Hvad kan være årsag til denne tendens?</a:t>
            </a:r>
            <a:endParaRPr lang="da-DK" dirty="0"/>
          </a:p>
        </p:txBody>
      </p:sp>
      <p:sp>
        <p:nvSpPr>
          <p:cNvPr id="4" name="Pladsholder til slidenummer 3"/>
          <p:cNvSpPr>
            <a:spLocks noGrp="1"/>
          </p:cNvSpPr>
          <p:nvPr>
            <p:ph type="sldNum" sz="quarter" idx="10"/>
          </p:nvPr>
        </p:nvSpPr>
        <p:spPr/>
        <p:txBody>
          <a:bodyPr/>
          <a:lstStyle/>
          <a:p>
            <a:fld id="{98165A1F-D1CB-4D90-9796-DDB5CCF0DAC7}" type="slidenum">
              <a:rPr lang="da-DK" smtClean="0">
                <a:solidFill>
                  <a:prstClr val="black"/>
                </a:solidFill>
              </a:rPr>
              <a:pPr/>
              <a:t>6</a:t>
            </a:fld>
            <a:endParaRPr lang="da-DK">
              <a:solidFill>
                <a:prstClr val="black"/>
              </a:solidFill>
            </a:endParaRPr>
          </a:p>
        </p:txBody>
      </p:sp>
    </p:spTree>
    <p:extLst>
      <p:ext uri="{BB962C8B-B14F-4D97-AF65-F5344CB8AC3E}">
        <p14:creationId xmlns:p14="http://schemas.microsoft.com/office/powerpoint/2010/main" val="208267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r>
              <a:rPr lang="da-DK" sz="1200" dirty="0" smtClean="0"/>
              <a:t>Generelt udtrykker drengene højere trivsel end pigerne </a:t>
            </a:r>
          </a:p>
          <a:p>
            <a:pPr marL="628650" lvl="1" indent="-171450">
              <a:buFont typeface="Arial" panose="020B0604020202020204" pitchFamily="34" charset="0"/>
              <a:buChar char="•"/>
            </a:pPr>
            <a:r>
              <a:rPr lang="da-DK" sz="1200" dirty="0" smtClean="0"/>
              <a:t>Som de følgende slides viser tyder det på at der under det overordnede billede gemmer sig forskellige mønstre i trivsel og mistrivsel for piger og drenge</a:t>
            </a:r>
          </a:p>
          <a:p>
            <a:endParaRPr lang="da-DK" dirty="0" smtClean="0"/>
          </a:p>
          <a:p>
            <a:r>
              <a:rPr lang="da-DK" dirty="0" smtClean="0"/>
              <a:t>Her</a:t>
            </a:r>
            <a:r>
              <a:rPr lang="da-DK" baseline="0" dirty="0" smtClean="0"/>
              <a:t> kunne man eksempelvis overveje:</a:t>
            </a:r>
          </a:p>
          <a:p>
            <a:pPr marL="171450" indent="-171450">
              <a:buFont typeface="Arial" panose="020B0604020202020204" pitchFamily="34" charset="0"/>
              <a:buChar char="•"/>
            </a:pPr>
            <a:r>
              <a:rPr lang="da-DK" baseline="0" dirty="0" smtClean="0"/>
              <a:t>Hvordan det kan være, at flere drenge end piger overordnet set trives?</a:t>
            </a:r>
            <a:endParaRPr lang="da-DK" dirty="0"/>
          </a:p>
        </p:txBody>
      </p:sp>
      <p:sp>
        <p:nvSpPr>
          <p:cNvPr id="4" name="Pladsholder til slidenummer 3"/>
          <p:cNvSpPr>
            <a:spLocks noGrp="1"/>
          </p:cNvSpPr>
          <p:nvPr>
            <p:ph type="sldNum" sz="quarter" idx="10"/>
          </p:nvPr>
        </p:nvSpPr>
        <p:spPr/>
        <p:txBody>
          <a:bodyPr/>
          <a:lstStyle/>
          <a:p>
            <a:fld id="{98165A1F-D1CB-4D90-9796-DDB5CCF0DAC7}" type="slidenum">
              <a:rPr lang="da-DK" smtClean="0"/>
              <a:t>7</a:t>
            </a:fld>
            <a:endParaRPr lang="da-DK"/>
          </a:p>
        </p:txBody>
      </p:sp>
    </p:spTree>
    <p:extLst>
      <p:ext uri="{BB962C8B-B14F-4D97-AF65-F5344CB8AC3E}">
        <p14:creationId xmlns:p14="http://schemas.microsoft.com/office/powerpoint/2010/main" val="3763383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pPr marL="0" indent="0">
              <a:buNone/>
            </a:pPr>
            <a:r>
              <a:rPr lang="da-DK" sz="1200" b="0" u="sng" dirty="0" smtClean="0">
                <a:latin typeface="+mn-lt"/>
              </a:rPr>
              <a:t>Baggrund for mistrivsel –</a:t>
            </a:r>
            <a:r>
              <a:rPr lang="da-DK" sz="1200" b="0" u="sng" baseline="0" dirty="0" smtClean="0">
                <a:latin typeface="+mn-lt"/>
              </a:rPr>
              <a:t> </a:t>
            </a:r>
            <a:r>
              <a:rPr lang="da-DK" sz="1200" b="1" u="sng" dirty="0" smtClean="0">
                <a:latin typeface="+mn-lt"/>
              </a:rPr>
              <a:t>ANDEL SKOLER</a:t>
            </a:r>
            <a:r>
              <a:rPr lang="da-DK" sz="1200" b="1" u="sng" baseline="0" dirty="0" smtClean="0">
                <a:latin typeface="+mn-lt"/>
              </a:rPr>
              <a:t> </a:t>
            </a:r>
            <a:r>
              <a:rPr lang="da-DK" sz="1200" b="0" u="sng" dirty="0" smtClean="0">
                <a:latin typeface="+mn-lt"/>
              </a:rPr>
              <a:t>hvor ”ofte” v.</a:t>
            </a:r>
            <a:r>
              <a:rPr lang="da-DK" sz="1200" b="0" u="sng" baseline="0" dirty="0" smtClean="0">
                <a:latin typeface="+mn-lt"/>
              </a:rPr>
              <a:t> hhv. </a:t>
            </a:r>
            <a:r>
              <a:rPr lang="da-DK" sz="1200" b="0" u="sng" dirty="0" smtClean="0">
                <a:latin typeface="+mn-lt"/>
              </a:rPr>
              <a:t>piger</a:t>
            </a:r>
            <a:r>
              <a:rPr lang="da-DK" sz="1200" b="0" u="sng" baseline="0" dirty="0" smtClean="0">
                <a:latin typeface="+mn-lt"/>
              </a:rPr>
              <a:t> og </a:t>
            </a:r>
            <a:r>
              <a:rPr lang="da-DK" sz="1200" b="0" u="sng" dirty="0" smtClean="0">
                <a:latin typeface="+mn-lt"/>
              </a:rPr>
              <a:t>drenge</a:t>
            </a:r>
          </a:p>
          <a:p>
            <a:pPr marL="0" indent="0">
              <a:buNone/>
            </a:pPr>
            <a:endParaRPr lang="da-DK" sz="1200" b="1" u="sng"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latin typeface="+mn-lt"/>
              </a:rPr>
              <a:t>Tre hyppigste ved piger </a:t>
            </a:r>
            <a:r>
              <a:rPr lang="da-DK" sz="1200" baseline="0" dirty="0" smtClean="0">
                <a:latin typeface="+mn-lt"/>
              </a:rPr>
              <a:t>(andel skoler hvor sundhedsplejersken (SP) vurderer at følg. forhold ”ofte” gør sig gældende):</a:t>
            </a:r>
            <a:endParaRPr lang="da-DK" sz="1200" dirty="0" smtClean="0">
              <a:latin typeface="+mn-lt"/>
            </a:endParaRPr>
          </a:p>
          <a:p>
            <a:pPr marL="285750" lvl="0" indent="-285750">
              <a:buFont typeface="Arial" panose="020B0604020202020204" pitchFamily="34" charset="0"/>
              <a:buChar char="•"/>
            </a:pPr>
            <a:r>
              <a:rPr lang="da-DK" sz="1200" dirty="0" smtClean="0">
                <a:latin typeface="+mn-lt"/>
              </a:rPr>
              <a:t>Stress (</a:t>
            </a:r>
            <a:r>
              <a:rPr lang="da-DK" sz="1200" b="1" dirty="0" smtClean="0">
                <a:latin typeface="+mn-lt"/>
              </a:rPr>
              <a:t>piger 100 % </a:t>
            </a:r>
            <a:r>
              <a:rPr lang="da-DK" sz="1200" dirty="0" smtClean="0">
                <a:latin typeface="+mn-lt"/>
              </a:rPr>
              <a:t>af skolerne, </a:t>
            </a:r>
            <a:r>
              <a:rPr lang="da-DK" sz="1200" b="1" dirty="0" smtClean="0">
                <a:latin typeface="+mn-lt"/>
              </a:rPr>
              <a:t>drenge 30 %</a:t>
            </a:r>
            <a:r>
              <a:rPr lang="da-DK" sz="1200" dirty="0" smtClean="0">
                <a:latin typeface="+mn-lt"/>
              </a:rPr>
              <a:t>)</a:t>
            </a:r>
          </a:p>
          <a:p>
            <a:pPr marL="285750" lvl="0" indent="-285750">
              <a:buFont typeface="Arial" panose="020B0604020202020204" pitchFamily="34" charset="0"/>
              <a:buChar char="•"/>
            </a:pPr>
            <a:r>
              <a:rPr lang="da-DK" sz="1200" dirty="0" smtClean="0">
                <a:latin typeface="+mn-lt"/>
              </a:rPr>
              <a:t>Lavt selvværd (</a:t>
            </a:r>
            <a:r>
              <a:rPr lang="da-DK" sz="1200" b="1" dirty="0" smtClean="0">
                <a:latin typeface="+mn-lt"/>
              </a:rPr>
              <a:t>piger 100 %</a:t>
            </a:r>
            <a:r>
              <a:rPr lang="da-DK" sz="1200" b="0" dirty="0" smtClean="0">
                <a:latin typeface="+mn-lt"/>
              </a:rPr>
              <a:t> af</a:t>
            </a:r>
            <a:r>
              <a:rPr lang="da-DK" sz="1200" b="0" baseline="0" dirty="0" smtClean="0">
                <a:latin typeface="+mn-lt"/>
              </a:rPr>
              <a:t> skolerne</a:t>
            </a:r>
            <a:r>
              <a:rPr lang="da-DK" sz="1200" dirty="0" smtClean="0">
                <a:latin typeface="+mn-lt"/>
              </a:rPr>
              <a:t>, </a:t>
            </a:r>
            <a:r>
              <a:rPr lang="da-DK" sz="1200" b="1" dirty="0" smtClean="0">
                <a:latin typeface="+mn-lt"/>
              </a:rPr>
              <a:t>drenge 40 %</a:t>
            </a:r>
            <a:r>
              <a:rPr lang="da-DK" sz="1200" dirty="0" smtClean="0">
                <a:latin typeface="+mn-lt"/>
              </a:rPr>
              <a:t>)</a:t>
            </a:r>
          </a:p>
          <a:p>
            <a:pPr marL="285750" lvl="0" indent="-285750">
              <a:buFont typeface="Arial" panose="020B0604020202020204" pitchFamily="34" charset="0"/>
              <a:buChar char="•"/>
            </a:pPr>
            <a:r>
              <a:rPr lang="da-DK" sz="1200" dirty="0" smtClean="0">
                <a:latin typeface="+mn-lt"/>
              </a:rPr>
              <a:t>Føler sig anderledes/udenfor (</a:t>
            </a:r>
            <a:r>
              <a:rPr lang="da-DK" sz="1200" b="1" dirty="0" smtClean="0">
                <a:latin typeface="+mn-lt"/>
              </a:rPr>
              <a:t>piger 98 % </a:t>
            </a:r>
            <a:r>
              <a:rPr lang="da-DK" sz="1200" dirty="0" smtClean="0">
                <a:latin typeface="+mn-lt"/>
              </a:rPr>
              <a:t>af skolerne, </a:t>
            </a:r>
            <a:r>
              <a:rPr lang="da-DK" sz="1200" b="1" dirty="0" smtClean="0">
                <a:latin typeface="+mn-lt"/>
              </a:rPr>
              <a:t>drenge 73 %</a:t>
            </a:r>
            <a:r>
              <a:rPr lang="da-DK" sz="1200" dirty="0" smtClean="0">
                <a:latin typeface="+mn-lt"/>
              </a:rPr>
              <a:t>)</a:t>
            </a:r>
          </a:p>
          <a:p>
            <a:pPr marL="0" lvl="0" indent="0">
              <a:buFont typeface="Arial" panose="020B0604020202020204" pitchFamily="34" charset="0"/>
              <a:buNone/>
            </a:pPr>
            <a:endParaRPr lang="da-DK"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latin typeface="+mn-lt"/>
              </a:rPr>
              <a:t>Tre hyppigste ved drenge </a:t>
            </a:r>
            <a:r>
              <a:rPr lang="da-DK" sz="1200" baseline="0" dirty="0" smtClean="0">
                <a:latin typeface="+mn-lt"/>
              </a:rPr>
              <a:t>(andel skoler hvor SP vurderer at følg. forhold ”ofte” gør sig gældende)</a:t>
            </a:r>
            <a:r>
              <a:rPr lang="da-DK" sz="1200" dirty="0" smtClean="0">
                <a:latin typeface="+mn-lt"/>
              </a:rPr>
              <a:t>:</a:t>
            </a:r>
          </a:p>
          <a:p>
            <a:pPr marL="285750" lvl="0" indent="-285750">
              <a:buFont typeface="Arial" panose="020B0604020202020204" pitchFamily="34" charset="0"/>
              <a:buChar char="•"/>
            </a:pPr>
            <a:r>
              <a:rPr lang="da-DK" sz="1200" dirty="0" smtClean="0">
                <a:latin typeface="+mn-lt"/>
              </a:rPr>
              <a:t>Misbrug af stoffer/alkohol i hjemmet (</a:t>
            </a:r>
            <a:r>
              <a:rPr lang="da-DK" sz="1200" b="1" dirty="0" smtClean="0">
                <a:latin typeface="+mn-lt"/>
              </a:rPr>
              <a:t>piger</a:t>
            </a:r>
            <a:r>
              <a:rPr lang="da-DK" sz="1200" b="1" baseline="0" dirty="0" smtClean="0">
                <a:latin typeface="+mn-lt"/>
              </a:rPr>
              <a:t> 0 % </a:t>
            </a:r>
            <a:r>
              <a:rPr lang="da-DK" sz="1200" baseline="0" dirty="0" smtClean="0">
                <a:latin typeface="+mn-lt"/>
              </a:rPr>
              <a:t>af skolerne, </a:t>
            </a:r>
            <a:r>
              <a:rPr lang="da-DK" sz="1200" b="1" baseline="0" dirty="0" smtClean="0">
                <a:latin typeface="+mn-lt"/>
              </a:rPr>
              <a:t>drenge 100 %</a:t>
            </a:r>
            <a:r>
              <a:rPr lang="da-DK" sz="1200" baseline="0" dirty="0" smtClean="0">
                <a:latin typeface="+mn-lt"/>
              </a:rPr>
              <a:t>)</a:t>
            </a:r>
            <a:endParaRPr lang="da-DK" sz="1200" dirty="0" smtClean="0">
              <a:latin typeface="+mn-lt"/>
            </a:endParaRPr>
          </a:p>
          <a:p>
            <a:pPr marL="285750" lvl="0" indent="-285750">
              <a:buFont typeface="Arial" panose="020B0604020202020204" pitchFamily="34" charset="0"/>
              <a:buChar char="•"/>
            </a:pPr>
            <a:r>
              <a:rPr lang="da-DK" sz="1200" dirty="0" smtClean="0">
                <a:latin typeface="+mn-lt"/>
              </a:rPr>
              <a:t>Sorg ved alvorlig sygdom eller dødsfald (</a:t>
            </a:r>
            <a:r>
              <a:rPr lang="da-DK" sz="1200" b="1" dirty="0" smtClean="0">
                <a:latin typeface="+mn-lt"/>
              </a:rPr>
              <a:t>piger 75 % </a:t>
            </a:r>
            <a:r>
              <a:rPr lang="da-DK" sz="1200" dirty="0" smtClean="0">
                <a:latin typeface="+mn-lt"/>
              </a:rPr>
              <a:t>af skolerne, </a:t>
            </a:r>
            <a:r>
              <a:rPr lang="da-DK" sz="1200" b="1" dirty="0" smtClean="0">
                <a:latin typeface="+mn-lt"/>
              </a:rPr>
              <a:t>drenge</a:t>
            </a:r>
            <a:r>
              <a:rPr lang="da-DK" sz="1200" b="1" baseline="0" dirty="0" smtClean="0">
                <a:latin typeface="+mn-lt"/>
              </a:rPr>
              <a:t> 100 %</a:t>
            </a:r>
            <a:r>
              <a:rPr lang="da-DK" sz="1200" baseline="0" dirty="0" smtClean="0">
                <a:latin typeface="+mn-lt"/>
              </a:rPr>
              <a:t>)</a:t>
            </a:r>
            <a:endParaRPr lang="da-DK" sz="1200" dirty="0" smtClean="0">
              <a:latin typeface="+mn-lt"/>
            </a:endParaRPr>
          </a:p>
          <a:p>
            <a:pPr marL="285750" lvl="0" indent="-285750">
              <a:buFont typeface="Arial" panose="020B0604020202020204" pitchFamily="34" charset="0"/>
              <a:buChar char="•"/>
            </a:pPr>
            <a:r>
              <a:rPr lang="da-DK" sz="1200" dirty="0" smtClean="0">
                <a:latin typeface="+mn-lt"/>
              </a:rPr>
              <a:t>Isolation (</a:t>
            </a:r>
            <a:r>
              <a:rPr lang="da-DK" sz="1200" b="1" dirty="0" smtClean="0">
                <a:latin typeface="+mn-lt"/>
              </a:rPr>
              <a:t>piger 41 % </a:t>
            </a:r>
            <a:r>
              <a:rPr lang="da-DK" sz="1200" dirty="0" smtClean="0">
                <a:latin typeface="+mn-lt"/>
              </a:rPr>
              <a:t>af skolerne,</a:t>
            </a:r>
            <a:r>
              <a:rPr lang="da-DK" sz="1200" baseline="0" dirty="0" smtClean="0">
                <a:latin typeface="+mn-lt"/>
              </a:rPr>
              <a:t> </a:t>
            </a:r>
            <a:r>
              <a:rPr lang="da-DK" sz="1200" b="1" baseline="0" dirty="0" smtClean="0">
                <a:latin typeface="+mn-lt"/>
              </a:rPr>
              <a:t>drenge 85 %</a:t>
            </a:r>
            <a:r>
              <a:rPr lang="da-DK" sz="1200" baseline="0" dirty="0" smtClean="0">
                <a:latin typeface="+mn-lt"/>
              </a:rPr>
              <a:t>)</a:t>
            </a:r>
            <a:endParaRPr lang="da-DK" sz="1200" dirty="0" smtClean="0">
              <a:latin typeface="+mn-lt"/>
            </a:endParaRPr>
          </a:p>
          <a:p>
            <a:pPr marL="0" lvl="0" indent="0">
              <a:buFont typeface="Arial" panose="020B0604020202020204" pitchFamily="34" charset="0"/>
              <a:buNone/>
            </a:pPr>
            <a:endParaRPr lang="da-DK" sz="1200" dirty="0" smtClean="0">
              <a:latin typeface="+mn-lt"/>
            </a:endParaRPr>
          </a:p>
          <a:p>
            <a:pPr marL="0" indent="0">
              <a:buNone/>
            </a:pPr>
            <a:r>
              <a:rPr lang="da-DK" sz="1200" dirty="0" smtClean="0">
                <a:latin typeface="+mn-lt"/>
              </a:rPr>
              <a:t>Væsentlig hyppigere ved piger end drenge (</a:t>
            </a:r>
            <a:r>
              <a:rPr lang="da-DK" sz="1200" baseline="0" dirty="0" smtClean="0">
                <a:latin typeface="+mn-lt"/>
              </a:rPr>
              <a:t>andel skoler hvor SP vurderer at følg. forhold ”ofte” gør sig gældende)</a:t>
            </a:r>
            <a:r>
              <a:rPr lang="da-DK" sz="1200" dirty="0" smtClean="0">
                <a:latin typeface="+mn-lt"/>
              </a:rPr>
              <a:t>:</a:t>
            </a:r>
          </a:p>
          <a:p>
            <a:pPr marL="285750" lvl="0" indent="-285750">
              <a:buFont typeface="Arial" panose="020B0604020202020204" pitchFamily="34" charset="0"/>
              <a:buChar char="•"/>
            </a:pPr>
            <a:r>
              <a:rPr lang="da-DK" sz="1200" dirty="0" smtClean="0">
                <a:latin typeface="+mn-lt"/>
              </a:rPr>
              <a:t>Angst/depression (</a:t>
            </a:r>
            <a:r>
              <a:rPr lang="da-DK" sz="1200" b="1" dirty="0" smtClean="0">
                <a:latin typeface="+mn-lt"/>
              </a:rPr>
              <a:t>piger 91 %</a:t>
            </a:r>
            <a:r>
              <a:rPr lang="da-DK" sz="1200" dirty="0" smtClean="0">
                <a:latin typeface="+mn-lt"/>
              </a:rPr>
              <a:t> af skolerne, </a:t>
            </a:r>
            <a:r>
              <a:rPr lang="da-DK" sz="1200" b="1" dirty="0" smtClean="0">
                <a:latin typeface="+mn-lt"/>
              </a:rPr>
              <a:t>drenge 32 %</a:t>
            </a:r>
            <a:r>
              <a:rPr lang="da-DK" sz="1200" b="0" dirty="0" smtClean="0">
                <a:latin typeface="+mn-lt"/>
              </a:rPr>
              <a:t>)</a:t>
            </a:r>
          </a:p>
          <a:p>
            <a:pPr marL="285750" lvl="0" indent="-285750">
              <a:buFont typeface="Arial" panose="020B0604020202020204" pitchFamily="34" charset="0"/>
              <a:buChar char="•"/>
            </a:pPr>
            <a:r>
              <a:rPr lang="da-DK" sz="1200" dirty="0" smtClean="0">
                <a:latin typeface="+mn-lt"/>
              </a:rPr>
              <a:t>Urealistisk selvopfattelse (</a:t>
            </a:r>
            <a:r>
              <a:rPr lang="da-DK" sz="1200" b="1" dirty="0" smtClean="0">
                <a:latin typeface="+mn-lt"/>
              </a:rPr>
              <a:t>piger 81 % </a:t>
            </a:r>
            <a:r>
              <a:rPr lang="da-DK" sz="1200" dirty="0" smtClean="0">
                <a:latin typeface="+mn-lt"/>
              </a:rPr>
              <a:t>af skolerne,</a:t>
            </a:r>
            <a:r>
              <a:rPr lang="da-DK" sz="1200" baseline="0" dirty="0" smtClean="0">
                <a:latin typeface="+mn-lt"/>
              </a:rPr>
              <a:t> </a:t>
            </a:r>
            <a:r>
              <a:rPr lang="da-DK" sz="1200" b="1" baseline="0" dirty="0" smtClean="0">
                <a:latin typeface="+mn-lt"/>
              </a:rPr>
              <a:t>drenge 38 %</a:t>
            </a:r>
            <a:r>
              <a:rPr lang="da-DK" sz="1200" baseline="0" dirty="0" smtClean="0">
                <a:latin typeface="+mn-lt"/>
              </a:rPr>
              <a:t>)</a:t>
            </a:r>
            <a:endParaRPr lang="da-DK" sz="1200" dirty="0" smtClean="0">
              <a:latin typeface="+mn-lt"/>
            </a:endParaRPr>
          </a:p>
        </p:txBody>
      </p:sp>
      <p:sp>
        <p:nvSpPr>
          <p:cNvPr id="4" name="Pladsholder til slidenummer 3"/>
          <p:cNvSpPr>
            <a:spLocks noGrp="1"/>
          </p:cNvSpPr>
          <p:nvPr>
            <p:ph type="sldNum" sz="quarter" idx="10"/>
          </p:nvPr>
        </p:nvSpPr>
        <p:spPr/>
        <p:txBody>
          <a:bodyPr/>
          <a:lstStyle/>
          <a:p>
            <a:fld id="{98165A1F-D1CB-4D90-9796-DDB5CCF0DAC7}" type="slidenum">
              <a:rPr lang="da-DK" smtClean="0">
                <a:solidFill>
                  <a:prstClr val="black"/>
                </a:solidFill>
              </a:rPr>
              <a:pPr/>
              <a:t>8</a:t>
            </a:fld>
            <a:endParaRPr lang="da-DK">
              <a:solidFill>
                <a:prstClr val="black"/>
              </a:solidFill>
            </a:endParaRPr>
          </a:p>
        </p:txBody>
      </p:sp>
    </p:spTree>
    <p:extLst>
      <p:ext uri="{BB962C8B-B14F-4D97-AF65-F5344CB8AC3E}">
        <p14:creationId xmlns:p14="http://schemas.microsoft.com/office/powerpoint/2010/main" val="13122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rgbClr val="000000">
                    <a:lumMod val="65000"/>
                    <a:lumOff val="35000"/>
                  </a:srgbClr>
                </a:solidFill>
              </a:rPr>
              <a:t>Talenoter: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Denne</a:t>
            </a:r>
            <a:r>
              <a:rPr lang="da-DK" baseline="0" dirty="0" smtClean="0"/>
              <a:t> og forrige slide: o</a:t>
            </a:r>
            <a:r>
              <a:rPr lang="da-DK" dirty="0" smtClean="0"/>
              <a:t>vervejelse om</a:t>
            </a:r>
            <a:r>
              <a:rPr lang="da-DK" baseline="0" dirty="0" smtClean="0"/>
              <a:t> det både afspejler faktiske forhold og/eller sundhedsplejerskers kønsopfattelser.</a:t>
            </a:r>
            <a:endParaRPr lang="da-DK" dirty="0" smtClean="0"/>
          </a:p>
          <a:p>
            <a:endParaRPr lang="da-DK"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u="sng" dirty="0" smtClean="0">
                <a:latin typeface="+mn-lt"/>
              </a:rPr>
              <a:t>Risikoadfærd – </a:t>
            </a:r>
            <a:r>
              <a:rPr lang="da-DK" sz="1200" b="1" u="sng" dirty="0" smtClean="0">
                <a:latin typeface="+mn-lt"/>
              </a:rPr>
              <a:t>ANDEL</a:t>
            </a:r>
            <a:r>
              <a:rPr lang="da-DK" sz="1200" b="1" u="sng" baseline="0" dirty="0" smtClean="0">
                <a:latin typeface="+mn-lt"/>
              </a:rPr>
              <a:t> SKOLER</a:t>
            </a:r>
            <a:r>
              <a:rPr lang="da-DK" sz="1200" b="1" u="sng" dirty="0" smtClean="0">
                <a:latin typeface="+mn-lt"/>
              </a:rPr>
              <a:t> </a:t>
            </a:r>
            <a:r>
              <a:rPr lang="da-DK" sz="1200" b="0" u="sng" dirty="0" smtClean="0">
                <a:latin typeface="+mn-lt"/>
              </a:rPr>
              <a:t>hvor ”ofte” v.</a:t>
            </a:r>
            <a:r>
              <a:rPr lang="da-DK" sz="1200" b="0" u="sng" baseline="0" dirty="0" smtClean="0">
                <a:latin typeface="+mn-lt"/>
              </a:rPr>
              <a:t> hhv. </a:t>
            </a:r>
            <a:r>
              <a:rPr lang="da-DK" sz="1200" b="0" u="sng" dirty="0" smtClean="0">
                <a:latin typeface="+mn-lt"/>
              </a:rPr>
              <a:t>piger</a:t>
            </a:r>
            <a:r>
              <a:rPr lang="da-DK" sz="1200" b="0" u="sng" baseline="0" dirty="0" smtClean="0">
                <a:latin typeface="+mn-lt"/>
              </a:rPr>
              <a:t> og </a:t>
            </a:r>
            <a:r>
              <a:rPr lang="da-DK" sz="1200" b="0" u="sng" dirty="0" smtClean="0">
                <a:latin typeface="+mn-lt"/>
              </a:rPr>
              <a:t>drenge</a:t>
            </a:r>
            <a:endParaRPr lang="da-DK" sz="1200" b="1" u="sng" dirty="0" smtClean="0">
              <a:latin typeface="+mn-lt"/>
            </a:endParaRPr>
          </a:p>
          <a:p>
            <a:pPr marL="0" indent="0">
              <a:spcBef>
                <a:spcPts val="0"/>
              </a:spcBef>
              <a:buNone/>
            </a:pPr>
            <a:endParaRPr lang="da-DK" sz="1200" dirty="0" smtClean="0">
              <a:latin typeface="+mn-lt"/>
            </a:endParaRPr>
          </a:p>
          <a:p>
            <a:pPr marL="0" indent="0">
              <a:spcBef>
                <a:spcPts val="0"/>
              </a:spcBef>
              <a:buNone/>
            </a:pPr>
            <a:r>
              <a:rPr lang="da-DK" sz="1200" dirty="0" smtClean="0">
                <a:latin typeface="+mn-lt"/>
              </a:rPr>
              <a:t>Tre hyppigste ved piger</a:t>
            </a:r>
            <a:r>
              <a:rPr lang="da-DK" sz="1200" baseline="0" dirty="0" smtClean="0">
                <a:latin typeface="+mn-lt"/>
              </a:rPr>
              <a:t> (andel skoler hvor SP vurderer at mistrivsel ”ofte” kommer til udtryk således </a:t>
            </a:r>
            <a:r>
              <a:rPr lang="da-DK" sz="1200" b="0" baseline="0" dirty="0" smtClean="0">
                <a:latin typeface="+mn-lt"/>
              </a:rPr>
              <a:t>ved piger</a:t>
            </a:r>
            <a:r>
              <a:rPr lang="da-DK" sz="1200" baseline="0" dirty="0" smtClean="0">
                <a:latin typeface="+mn-lt"/>
              </a:rPr>
              <a:t>):</a:t>
            </a:r>
            <a:endParaRPr lang="da-DK" sz="1200" dirty="0" smtClean="0">
              <a:latin typeface="+mn-lt"/>
            </a:endParaRPr>
          </a:p>
          <a:p>
            <a:pPr marL="171450" indent="-171450">
              <a:spcBef>
                <a:spcPts val="0"/>
              </a:spcBef>
              <a:buFont typeface="Arial" panose="020B0604020202020204" pitchFamily="34" charset="0"/>
              <a:buChar char="•"/>
            </a:pPr>
            <a:r>
              <a:rPr lang="da-DK" sz="1200" dirty="0" smtClean="0">
                <a:latin typeface="+mn-lt"/>
              </a:rPr>
              <a:t>Spiseforstyrrelser (</a:t>
            </a:r>
            <a:r>
              <a:rPr lang="da-DK" sz="1200" b="1" dirty="0" smtClean="0">
                <a:latin typeface="+mn-lt"/>
              </a:rPr>
              <a:t>piger</a:t>
            </a:r>
            <a:r>
              <a:rPr lang="da-DK" sz="1200" b="1" baseline="0" dirty="0" smtClean="0">
                <a:latin typeface="+mn-lt"/>
              </a:rPr>
              <a:t> </a:t>
            </a:r>
            <a:r>
              <a:rPr lang="da-DK" sz="1200" b="1" dirty="0" smtClean="0">
                <a:latin typeface="+mn-lt"/>
              </a:rPr>
              <a:t>100 % </a:t>
            </a:r>
            <a:r>
              <a:rPr lang="da-DK" sz="1200" dirty="0" smtClean="0">
                <a:latin typeface="+mn-lt"/>
              </a:rPr>
              <a:t>af skolerne, </a:t>
            </a:r>
            <a:r>
              <a:rPr lang="da-DK" sz="1200" b="1" dirty="0" smtClean="0">
                <a:latin typeface="+mn-lt"/>
              </a:rPr>
              <a:t>drenge</a:t>
            </a:r>
            <a:r>
              <a:rPr lang="da-DK" sz="1200" b="1" baseline="0" dirty="0" smtClean="0">
                <a:latin typeface="+mn-lt"/>
              </a:rPr>
              <a:t> 26 %</a:t>
            </a:r>
            <a:r>
              <a:rPr lang="da-DK" sz="1200" dirty="0" smtClean="0">
                <a:latin typeface="+mn-lt"/>
              </a:rPr>
              <a:t>)</a:t>
            </a:r>
          </a:p>
          <a:p>
            <a:pPr marL="171450" indent="-171450">
              <a:spcBef>
                <a:spcPts val="0"/>
              </a:spcBef>
              <a:buFont typeface="Arial" panose="020B0604020202020204" pitchFamily="34" charset="0"/>
              <a:buChar char="•"/>
            </a:pPr>
            <a:r>
              <a:rPr lang="da-DK" sz="1200" dirty="0" smtClean="0">
                <a:latin typeface="+mn-lt"/>
              </a:rPr>
              <a:t>Øget fravær (</a:t>
            </a:r>
            <a:r>
              <a:rPr lang="da-DK" sz="1200" b="1" dirty="0" smtClean="0">
                <a:latin typeface="+mn-lt"/>
              </a:rPr>
              <a:t>piger</a:t>
            </a:r>
            <a:r>
              <a:rPr lang="da-DK" sz="1200" dirty="0" smtClean="0">
                <a:latin typeface="+mn-lt"/>
              </a:rPr>
              <a:t> </a:t>
            </a:r>
            <a:r>
              <a:rPr lang="da-DK" sz="1200" b="1" dirty="0" smtClean="0">
                <a:latin typeface="+mn-lt"/>
              </a:rPr>
              <a:t>94 % </a:t>
            </a:r>
            <a:r>
              <a:rPr lang="da-DK" sz="1200" dirty="0" smtClean="0">
                <a:latin typeface="+mn-lt"/>
              </a:rPr>
              <a:t>af skolerne, </a:t>
            </a:r>
            <a:r>
              <a:rPr lang="da-DK" sz="1200" b="1" dirty="0" smtClean="0">
                <a:latin typeface="+mn-lt"/>
              </a:rPr>
              <a:t>drenge 97 %</a:t>
            </a:r>
            <a:r>
              <a:rPr lang="da-DK" sz="1200" dirty="0" smtClean="0">
                <a:latin typeface="+mn-lt"/>
              </a:rPr>
              <a:t>)</a:t>
            </a:r>
          </a:p>
          <a:p>
            <a:pPr marL="171450" indent="-171450">
              <a:spcBef>
                <a:spcPts val="0"/>
              </a:spcBef>
              <a:buFont typeface="Arial" panose="020B0604020202020204" pitchFamily="34" charset="0"/>
              <a:buChar char="•"/>
            </a:pPr>
            <a:r>
              <a:rPr lang="da-DK" sz="1200" dirty="0" smtClean="0">
                <a:latin typeface="+mn-lt"/>
              </a:rPr>
              <a:t>Tidlig seksuel debut (</a:t>
            </a:r>
            <a:r>
              <a:rPr lang="da-DK" sz="1200" b="1" i="0" dirty="0" smtClean="0">
                <a:latin typeface="+mn-lt"/>
              </a:rPr>
              <a:t>piger </a:t>
            </a:r>
            <a:r>
              <a:rPr lang="da-DK" sz="1200" b="1" dirty="0" smtClean="0">
                <a:latin typeface="+mn-lt"/>
              </a:rPr>
              <a:t>86 % </a:t>
            </a:r>
            <a:r>
              <a:rPr lang="da-DK" sz="1200" dirty="0" smtClean="0">
                <a:latin typeface="+mn-lt"/>
              </a:rPr>
              <a:t>af skolerne, </a:t>
            </a:r>
            <a:r>
              <a:rPr lang="da-DK" sz="1200" b="1" dirty="0" smtClean="0">
                <a:latin typeface="+mn-lt"/>
              </a:rPr>
              <a:t>drenge 14 %</a:t>
            </a:r>
            <a:r>
              <a:rPr lang="da-DK" sz="1200" dirty="0" smtClean="0">
                <a:latin typeface="+mn-lt"/>
              </a:rPr>
              <a:t>)</a:t>
            </a:r>
          </a:p>
          <a:p>
            <a:pPr>
              <a:spcBef>
                <a:spcPts val="0"/>
              </a:spcBef>
            </a:pPr>
            <a:endParaRPr lang="da-DK"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latin typeface="+mn-lt"/>
              </a:rPr>
              <a:t>Tre hyppigste ved drenge</a:t>
            </a:r>
            <a:r>
              <a:rPr lang="da-DK" sz="1200" baseline="0" dirty="0" smtClean="0">
                <a:latin typeface="+mn-lt"/>
              </a:rPr>
              <a:t> (andel skoler hvor SP vurderer at mistrivsel ”ofte” kommer til udtryk </a:t>
            </a:r>
            <a:r>
              <a:rPr lang="da-DK" sz="1200" b="0" baseline="0" dirty="0" smtClean="0">
                <a:latin typeface="+mn-lt"/>
              </a:rPr>
              <a:t>således ved drenge</a:t>
            </a:r>
            <a:r>
              <a:rPr lang="da-DK" sz="1200" baseline="0" dirty="0" smtClean="0">
                <a:latin typeface="+mn-lt"/>
              </a:rPr>
              <a:t>):</a:t>
            </a:r>
            <a:endParaRPr lang="da-DK" sz="1200" dirty="0" smtClean="0">
              <a:latin typeface="+mn-lt"/>
            </a:endParaRPr>
          </a:p>
          <a:p>
            <a:pPr marL="171450" indent="-171450">
              <a:spcBef>
                <a:spcPts val="0"/>
              </a:spcBef>
              <a:buFont typeface="Arial" panose="020B0604020202020204" pitchFamily="34" charset="0"/>
              <a:buChar char="•"/>
            </a:pPr>
            <a:r>
              <a:rPr lang="da-DK" sz="1200" dirty="0" smtClean="0">
                <a:latin typeface="+mn-lt"/>
              </a:rPr>
              <a:t>Voldelig adfærd (</a:t>
            </a:r>
            <a:r>
              <a:rPr lang="da-DK" sz="1200" b="1" dirty="0" smtClean="0">
                <a:latin typeface="+mn-lt"/>
              </a:rPr>
              <a:t>piger</a:t>
            </a:r>
            <a:r>
              <a:rPr lang="da-DK" sz="1200" b="1" baseline="0" dirty="0" smtClean="0">
                <a:latin typeface="+mn-lt"/>
              </a:rPr>
              <a:t> </a:t>
            </a:r>
            <a:r>
              <a:rPr lang="da-DK" sz="1200" b="1" dirty="0" smtClean="0">
                <a:latin typeface="+mn-lt"/>
              </a:rPr>
              <a:t>0 % </a:t>
            </a:r>
            <a:r>
              <a:rPr lang="da-DK" sz="1200" dirty="0" smtClean="0">
                <a:latin typeface="+mn-lt"/>
              </a:rPr>
              <a:t>af skolerne, </a:t>
            </a:r>
            <a:r>
              <a:rPr lang="da-DK" sz="1200" b="1" dirty="0" smtClean="0">
                <a:latin typeface="+mn-lt"/>
              </a:rPr>
              <a:t>drenge 100 %</a:t>
            </a:r>
            <a:r>
              <a:rPr lang="da-DK" sz="1200" dirty="0" smtClean="0">
                <a:latin typeface="+mn-lt"/>
              </a:rPr>
              <a:t>)</a:t>
            </a:r>
          </a:p>
          <a:p>
            <a:pPr marL="171450" indent="-171450">
              <a:spcBef>
                <a:spcPts val="0"/>
              </a:spcBef>
              <a:buFont typeface="Arial" panose="020B0604020202020204" pitchFamily="34" charset="0"/>
              <a:buChar char="•"/>
            </a:pPr>
            <a:r>
              <a:rPr lang="da-DK" sz="1200" dirty="0" smtClean="0">
                <a:latin typeface="+mn-lt"/>
              </a:rPr>
              <a:t>Eksperimenterer med stoffer (</a:t>
            </a:r>
            <a:r>
              <a:rPr lang="da-DK" sz="1200" b="1" dirty="0" smtClean="0">
                <a:latin typeface="+mn-lt"/>
              </a:rPr>
              <a:t>piger</a:t>
            </a:r>
            <a:r>
              <a:rPr lang="da-DK" sz="1200" b="1" baseline="0" dirty="0" smtClean="0">
                <a:latin typeface="+mn-lt"/>
              </a:rPr>
              <a:t> 0</a:t>
            </a:r>
            <a:r>
              <a:rPr lang="da-DK" sz="1200" b="1" dirty="0" smtClean="0">
                <a:latin typeface="+mn-lt"/>
              </a:rPr>
              <a:t> % </a:t>
            </a:r>
            <a:r>
              <a:rPr lang="da-DK" sz="1200" dirty="0" smtClean="0">
                <a:latin typeface="+mn-lt"/>
              </a:rPr>
              <a:t>af skolerne, </a:t>
            </a:r>
            <a:r>
              <a:rPr lang="da-DK" sz="1200" b="1" dirty="0" smtClean="0">
                <a:latin typeface="+mn-lt"/>
              </a:rPr>
              <a:t>drenge 100 %</a:t>
            </a:r>
            <a:r>
              <a:rPr lang="da-DK" sz="1200" dirty="0" smtClean="0">
                <a:latin typeface="+mn-lt"/>
              </a:rPr>
              <a:t>)</a:t>
            </a:r>
          </a:p>
          <a:p>
            <a:pPr marL="171450" indent="-171450">
              <a:spcBef>
                <a:spcPts val="0"/>
              </a:spcBef>
              <a:buFont typeface="Arial" panose="020B0604020202020204" pitchFamily="34" charset="0"/>
              <a:buChar char="•"/>
            </a:pPr>
            <a:r>
              <a:rPr lang="da-DK" sz="1200" dirty="0" smtClean="0">
                <a:latin typeface="+mn-lt"/>
              </a:rPr>
              <a:t>Øget fravær (</a:t>
            </a:r>
            <a:r>
              <a:rPr lang="da-DK" sz="1200" b="1" dirty="0" smtClean="0">
                <a:latin typeface="+mn-lt"/>
              </a:rPr>
              <a:t>piger 94 % </a:t>
            </a:r>
            <a:r>
              <a:rPr lang="da-DK" sz="1200" dirty="0" smtClean="0">
                <a:latin typeface="+mn-lt"/>
              </a:rPr>
              <a:t>af skolerne, </a:t>
            </a:r>
            <a:r>
              <a:rPr lang="da-DK" sz="1200" b="1" dirty="0" smtClean="0">
                <a:latin typeface="+mn-lt"/>
              </a:rPr>
              <a:t>drenge 97 %</a:t>
            </a:r>
            <a:r>
              <a:rPr lang="da-DK" sz="1200" dirty="0" smtClean="0">
                <a:latin typeface="+mn-lt"/>
              </a:rPr>
              <a:t>)</a:t>
            </a:r>
          </a:p>
          <a:p>
            <a:endParaRPr lang="da-DK" sz="1200" dirty="0">
              <a:latin typeface="+mn-lt"/>
            </a:endParaRPr>
          </a:p>
        </p:txBody>
      </p:sp>
      <p:sp>
        <p:nvSpPr>
          <p:cNvPr id="4" name="Pladsholder til slidenummer 3"/>
          <p:cNvSpPr>
            <a:spLocks noGrp="1"/>
          </p:cNvSpPr>
          <p:nvPr>
            <p:ph type="sldNum" sz="quarter" idx="10"/>
          </p:nvPr>
        </p:nvSpPr>
        <p:spPr/>
        <p:txBody>
          <a:bodyPr/>
          <a:lstStyle/>
          <a:p>
            <a:fld id="{98165A1F-D1CB-4D90-9796-DDB5CCF0DAC7}" type="slidenum">
              <a:rPr lang="da-DK" smtClean="0">
                <a:solidFill>
                  <a:prstClr val="black"/>
                </a:solidFill>
              </a:rPr>
              <a:pPr/>
              <a:t>9</a:t>
            </a:fld>
            <a:endParaRPr lang="da-DK">
              <a:solidFill>
                <a:prstClr val="black"/>
              </a:solidFill>
            </a:endParaRPr>
          </a:p>
        </p:txBody>
      </p:sp>
    </p:spTree>
    <p:extLst>
      <p:ext uri="{BB962C8B-B14F-4D97-AF65-F5344CB8AC3E}">
        <p14:creationId xmlns:p14="http://schemas.microsoft.com/office/powerpoint/2010/main" val="381206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lvl1pPr>
              <a:defRPr sz="5400"/>
            </a:lvl1pPr>
          </a:lstStyle>
          <a:p>
            <a:r>
              <a:rPr lang="da-DK" dirty="0" smtClean="0"/>
              <a:t>Klik for at redigere i master</a:t>
            </a:r>
            <a:endParaRPr lang="da-DK" dirty="0"/>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Tree>
    <p:extLst>
      <p:ext uri="{BB962C8B-B14F-4D97-AF65-F5344CB8AC3E}">
        <p14:creationId xmlns:p14="http://schemas.microsoft.com/office/powerpoint/2010/main" val="328554534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Tree>
    <p:extLst>
      <p:ext uri="{BB962C8B-B14F-4D97-AF65-F5344CB8AC3E}">
        <p14:creationId xmlns:p14="http://schemas.microsoft.com/office/powerpoint/2010/main" val="2841644177"/>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1925185022"/>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illede med billedtekst">
    <p:spTree>
      <p:nvGrpSpPr>
        <p:cNvPr id="1" name=""/>
        <p:cNvGrpSpPr/>
        <p:nvPr/>
      </p:nvGrpSpPr>
      <p:grpSpPr>
        <a:xfrm>
          <a:off x="0" y="0"/>
          <a:ext cx="0" cy="0"/>
          <a:chOff x="0" y="0"/>
          <a:chExt cx="0" cy="0"/>
        </a:xfrm>
      </p:grpSpPr>
      <p:sp>
        <p:nvSpPr>
          <p:cNvPr id="3" name="Rektangel 7"/>
          <p:cNvSpPr/>
          <p:nvPr/>
        </p:nvSpPr>
        <p:spPr>
          <a:xfrm>
            <a:off x="1102784" y="1557338"/>
            <a:ext cx="9889067" cy="4319587"/>
          </a:xfrm>
          <a:prstGeom prst="rect">
            <a:avLst/>
          </a:prstGeom>
          <a:solidFill>
            <a:schemeClr val="bg1">
              <a:lumMod val="95000"/>
            </a:schemeClr>
          </a:solidFill>
          <a:ln w="34925">
            <a:solidFill>
              <a:srgbClr val="FFFFFF"/>
            </a:solidFill>
          </a:ln>
          <a:effectLst>
            <a:outerShdw blurRad="317500" dir="2700000" algn="ctr">
              <a:srgbClr val="000000">
                <a:alpha val="43000"/>
              </a:srgb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da-DK" sz="1800" dirty="0"/>
          </a:p>
        </p:txBody>
      </p:sp>
      <p:sp>
        <p:nvSpPr>
          <p:cNvPr id="4" name="Tekstboks 9"/>
          <p:cNvSpPr txBox="1"/>
          <p:nvPr/>
        </p:nvSpPr>
        <p:spPr>
          <a:xfrm>
            <a:off x="8879418" y="1557338"/>
            <a:ext cx="1921933" cy="2864988"/>
          </a:xfrm>
          <a:prstGeom prst="rect">
            <a:avLst/>
          </a:prstGeom>
          <a:noFill/>
          <a:ln>
            <a:noFill/>
          </a:ln>
        </p:spPr>
        <p:txBody>
          <a:bodyPr lIns="144000" tIns="144000" rIns="72000" bIns="72000">
            <a:spAutoFit/>
          </a:bodyPr>
          <a:lstStyle/>
          <a:p>
            <a:pPr fontAlgn="auto">
              <a:spcBef>
                <a:spcPts val="0"/>
              </a:spcBef>
              <a:spcAft>
                <a:spcPts val="0"/>
              </a:spcAft>
              <a:defRPr/>
            </a:pPr>
            <a:r>
              <a:rPr lang="da-DK" sz="1800" baseline="30000" dirty="0">
                <a:solidFill>
                  <a:sysClr val="windowText" lastClr="000000"/>
                </a:solidFill>
                <a:latin typeface="Arial"/>
              </a:rPr>
              <a:t>Billedtekst</a:t>
            </a:r>
          </a:p>
          <a:p>
            <a:pPr fontAlgn="auto">
              <a:spcBef>
                <a:spcPts val="0"/>
              </a:spcBef>
              <a:spcAft>
                <a:spcPts val="0"/>
              </a:spcAft>
              <a:defRPr/>
            </a:pPr>
            <a:r>
              <a:rPr lang="da-DK" sz="1800" baseline="30000" dirty="0" err="1">
                <a:solidFill>
                  <a:sysClr val="windowText" lastClr="000000"/>
                </a:solidFill>
                <a:latin typeface="Arial"/>
              </a:rPr>
              <a:t>esta</a:t>
            </a:r>
            <a:r>
              <a:rPr lang="da-DK" sz="1800" baseline="30000" dirty="0">
                <a:solidFill>
                  <a:sysClr val="windowText" lastClr="000000"/>
                </a:solidFill>
                <a:latin typeface="Arial"/>
              </a:rPr>
              <a:t> quo </a:t>
            </a:r>
            <a:r>
              <a:rPr lang="da-DK" sz="1800" baseline="30000" dirty="0" err="1">
                <a:solidFill>
                  <a:sysClr val="windowText" lastClr="000000"/>
                </a:solidFill>
                <a:latin typeface="Arial"/>
              </a:rPr>
              <a:t>temqui</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ut</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voluptaquia</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voloritiore</a:t>
            </a:r>
            <a:r>
              <a:rPr lang="da-DK" sz="1800" baseline="30000" dirty="0">
                <a:solidFill>
                  <a:sysClr val="windowText" lastClr="000000"/>
                </a:solidFill>
                <a:latin typeface="Arial"/>
              </a:rPr>
              <a:t> et </a:t>
            </a:r>
            <a:r>
              <a:rPr lang="da-DK" sz="1800" baseline="30000" dirty="0" err="1">
                <a:solidFill>
                  <a:sysClr val="windowText" lastClr="000000"/>
                </a:solidFill>
                <a:latin typeface="Arial"/>
              </a:rPr>
              <a:t>qui</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dussio</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esta</a:t>
            </a:r>
            <a:r>
              <a:rPr lang="da-DK" sz="1800" baseline="30000" dirty="0">
                <a:solidFill>
                  <a:sysClr val="windowText" lastClr="000000"/>
                </a:solidFill>
                <a:latin typeface="Arial"/>
              </a:rPr>
              <a:t> quo </a:t>
            </a:r>
            <a:r>
              <a:rPr lang="da-DK" sz="1800" baseline="30000" dirty="0" err="1">
                <a:solidFill>
                  <a:sysClr val="windowText" lastClr="000000"/>
                </a:solidFill>
                <a:latin typeface="Arial"/>
              </a:rPr>
              <a:t>temqui</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ut</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voluptaquia</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voloritiore</a:t>
            </a:r>
            <a:r>
              <a:rPr lang="da-DK" sz="1800" baseline="30000" dirty="0">
                <a:solidFill>
                  <a:sysClr val="windowText" lastClr="000000"/>
                </a:solidFill>
                <a:latin typeface="Arial"/>
              </a:rPr>
              <a:t> et </a:t>
            </a:r>
            <a:r>
              <a:rPr lang="da-DK" sz="1800" baseline="30000" dirty="0" err="1">
                <a:solidFill>
                  <a:sysClr val="windowText" lastClr="000000"/>
                </a:solidFill>
                <a:latin typeface="Arial"/>
              </a:rPr>
              <a:t>qui</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dussio</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dollorrorias</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excerum</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lant</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autetur</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aniamiumd</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ea</a:t>
            </a:r>
            <a:r>
              <a:rPr lang="da-DK" sz="1800" baseline="30000" dirty="0">
                <a:solidFill>
                  <a:sysClr val="windowText" lastClr="000000"/>
                </a:solidFill>
                <a:latin typeface="Arial"/>
              </a:rPr>
              <a:t> vel </a:t>
            </a:r>
            <a:r>
              <a:rPr lang="da-DK" sz="1800" baseline="30000" dirty="0" err="1">
                <a:solidFill>
                  <a:sysClr val="windowText" lastClr="000000"/>
                </a:solidFill>
                <a:latin typeface="Arial"/>
              </a:rPr>
              <a:t>maxim</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landis</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etureria</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aut</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everum</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quiamasear</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soloruntus</a:t>
            </a:r>
            <a:r>
              <a:rPr lang="da-DK" sz="1800" baseline="30000" dirty="0">
                <a:solidFill>
                  <a:sysClr val="windowText" lastClr="000000"/>
                </a:solidFill>
                <a:latin typeface="Arial"/>
              </a:rPr>
              <a:t> et </a:t>
            </a:r>
            <a:r>
              <a:rPr lang="da-DK" sz="1800" baseline="30000" dirty="0" err="1">
                <a:solidFill>
                  <a:sysClr val="windowText" lastClr="000000"/>
                </a:solidFill>
                <a:latin typeface="Arial"/>
              </a:rPr>
              <a:t>latia</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cuptatemquam</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quas</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aliquepo</a:t>
            </a:r>
            <a:endParaRPr lang="da-DK" sz="2000" baseline="30000" dirty="0">
              <a:solidFill>
                <a:sysClr val="windowText" lastClr="000000"/>
              </a:solidFill>
              <a:latin typeface="Arial"/>
            </a:endParaRPr>
          </a:p>
          <a:p>
            <a:pPr fontAlgn="auto">
              <a:spcBef>
                <a:spcPts val="0"/>
              </a:spcBef>
              <a:spcAft>
                <a:spcPts val="0"/>
              </a:spcAft>
              <a:defRPr/>
            </a:pPr>
            <a:endParaRPr lang="da-DK" sz="2400" baseline="30000" dirty="0">
              <a:solidFill>
                <a:sysClr val="windowText" lastClr="000000"/>
              </a:solidFill>
              <a:latin typeface="Arial"/>
            </a:endParaRPr>
          </a:p>
        </p:txBody>
      </p:sp>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701" y="6237289"/>
            <a:ext cx="240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Pladsholder til billede 11"/>
          <p:cNvSpPr>
            <a:spLocks noGrp="1"/>
          </p:cNvSpPr>
          <p:nvPr>
            <p:ph type="pic" sz="quarter" idx="10"/>
          </p:nvPr>
        </p:nvSpPr>
        <p:spPr>
          <a:xfrm>
            <a:off x="1103544" y="1557212"/>
            <a:ext cx="7680755" cy="4320000"/>
          </a:xfrm>
        </p:spPr>
        <p:txBody>
          <a:bodyPr rtlCol="0">
            <a:normAutofit/>
          </a:bodyPr>
          <a:lstStyle/>
          <a:p>
            <a:pPr lvl="0"/>
            <a:r>
              <a:rPr lang="da-DK" noProof="0" smtClean="0"/>
              <a:t>Klik på ikonet for at tilføje et billede</a:t>
            </a:r>
            <a:endParaRPr lang="da-DK" noProof="0"/>
          </a:p>
        </p:txBody>
      </p:sp>
    </p:spTree>
    <p:extLst>
      <p:ext uri="{BB962C8B-B14F-4D97-AF65-F5344CB8AC3E}">
        <p14:creationId xmlns:p14="http://schemas.microsoft.com/office/powerpoint/2010/main" val="3091869355"/>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a-DK" smtClean="0"/>
              <a:t>Klik for at redigere i master</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A380AABF-249B-4431-89EF-CB8E10E55D99}" type="datetimeFigureOut">
              <a:rPr lang="da-DK" smtClean="0"/>
              <a:t>02-09-2016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537F1D-8F39-476D-A930-2E57CBEADEF7}" type="slidenum">
              <a:rPr lang="da-DK" smtClean="0"/>
              <a:t>‹nr.›</a:t>
            </a:fld>
            <a:endParaRPr lang="da-DK"/>
          </a:p>
        </p:txBody>
      </p:sp>
    </p:spTree>
    <p:extLst>
      <p:ext uri="{BB962C8B-B14F-4D97-AF65-F5344CB8AC3E}">
        <p14:creationId xmlns:p14="http://schemas.microsoft.com/office/powerpoint/2010/main" val="191173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A380AABF-249B-4431-89EF-CB8E10E55D99}" type="datetimeFigureOut">
              <a:rPr lang="da-DK" smtClean="0"/>
              <a:t>02-09-2016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537F1D-8F39-476D-A930-2E57CBEADEF7}" type="slidenum">
              <a:rPr lang="da-DK" smtClean="0"/>
              <a:t>‹nr.›</a:t>
            </a:fld>
            <a:endParaRPr lang="da-DK"/>
          </a:p>
        </p:txBody>
      </p:sp>
    </p:spTree>
    <p:extLst>
      <p:ext uri="{BB962C8B-B14F-4D97-AF65-F5344CB8AC3E}">
        <p14:creationId xmlns:p14="http://schemas.microsoft.com/office/powerpoint/2010/main" val="1869906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a-DK" smtClean="0"/>
              <a:t>Klik for at redigere i master</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A380AABF-249B-4431-89EF-CB8E10E55D99}" type="datetimeFigureOut">
              <a:rPr lang="da-DK" smtClean="0"/>
              <a:t>02-09-2016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537F1D-8F39-476D-A930-2E57CBEADEF7}" type="slidenum">
              <a:rPr lang="da-DK" smtClean="0"/>
              <a:t>‹nr.›</a:t>
            </a:fld>
            <a:endParaRPr lang="da-DK"/>
          </a:p>
        </p:txBody>
      </p:sp>
    </p:spTree>
    <p:extLst>
      <p:ext uri="{BB962C8B-B14F-4D97-AF65-F5344CB8AC3E}">
        <p14:creationId xmlns:p14="http://schemas.microsoft.com/office/powerpoint/2010/main" val="4106249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8" name="Date Placeholder 7"/>
          <p:cNvSpPr>
            <a:spLocks noGrp="1"/>
          </p:cNvSpPr>
          <p:nvPr>
            <p:ph type="dt" sz="half" idx="10"/>
          </p:nvPr>
        </p:nvSpPr>
        <p:spPr/>
        <p:txBody>
          <a:bodyPr/>
          <a:lstStyle/>
          <a:p>
            <a:fld id="{A380AABF-249B-4431-89EF-CB8E10E55D99}" type="datetimeFigureOut">
              <a:rPr lang="da-DK" smtClean="0"/>
              <a:t>02-09-2016</a:t>
            </a:fld>
            <a:endParaRPr lang="da-DK"/>
          </a:p>
        </p:txBody>
      </p:sp>
      <p:sp>
        <p:nvSpPr>
          <p:cNvPr id="9" name="Footer Placeholder 8"/>
          <p:cNvSpPr>
            <a:spLocks noGrp="1"/>
          </p:cNvSpPr>
          <p:nvPr>
            <p:ph type="ftr" sz="quarter" idx="11"/>
          </p:nvPr>
        </p:nvSpPr>
        <p:spPr/>
        <p:txBody>
          <a:bodyPr/>
          <a:lstStyle/>
          <a:p>
            <a:endParaRPr lang="da-DK"/>
          </a:p>
        </p:txBody>
      </p:sp>
      <p:sp>
        <p:nvSpPr>
          <p:cNvPr id="10" name="Slide Number Placeholder 9"/>
          <p:cNvSpPr>
            <a:spLocks noGrp="1"/>
          </p:cNvSpPr>
          <p:nvPr>
            <p:ph type="sldNum" sz="quarter" idx="12"/>
          </p:nvPr>
        </p:nvSpPr>
        <p:spPr/>
        <p:txBody>
          <a:bodyPr/>
          <a:lstStyle/>
          <a:p>
            <a:fld id="{AB537F1D-8F39-476D-A930-2E57CBEADEF7}" type="slidenum">
              <a:rPr lang="da-DK" smtClean="0"/>
              <a:t>‹nr.›</a:t>
            </a:fld>
            <a:endParaRPr lang="da-DK"/>
          </a:p>
        </p:txBody>
      </p:sp>
    </p:spTree>
    <p:extLst>
      <p:ext uri="{BB962C8B-B14F-4D97-AF65-F5344CB8AC3E}">
        <p14:creationId xmlns:p14="http://schemas.microsoft.com/office/powerpoint/2010/main" val="1245082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smtClean="0"/>
              <a:t>Klik for at redigere i master</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2" name="Date Placeholder 1"/>
          <p:cNvSpPr>
            <a:spLocks noGrp="1"/>
          </p:cNvSpPr>
          <p:nvPr>
            <p:ph type="dt" sz="half" idx="10"/>
          </p:nvPr>
        </p:nvSpPr>
        <p:spPr/>
        <p:txBody>
          <a:bodyPr/>
          <a:lstStyle/>
          <a:p>
            <a:fld id="{A380AABF-249B-4431-89EF-CB8E10E55D99}" type="datetimeFigureOut">
              <a:rPr lang="da-DK" smtClean="0"/>
              <a:t>02-09-2016</a:t>
            </a:fld>
            <a:endParaRPr lang="da-DK"/>
          </a:p>
        </p:txBody>
      </p:sp>
      <p:sp>
        <p:nvSpPr>
          <p:cNvPr id="11" name="Footer Placeholder 10"/>
          <p:cNvSpPr>
            <a:spLocks noGrp="1"/>
          </p:cNvSpPr>
          <p:nvPr>
            <p:ph type="ftr" sz="quarter" idx="11"/>
          </p:nvPr>
        </p:nvSpPr>
        <p:spPr/>
        <p:txBody>
          <a:bodyPr/>
          <a:lstStyle/>
          <a:p>
            <a:endParaRPr lang="da-DK"/>
          </a:p>
        </p:txBody>
      </p:sp>
      <p:sp>
        <p:nvSpPr>
          <p:cNvPr id="12" name="Slide Number Placeholder 11"/>
          <p:cNvSpPr>
            <a:spLocks noGrp="1"/>
          </p:cNvSpPr>
          <p:nvPr>
            <p:ph type="sldNum" sz="quarter" idx="12"/>
          </p:nvPr>
        </p:nvSpPr>
        <p:spPr/>
        <p:txBody>
          <a:bodyPr/>
          <a:lstStyle/>
          <a:p>
            <a:fld id="{AB537F1D-8F39-476D-A930-2E57CBEADEF7}" type="slidenum">
              <a:rPr lang="da-DK" smtClean="0"/>
              <a:t>‹nr.›</a:t>
            </a:fld>
            <a:endParaRPr lang="da-DK"/>
          </a:p>
        </p:txBody>
      </p:sp>
    </p:spTree>
    <p:extLst>
      <p:ext uri="{BB962C8B-B14F-4D97-AF65-F5344CB8AC3E}">
        <p14:creationId xmlns:p14="http://schemas.microsoft.com/office/powerpoint/2010/main" val="282591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smtClean="0"/>
              <a:t>Klik for at redigere i master</a:t>
            </a:r>
            <a:endParaRPr lang="en-US" dirty="0"/>
          </a:p>
        </p:txBody>
      </p:sp>
      <p:sp>
        <p:nvSpPr>
          <p:cNvPr id="2" name="Date Placeholder 1"/>
          <p:cNvSpPr>
            <a:spLocks noGrp="1"/>
          </p:cNvSpPr>
          <p:nvPr>
            <p:ph type="dt" sz="half" idx="10"/>
          </p:nvPr>
        </p:nvSpPr>
        <p:spPr/>
        <p:txBody>
          <a:bodyPr/>
          <a:lstStyle/>
          <a:p>
            <a:fld id="{A380AABF-249B-4431-89EF-CB8E10E55D99}" type="datetimeFigureOut">
              <a:rPr lang="da-DK" smtClean="0"/>
              <a:t>02-09-2016</a:t>
            </a:fld>
            <a:endParaRPr lang="da-DK"/>
          </a:p>
        </p:txBody>
      </p:sp>
      <p:sp>
        <p:nvSpPr>
          <p:cNvPr id="7" name="Footer Placeholder 6"/>
          <p:cNvSpPr>
            <a:spLocks noGrp="1"/>
          </p:cNvSpPr>
          <p:nvPr>
            <p:ph type="ftr" sz="quarter" idx="11"/>
          </p:nvPr>
        </p:nvSpPr>
        <p:spPr/>
        <p:txBody>
          <a:bodyPr/>
          <a:lstStyle/>
          <a:p>
            <a:endParaRPr lang="da-DK"/>
          </a:p>
        </p:txBody>
      </p:sp>
      <p:sp>
        <p:nvSpPr>
          <p:cNvPr id="8" name="Slide Number Placeholder 7"/>
          <p:cNvSpPr>
            <a:spLocks noGrp="1"/>
          </p:cNvSpPr>
          <p:nvPr>
            <p:ph type="sldNum" sz="quarter" idx="12"/>
          </p:nvPr>
        </p:nvSpPr>
        <p:spPr/>
        <p:txBody>
          <a:bodyPr/>
          <a:lstStyle/>
          <a:p>
            <a:fld id="{AB537F1D-8F39-476D-A930-2E57CBEADEF7}" type="slidenum">
              <a:rPr lang="da-DK" smtClean="0"/>
              <a:t>‹nr.›</a:t>
            </a:fld>
            <a:endParaRPr lang="da-DK"/>
          </a:p>
        </p:txBody>
      </p:sp>
    </p:spTree>
    <p:extLst>
      <p:ext uri="{BB962C8B-B14F-4D97-AF65-F5344CB8AC3E}">
        <p14:creationId xmlns:p14="http://schemas.microsoft.com/office/powerpoint/2010/main" val="123455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80AABF-249B-4431-89EF-CB8E10E55D99}" type="datetimeFigureOut">
              <a:rPr lang="da-DK" smtClean="0"/>
              <a:t>02-09-2016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B537F1D-8F39-476D-A930-2E57CBEADEF7}" type="slidenum">
              <a:rPr lang="da-DK" smtClean="0"/>
              <a:t>‹nr.›</a:t>
            </a:fld>
            <a:endParaRPr lang="da-DK"/>
          </a:p>
        </p:txBody>
      </p:sp>
    </p:spTree>
    <p:extLst>
      <p:ext uri="{BB962C8B-B14F-4D97-AF65-F5344CB8AC3E}">
        <p14:creationId xmlns:p14="http://schemas.microsoft.com/office/powerpoint/2010/main" val="337833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og indholdsobjekt">
    <p:spTree>
      <p:nvGrpSpPr>
        <p:cNvPr id="1" name=""/>
        <p:cNvGrpSpPr/>
        <p:nvPr/>
      </p:nvGrpSpPr>
      <p:grpSpPr>
        <a:xfrm>
          <a:off x="0" y="0"/>
          <a:ext cx="0" cy="0"/>
          <a:chOff x="0" y="0"/>
          <a:chExt cx="0" cy="0"/>
        </a:xfrm>
      </p:grpSpPr>
      <p:sp>
        <p:nvSpPr>
          <p:cNvPr id="4" name="Pladsholder til indhold 2"/>
          <p:cNvSpPr>
            <a:spLocks noGrp="1"/>
          </p:cNvSpPr>
          <p:nvPr>
            <p:ph idx="1"/>
          </p:nvPr>
        </p:nvSpPr>
        <p:spPr>
          <a:xfrm>
            <a:off x="1583499" y="1628800"/>
            <a:ext cx="9793088" cy="4525963"/>
          </a:xfrm>
          <a:gradFill flip="none" rotWithShape="1">
            <a:gsLst>
              <a:gs pos="0">
                <a:srgbClr val="5E9EFF"/>
              </a:gs>
              <a:gs pos="10000">
                <a:srgbClr val="85C2FF">
                  <a:lumMod val="83000"/>
                  <a:lumOff val="17000"/>
                </a:srgbClr>
              </a:gs>
              <a:gs pos="29000">
                <a:srgbClr val="C4D6EB"/>
              </a:gs>
              <a:gs pos="100000">
                <a:srgbClr val="FFEBFA"/>
              </a:gs>
            </a:gsLst>
            <a:lin ang="16200000" scaled="0"/>
            <a:tileRect/>
          </a:gradFill>
        </p:spPr>
        <p:style>
          <a:lnRef idx="1">
            <a:schemeClr val="accent3"/>
          </a:lnRef>
          <a:fillRef idx="2">
            <a:schemeClr val="accent3"/>
          </a:fillRef>
          <a:effectRef idx="1">
            <a:schemeClr val="accent3"/>
          </a:effectRef>
          <a:fontRef idx="none"/>
        </p:style>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Titel 1"/>
          <p:cNvSpPr>
            <a:spLocks noGrp="1"/>
          </p:cNvSpPr>
          <p:nvPr>
            <p:ph type="title"/>
          </p:nvPr>
        </p:nvSpPr>
        <p:spPr>
          <a:xfrm>
            <a:off x="1391478" y="188640"/>
            <a:ext cx="9121013" cy="704850"/>
          </a:xfrm>
        </p:spPr>
        <p:txBody>
          <a:bodyPr/>
          <a:lstStyle>
            <a:lvl1pPr algn="l">
              <a:defRPr sz="2400" b="1">
                <a:solidFill>
                  <a:srgbClr val="00B0F0"/>
                </a:solidFill>
              </a:defRPr>
            </a:lvl1pPr>
          </a:lstStyle>
          <a:p>
            <a:r>
              <a:rPr lang="da-DK" dirty="0" smtClean="0"/>
              <a:t>Klik for at redigere i master</a:t>
            </a:r>
            <a:endParaRPr lang="da-DK" dirty="0"/>
          </a:p>
        </p:txBody>
      </p:sp>
    </p:spTree>
    <p:extLst>
      <p:ext uri="{BB962C8B-B14F-4D97-AF65-F5344CB8AC3E}">
        <p14:creationId xmlns:p14="http://schemas.microsoft.com/office/powerpoint/2010/main" val="3351340375"/>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a-DK" smtClean="0"/>
              <a:t>Klik for at redigere i master</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8" name="Date Placeholder 7"/>
          <p:cNvSpPr>
            <a:spLocks noGrp="1"/>
          </p:cNvSpPr>
          <p:nvPr>
            <p:ph type="dt" sz="half" idx="10"/>
          </p:nvPr>
        </p:nvSpPr>
        <p:spPr/>
        <p:txBody>
          <a:bodyPr/>
          <a:lstStyle/>
          <a:p>
            <a:fld id="{A380AABF-249B-4431-89EF-CB8E10E55D99}" type="datetimeFigureOut">
              <a:rPr lang="da-DK" smtClean="0"/>
              <a:t>02-09-2016</a:t>
            </a:fld>
            <a:endParaRPr lang="da-DK"/>
          </a:p>
        </p:txBody>
      </p:sp>
      <p:sp>
        <p:nvSpPr>
          <p:cNvPr id="9" name="Footer Placeholder 8"/>
          <p:cNvSpPr>
            <a:spLocks noGrp="1"/>
          </p:cNvSpPr>
          <p:nvPr>
            <p:ph type="ftr" sz="quarter" idx="11"/>
          </p:nvPr>
        </p:nvSpPr>
        <p:spPr/>
        <p:txBody>
          <a:bodyPr/>
          <a:lstStyle/>
          <a:p>
            <a:endParaRPr lang="da-DK"/>
          </a:p>
        </p:txBody>
      </p:sp>
      <p:sp>
        <p:nvSpPr>
          <p:cNvPr id="10" name="Slide Number Placeholder 9"/>
          <p:cNvSpPr>
            <a:spLocks noGrp="1"/>
          </p:cNvSpPr>
          <p:nvPr>
            <p:ph type="sldNum" sz="quarter" idx="12"/>
          </p:nvPr>
        </p:nvSpPr>
        <p:spPr/>
        <p:txBody>
          <a:bodyPr/>
          <a:lstStyle/>
          <a:p>
            <a:fld id="{AB537F1D-8F39-476D-A930-2E57CBEADEF7}" type="slidenum">
              <a:rPr lang="da-DK" smtClean="0"/>
              <a:t>‹nr.›</a:t>
            </a:fld>
            <a:endParaRPr lang="da-DK"/>
          </a:p>
        </p:txBody>
      </p:sp>
    </p:spTree>
    <p:extLst>
      <p:ext uri="{BB962C8B-B14F-4D97-AF65-F5344CB8AC3E}">
        <p14:creationId xmlns:p14="http://schemas.microsoft.com/office/powerpoint/2010/main" val="2606803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8" name="Date Placeholder 7"/>
          <p:cNvSpPr>
            <a:spLocks noGrp="1"/>
          </p:cNvSpPr>
          <p:nvPr>
            <p:ph type="dt" sz="half" idx="10"/>
          </p:nvPr>
        </p:nvSpPr>
        <p:spPr/>
        <p:txBody>
          <a:bodyPr/>
          <a:lstStyle/>
          <a:p>
            <a:fld id="{A380AABF-249B-4431-89EF-CB8E10E55D99}" type="datetimeFigureOut">
              <a:rPr lang="da-DK" smtClean="0"/>
              <a:t>02-09-2016</a:t>
            </a:fld>
            <a:endParaRPr lang="da-DK"/>
          </a:p>
        </p:txBody>
      </p:sp>
      <p:sp>
        <p:nvSpPr>
          <p:cNvPr id="9" name="Footer Placeholder 8"/>
          <p:cNvSpPr>
            <a:spLocks noGrp="1"/>
          </p:cNvSpPr>
          <p:nvPr>
            <p:ph type="ftr" sz="quarter" idx="11"/>
          </p:nvPr>
        </p:nvSpPr>
        <p:spPr>
          <a:xfrm>
            <a:off x="3499101" y="6356350"/>
            <a:ext cx="5911517" cy="365125"/>
          </a:xfrm>
        </p:spPr>
        <p:txBody>
          <a:bodyPr/>
          <a:lstStyle/>
          <a:p>
            <a:endParaRPr lang="da-DK"/>
          </a:p>
        </p:txBody>
      </p:sp>
      <p:sp>
        <p:nvSpPr>
          <p:cNvPr id="10" name="Slide Number Placeholder 9"/>
          <p:cNvSpPr>
            <a:spLocks noGrp="1"/>
          </p:cNvSpPr>
          <p:nvPr>
            <p:ph type="sldNum" sz="quarter" idx="12"/>
          </p:nvPr>
        </p:nvSpPr>
        <p:spPr/>
        <p:txBody>
          <a:bodyPr/>
          <a:lstStyle/>
          <a:p>
            <a:fld id="{AB537F1D-8F39-476D-A930-2E57CBEADEF7}" type="slidenum">
              <a:rPr lang="da-DK" smtClean="0"/>
              <a:t>‹nr.›</a:t>
            </a:fld>
            <a:endParaRPr lang="da-DK"/>
          </a:p>
        </p:txBody>
      </p:sp>
    </p:spTree>
    <p:extLst>
      <p:ext uri="{BB962C8B-B14F-4D97-AF65-F5344CB8AC3E}">
        <p14:creationId xmlns:p14="http://schemas.microsoft.com/office/powerpoint/2010/main" val="2199786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A380AABF-249B-4431-89EF-CB8E10E55D99}" type="datetimeFigureOut">
              <a:rPr lang="da-DK" smtClean="0"/>
              <a:t>02-09-2016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B537F1D-8F39-476D-A930-2E57CBEADEF7}" type="slidenum">
              <a:rPr lang="da-DK" smtClean="0"/>
              <a:t>‹nr.›</a:t>
            </a:fld>
            <a:endParaRPr lang="da-DK"/>
          </a:p>
        </p:txBody>
      </p:sp>
    </p:spTree>
    <p:extLst>
      <p:ext uri="{BB962C8B-B14F-4D97-AF65-F5344CB8AC3E}">
        <p14:creationId xmlns:p14="http://schemas.microsoft.com/office/powerpoint/2010/main" val="3566244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A380AABF-249B-4431-89EF-CB8E10E55D99}" type="datetimeFigureOut">
              <a:rPr lang="da-DK" smtClean="0"/>
              <a:t>02-09-2016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B537F1D-8F39-476D-A930-2E57CBEADEF7}" type="slidenum">
              <a:rPr lang="da-DK" smtClean="0"/>
              <a:t>‹nr.›</a:t>
            </a:fld>
            <a:endParaRPr lang="da-DK"/>
          </a:p>
        </p:txBody>
      </p:sp>
    </p:spTree>
    <p:extLst>
      <p:ext uri="{BB962C8B-B14F-4D97-AF65-F5344CB8AC3E}">
        <p14:creationId xmlns:p14="http://schemas.microsoft.com/office/powerpoint/2010/main" val="237890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fsnitsoverskrift">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911424" y="164078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i master</a:t>
            </a:r>
          </a:p>
        </p:txBody>
      </p:sp>
      <p:sp>
        <p:nvSpPr>
          <p:cNvPr id="4" name="Titel 3"/>
          <p:cNvSpPr>
            <a:spLocks noGrp="1"/>
          </p:cNvSpPr>
          <p:nvPr>
            <p:ph type="title"/>
          </p:nvPr>
        </p:nvSpPr>
        <p:spPr/>
        <p:txBody>
          <a:bodyPr/>
          <a:lstStyle/>
          <a:p>
            <a:r>
              <a:rPr lang="da-DK" smtClean="0"/>
              <a:t>Klik for at redigere titeltypografi i masteren</a:t>
            </a:r>
            <a:endParaRPr lang="da-DK"/>
          </a:p>
        </p:txBody>
      </p:sp>
    </p:spTree>
    <p:extLst>
      <p:ext uri="{BB962C8B-B14F-4D97-AF65-F5344CB8AC3E}">
        <p14:creationId xmlns:p14="http://schemas.microsoft.com/office/powerpoint/2010/main" val="643870907"/>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Tree>
    <p:extLst>
      <p:ext uri="{BB962C8B-B14F-4D97-AF65-F5344CB8AC3E}">
        <p14:creationId xmlns:p14="http://schemas.microsoft.com/office/powerpoint/2010/main" val="74871011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21880026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illede med billedtekst">
    <p:spTree>
      <p:nvGrpSpPr>
        <p:cNvPr id="1" name=""/>
        <p:cNvGrpSpPr/>
        <p:nvPr/>
      </p:nvGrpSpPr>
      <p:grpSpPr>
        <a:xfrm>
          <a:off x="0" y="0"/>
          <a:ext cx="0" cy="0"/>
          <a:chOff x="0" y="0"/>
          <a:chExt cx="0" cy="0"/>
        </a:xfrm>
      </p:grpSpPr>
      <p:sp>
        <p:nvSpPr>
          <p:cNvPr id="3" name="Rektangel 7"/>
          <p:cNvSpPr/>
          <p:nvPr/>
        </p:nvSpPr>
        <p:spPr>
          <a:xfrm>
            <a:off x="1102784" y="1557338"/>
            <a:ext cx="9889067" cy="4319587"/>
          </a:xfrm>
          <a:prstGeom prst="rect">
            <a:avLst/>
          </a:prstGeom>
          <a:solidFill>
            <a:schemeClr val="bg1">
              <a:lumMod val="95000"/>
            </a:schemeClr>
          </a:solidFill>
          <a:ln w="34925">
            <a:solidFill>
              <a:srgbClr val="FFFFFF"/>
            </a:solidFill>
          </a:ln>
          <a:effectLst>
            <a:outerShdw blurRad="317500" dir="2700000" algn="ctr">
              <a:srgbClr val="000000">
                <a:alpha val="43000"/>
              </a:srgb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da-DK" sz="1800" dirty="0"/>
          </a:p>
        </p:txBody>
      </p:sp>
      <p:sp>
        <p:nvSpPr>
          <p:cNvPr id="4" name="Tekstboks 9"/>
          <p:cNvSpPr txBox="1"/>
          <p:nvPr/>
        </p:nvSpPr>
        <p:spPr>
          <a:xfrm>
            <a:off x="8879418" y="1557338"/>
            <a:ext cx="1921933" cy="2864988"/>
          </a:xfrm>
          <a:prstGeom prst="rect">
            <a:avLst/>
          </a:prstGeom>
          <a:noFill/>
          <a:ln>
            <a:noFill/>
          </a:ln>
        </p:spPr>
        <p:txBody>
          <a:bodyPr lIns="144000" tIns="144000" rIns="72000" bIns="72000">
            <a:spAutoFit/>
          </a:bodyPr>
          <a:lstStyle/>
          <a:p>
            <a:pPr fontAlgn="auto">
              <a:spcBef>
                <a:spcPts val="0"/>
              </a:spcBef>
              <a:spcAft>
                <a:spcPts val="0"/>
              </a:spcAft>
              <a:defRPr/>
            </a:pPr>
            <a:r>
              <a:rPr lang="da-DK" sz="1800" baseline="30000" dirty="0">
                <a:solidFill>
                  <a:sysClr val="windowText" lastClr="000000"/>
                </a:solidFill>
                <a:latin typeface="Arial"/>
              </a:rPr>
              <a:t>Billedtekst</a:t>
            </a:r>
          </a:p>
          <a:p>
            <a:pPr fontAlgn="auto">
              <a:spcBef>
                <a:spcPts val="0"/>
              </a:spcBef>
              <a:spcAft>
                <a:spcPts val="0"/>
              </a:spcAft>
              <a:defRPr/>
            </a:pPr>
            <a:r>
              <a:rPr lang="da-DK" sz="1800" baseline="30000" dirty="0" err="1">
                <a:solidFill>
                  <a:sysClr val="windowText" lastClr="000000"/>
                </a:solidFill>
                <a:latin typeface="Arial"/>
              </a:rPr>
              <a:t>esta</a:t>
            </a:r>
            <a:r>
              <a:rPr lang="da-DK" sz="1800" baseline="30000" dirty="0">
                <a:solidFill>
                  <a:sysClr val="windowText" lastClr="000000"/>
                </a:solidFill>
                <a:latin typeface="Arial"/>
              </a:rPr>
              <a:t> quo </a:t>
            </a:r>
            <a:r>
              <a:rPr lang="da-DK" sz="1800" baseline="30000" dirty="0" err="1">
                <a:solidFill>
                  <a:sysClr val="windowText" lastClr="000000"/>
                </a:solidFill>
                <a:latin typeface="Arial"/>
              </a:rPr>
              <a:t>temqui</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ut</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voluptaquia</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voloritiore</a:t>
            </a:r>
            <a:r>
              <a:rPr lang="da-DK" sz="1800" baseline="30000" dirty="0">
                <a:solidFill>
                  <a:sysClr val="windowText" lastClr="000000"/>
                </a:solidFill>
                <a:latin typeface="Arial"/>
              </a:rPr>
              <a:t> et </a:t>
            </a:r>
            <a:r>
              <a:rPr lang="da-DK" sz="1800" baseline="30000" dirty="0" err="1">
                <a:solidFill>
                  <a:sysClr val="windowText" lastClr="000000"/>
                </a:solidFill>
                <a:latin typeface="Arial"/>
              </a:rPr>
              <a:t>qui</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dussio</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esta</a:t>
            </a:r>
            <a:r>
              <a:rPr lang="da-DK" sz="1800" baseline="30000" dirty="0">
                <a:solidFill>
                  <a:sysClr val="windowText" lastClr="000000"/>
                </a:solidFill>
                <a:latin typeface="Arial"/>
              </a:rPr>
              <a:t> quo </a:t>
            </a:r>
            <a:r>
              <a:rPr lang="da-DK" sz="1800" baseline="30000" dirty="0" err="1">
                <a:solidFill>
                  <a:sysClr val="windowText" lastClr="000000"/>
                </a:solidFill>
                <a:latin typeface="Arial"/>
              </a:rPr>
              <a:t>temqui</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ut</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voluptaquia</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voloritiore</a:t>
            </a:r>
            <a:r>
              <a:rPr lang="da-DK" sz="1800" baseline="30000" dirty="0">
                <a:solidFill>
                  <a:sysClr val="windowText" lastClr="000000"/>
                </a:solidFill>
                <a:latin typeface="Arial"/>
              </a:rPr>
              <a:t> et </a:t>
            </a:r>
            <a:r>
              <a:rPr lang="da-DK" sz="1800" baseline="30000" dirty="0" err="1">
                <a:solidFill>
                  <a:sysClr val="windowText" lastClr="000000"/>
                </a:solidFill>
                <a:latin typeface="Arial"/>
              </a:rPr>
              <a:t>qui</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dussio</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dollorrorias</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excerum</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lant</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autetur</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aniamiumd</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ea</a:t>
            </a:r>
            <a:r>
              <a:rPr lang="da-DK" sz="1800" baseline="30000" dirty="0">
                <a:solidFill>
                  <a:sysClr val="windowText" lastClr="000000"/>
                </a:solidFill>
                <a:latin typeface="Arial"/>
              </a:rPr>
              <a:t> vel </a:t>
            </a:r>
            <a:r>
              <a:rPr lang="da-DK" sz="1800" baseline="30000" dirty="0" err="1">
                <a:solidFill>
                  <a:sysClr val="windowText" lastClr="000000"/>
                </a:solidFill>
                <a:latin typeface="Arial"/>
              </a:rPr>
              <a:t>maxim</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landis</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etureria</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aut</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everum</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quiamasear</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soloruntus</a:t>
            </a:r>
            <a:r>
              <a:rPr lang="da-DK" sz="1800" baseline="30000" dirty="0">
                <a:solidFill>
                  <a:sysClr val="windowText" lastClr="000000"/>
                </a:solidFill>
                <a:latin typeface="Arial"/>
              </a:rPr>
              <a:t> et </a:t>
            </a:r>
            <a:r>
              <a:rPr lang="da-DK" sz="1800" baseline="30000" dirty="0" err="1">
                <a:solidFill>
                  <a:sysClr val="windowText" lastClr="000000"/>
                </a:solidFill>
                <a:latin typeface="Arial"/>
              </a:rPr>
              <a:t>latia</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cuptatemquam</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quas</a:t>
            </a:r>
            <a:r>
              <a:rPr lang="da-DK" sz="1800" baseline="30000" dirty="0">
                <a:solidFill>
                  <a:sysClr val="windowText" lastClr="000000"/>
                </a:solidFill>
                <a:latin typeface="Arial"/>
              </a:rPr>
              <a:t> </a:t>
            </a:r>
            <a:r>
              <a:rPr lang="da-DK" sz="1800" baseline="30000" dirty="0" err="1">
                <a:solidFill>
                  <a:sysClr val="windowText" lastClr="000000"/>
                </a:solidFill>
                <a:latin typeface="Arial"/>
              </a:rPr>
              <a:t>aliquepo</a:t>
            </a:r>
            <a:endParaRPr lang="da-DK" sz="2000" baseline="30000" dirty="0">
              <a:solidFill>
                <a:sysClr val="windowText" lastClr="000000"/>
              </a:solidFill>
              <a:latin typeface="Arial"/>
            </a:endParaRPr>
          </a:p>
          <a:p>
            <a:pPr fontAlgn="auto">
              <a:spcBef>
                <a:spcPts val="0"/>
              </a:spcBef>
              <a:spcAft>
                <a:spcPts val="0"/>
              </a:spcAft>
              <a:defRPr/>
            </a:pPr>
            <a:endParaRPr lang="da-DK" sz="2400" baseline="30000" dirty="0">
              <a:solidFill>
                <a:sysClr val="windowText" lastClr="000000"/>
              </a:solidFill>
              <a:latin typeface="Arial"/>
            </a:endParaRPr>
          </a:p>
        </p:txBody>
      </p:sp>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701" y="6237289"/>
            <a:ext cx="240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Pladsholder til billede 11"/>
          <p:cNvSpPr>
            <a:spLocks noGrp="1"/>
          </p:cNvSpPr>
          <p:nvPr>
            <p:ph type="pic" sz="quarter" idx="10"/>
          </p:nvPr>
        </p:nvSpPr>
        <p:spPr>
          <a:xfrm>
            <a:off x="1103544" y="1557212"/>
            <a:ext cx="7680755" cy="4320000"/>
          </a:xfrm>
        </p:spPr>
        <p:txBody>
          <a:bodyPr rtlCol="0">
            <a:normAutofit/>
          </a:bodyPr>
          <a:lstStyle/>
          <a:p>
            <a:pPr lvl="0"/>
            <a:r>
              <a:rPr lang="da-DK" noProof="0" smtClean="0"/>
              <a:t>Klik på ikonet for at tilføje et billede</a:t>
            </a:r>
            <a:endParaRPr lang="da-DK" noProof="0"/>
          </a:p>
        </p:txBody>
      </p:sp>
    </p:spTree>
    <p:extLst>
      <p:ext uri="{BB962C8B-B14F-4D97-AF65-F5344CB8AC3E}">
        <p14:creationId xmlns:p14="http://schemas.microsoft.com/office/powerpoint/2010/main" val="308573185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lvl1pPr>
              <a:defRPr sz="5400"/>
            </a:lvl1pPr>
          </a:lstStyle>
          <a:p>
            <a:r>
              <a:rPr lang="da-DK" dirty="0" smtClean="0"/>
              <a:t>Klik for at redigere i master</a:t>
            </a:r>
            <a:endParaRPr lang="da-DK" dirty="0"/>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Tree>
    <p:extLst>
      <p:ext uri="{BB962C8B-B14F-4D97-AF65-F5344CB8AC3E}">
        <p14:creationId xmlns:p14="http://schemas.microsoft.com/office/powerpoint/2010/main" val="318721703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og indholdsobjekt">
    <p:spTree>
      <p:nvGrpSpPr>
        <p:cNvPr id="1" name=""/>
        <p:cNvGrpSpPr/>
        <p:nvPr/>
      </p:nvGrpSpPr>
      <p:grpSpPr>
        <a:xfrm>
          <a:off x="0" y="0"/>
          <a:ext cx="0" cy="0"/>
          <a:chOff x="0" y="0"/>
          <a:chExt cx="0" cy="0"/>
        </a:xfrm>
      </p:grpSpPr>
      <p:sp>
        <p:nvSpPr>
          <p:cNvPr id="4" name="Pladsholder til indhold 2"/>
          <p:cNvSpPr>
            <a:spLocks noGrp="1"/>
          </p:cNvSpPr>
          <p:nvPr>
            <p:ph idx="1"/>
          </p:nvPr>
        </p:nvSpPr>
        <p:spPr>
          <a:xfrm>
            <a:off x="1583499" y="1628800"/>
            <a:ext cx="9793088" cy="4525963"/>
          </a:xfrm>
          <a:gradFill flip="none" rotWithShape="1">
            <a:gsLst>
              <a:gs pos="0">
                <a:srgbClr val="5E9EFF"/>
              </a:gs>
              <a:gs pos="10000">
                <a:srgbClr val="85C2FF">
                  <a:lumMod val="83000"/>
                  <a:lumOff val="17000"/>
                </a:srgbClr>
              </a:gs>
              <a:gs pos="29000">
                <a:srgbClr val="C4D6EB"/>
              </a:gs>
              <a:gs pos="100000">
                <a:srgbClr val="FFEBFA"/>
              </a:gs>
            </a:gsLst>
            <a:lin ang="16200000" scaled="0"/>
            <a:tileRect/>
          </a:gradFill>
        </p:spPr>
        <p:style>
          <a:lnRef idx="1">
            <a:schemeClr val="accent3"/>
          </a:lnRef>
          <a:fillRef idx="2">
            <a:schemeClr val="accent3"/>
          </a:fillRef>
          <a:effectRef idx="1">
            <a:schemeClr val="accent3"/>
          </a:effectRef>
          <a:fontRef idx="none"/>
        </p:style>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Titel 1"/>
          <p:cNvSpPr>
            <a:spLocks noGrp="1"/>
          </p:cNvSpPr>
          <p:nvPr>
            <p:ph type="title"/>
          </p:nvPr>
        </p:nvSpPr>
        <p:spPr>
          <a:xfrm>
            <a:off x="1391478" y="188640"/>
            <a:ext cx="9121013" cy="704850"/>
          </a:xfrm>
        </p:spPr>
        <p:txBody>
          <a:bodyPr/>
          <a:lstStyle>
            <a:lvl1pPr algn="l">
              <a:defRPr sz="2400" b="1">
                <a:solidFill>
                  <a:srgbClr val="00B0F0"/>
                </a:solidFill>
              </a:defRPr>
            </a:lvl1pPr>
          </a:lstStyle>
          <a:p>
            <a:r>
              <a:rPr lang="da-DK" dirty="0" smtClean="0"/>
              <a:t>Klik for at redigere i master</a:t>
            </a:r>
            <a:endParaRPr lang="da-DK" dirty="0"/>
          </a:p>
        </p:txBody>
      </p:sp>
    </p:spTree>
    <p:extLst>
      <p:ext uri="{BB962C8B-B14F-4D97-AF65-F5344CB8AC3E}">
        <p14:creationId xmlns:p14="http://schemas.microsoft.com/office/powerpoint/2010/main" val="154822581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fsnitsoverskrift">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911424" y="164078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i master</a:t>
            </a:r>
          </a:p>
        </p:txBody>
      </p:sp>
      <p:sp>
        <p:nvSpPr>
          <p:cNvPr id="4" name="Titel 3"/>
          <p:cNvSpPr>
            <a:spLocks noGrp="1"/>
          </p:cNvSpPr>
          <p:nvPr>
            <p:ph type="title"/>
          </p:nvPr>
        </p:nvSpPr>
        <p:spPr/>
        <p:txBody>
          <a:bodyPr/>
          <a:lstStyle/>
          <a:p>
            <a:r>
              <a:rPr lang="da-DK" smtClean="0"/>
              <a:t>Klik for at redigere titeltypografi i masteren</a:t>
            </a:r>
            <a:endParaRPr lang="da-DK"/>
          </a:p>
        </p:txBody>
      </p:sp>
    </p:spTree>
    <p:extLst>
      <p:ext uri="{BB962C8B-B14F-4D97-AF65-F5344CB8AC3E}">
        <p14:creationId xmlns:p14="http://schemas.microsoft.com/office/powerpoint/2010/main" val="140586149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l="-2000" r="-2000"/>
          </a:stretch>
        </a:blipFill>
        <a:effectLst/>
      </p:bgPr>
    </p:bg>
    <p:spTree>
      <p:nvGrpSpPr>
        <p:cNvPr id="1" name=""/>
        <p:cNvGrpSpPr/>
        <p:nvPr/>
      </p:nvGrpSpPr>
      <p:grpSpPr>
        <a:xfrm>
          <a:off x="0" y="0"/>
          <a:ext cx="0" cy="0"/>
          <a:chOff x="0" y="0"/>
          <a:chExt cx="0" cy="0"/>
        </a:xfrm>
      </p:grpSpPr>
      <p:sp>
        <p:nvSpPr>
          <p:cNvPr id="2050" name="Pladsholder til titel 1"/>
          <p:cNvSpPr>
            <a:spLocks noGrp="1"/>
          </p:cNvSpPr>
          <p:nvPr>
            <p:ph type="title"/>
          </p:nvPr>
        </p:nvSpPr>
        <p:spPr bwMode="auto">
          <a:xfrm>
            <a:off x="624418" y="203200"/>
            <a:ext cx="86529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2051" name="Pladsholder til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pic>
        <p:nvPicPr>
          <p:cNvPr id="2052" name="Picture 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701" y="6237289"/>
            <a:ext cx="240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27209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timing>
    <p:tnLst>
      <p:par>
        <p:cTn id="1" dur="indefinite" restart="never" nodeType="tmRoot"/>
      </p:par>
    </p:tnLst>
  </p:timing>
  <p:txStyles>
    <p:titleStyle>
      <a:lvl1pPr algn="ctr" rtl="0" eaLnBrk="1" fontAlgn="base" hangingPunct="1">
        <a:spcBef>
          <a:spcPct val="0"/>
        </a:spcBef>
        <a:spcAft>
          <a:spcPct val="0"/>
        </a:spcAft>
        <a:defRPr sz="36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3600">
          <a:solidFill>
            <a:schemeClr val="accent1"/>
          </a:solidFill>
          <a:latin typeface="Arial" charset="0"/>
          <a:cs typeface="Arial" charset="0"/>
        </a:defRPr>
      </a:lvl2pPr>
      <a:lvl3pPr algn="ctr" rtl="0" eaLnBrk="1" fontAlgn="base" hangingPunct="1">
        <a:spcBef>
          <a:spcPct val="0"/>
        </a:spcBef>
        <a:spcAft>
          <a:spcPct val="0"/>
        </a:spcAft>
        <a:defRPr sz="3600">
          <a:solidFill>
            <a:schemeClr val="accent1"/>
          </a:solidFill>
          <a:latin typeface="Arial" charset="0"/>
          <a:cs typeface="Arial" charset="0"/>
        </a:defRPr>
      </a:lvl3pPr>
      <a:lvl4pPr algn="ctr" rtl="0" eaLnBrk="1" fontAlgn="base" hangingPunct="1">
        <a:spcBef>
          <a:spcPct val="0"/>
        </a:spcBef>
        <a:spcAft>
          <a:spcPct val="0"/>
        </a:spcAft>
        <a:defRPr sz="3600">
          <a:solidFill>
            <a:schemeClr val="accent1"/>
          </a:solidFill>
          <a:latin typeface="Arial" charset="0"/>
          <a:cs typeface="Arial" charset="0"/>
        </a:defRPr>
      </a:lvl4pPr>
      <a:lvl5pPr algn="ctr" rtl="0" eaLnBrk="1" fontAlgn="base" hangingPunct="1">
        <a:spcBef>
          <a:spcPct val="0"/>
        </a:spcBef>
        <a:spcAft>
          <a:spcPct val="0"/>
        </a:spcAft>
        <a:defRPr sz="3600">
          <a:solidFill>
            <a:schemeClr val="accent1"/>
          </a:solidFill>
          <a:latin typeface="Arial" charset="0"/>
          <a:cs typeface="Arial" charset="0"/>
        </a:defRPr>
      </a:lvl5pPr>
      <a:lvl6pPr marL="457200" algn="ctr" rtl="0" eaLnBrk="1" fontAlgn="base" hangingPunct="1">
        <a:spcBef>
          <a:spcPct val="0"/>
        </a:spcBef>
        <a:spcAft>
          <a:spcPct val="0"/>
        </a:spcAft>
        <a:defRPr sz="3600">
          <a:solidFill>
            <a:schemeClr val="accent1"/>
          </a:solidFill>
          <a:latin typeface="Arial" charset="0"/>
          <a:cs typeface="Arial" charset="0"/>
        </a:defRPr>
      </a:lvl6pPr>
      <a:lvl7pPr marL="914400" algn="ctr" rtl="0" eaLnBrk="1" fontAlgn="base" hangingPunct="1">
        <a:spcBef>
          <a:spcPct val="0"/>
        </a:spcBef>
        <a:spcAft>
          <a:spcPct val="0"/>
        </a:spcAft>
        <a:defRPr sz="3600">
          <a:solidFill>
            <a:schemeClr val="accent1"/>
          </a:solidFill>
          <a:latin typeface="Arial" charset="0"/>
          <a:cs typeface="Arial" charset="0"/>
        </a:defRPr>
      </a:lvl7pPr>
      <a:lvl8pPr marL="1371600" algn="ctr" rtl="0" eaLnBrk="1" fontAlgn="base" hangingPunct="1">
        <a:spcBef>
          <a:spcPct val="0"/>
        </a:spcBef>
        <a:spcAft>
          <a:spcPct val="0"/>
        </a:spcAft>
        <a:defRPr sz="3600">
          <a:solidFill>
            <a:schemeClr val="accent1"/>
          </a:solidFill>
          <a:latin typeface="Arial" charset="0"/>
          <a:cs typeface="Arial" charset="0"/>
        </a:defRPr>
      </a:lvl8pPr>
      <a:lvl9pPr marL="1828800" algn="ctr" rtl="0" eaLnBrk="1" fontAlgn="base" hangingPunct="1">
        <a:spcBef>
          <a:spcPct val="0"/>
        </a:spcBef>
        <a:spcAft>
          <a:spcPct val="0"/>
        </a:spcAft>
        <a:defRPr sz="3600">
          <a:solidFill>
            <a:schemeClr val="accent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595959"/>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595959"/>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595959"/>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l="-2000" r="-2000"/>
          </a:stretch>
        </a:blipFill>
        <a:effectLst/>
      </p:bgPr>
    </p:bg>
    <p:spTree>
      <p:nvGrpSpPr>
        <p:cNvPr id="1" name=""/>
        <p:cNvGrpSpPr/>
        <p:nvPr/>
      </p:nvGrpSpPr>
      <p:grpSpPr>
        <a:xfrm>
          <a:off x="0" y="0"/>
          <a:ext cx="0" cy="0"/>
          <a:chOff x="0" y="0"/>
          <a:chExt cx="0" cy="0"/>
        </a:xfrm>
      </p:grpSpPr>
      <p:sp>
        <p:nvSpPr>
          <p:cNvPr id="2050" name="Pladsholder til titel 1"/>
          <p:cNvSpPr>
            <a:spLocks noGrp="1"/>
          </p:cNvSpPr>
          <p:nvPr>
            <p:ph type="title"/>
          </p:nvPr>
        </p:nvSpPr>
        <p:spPr bwMode="auto">
          <a:xfrm>
            <a:off x="624418" y="203200"/>
            <a:ext cx="86529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2051" name="Pladsholder til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pic>
        <p:nvPicPr>
          <p:cNvPr id="2052" name="Picture 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701" y="6237289"/>
            <a:ext cx="240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93347227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p:timing>
    <p:tnLst>
      <p:par>
        <p:cTn id="1" dur="indefinite" restart="never" nodeType="tmRoot"/>
      </p:par>
    </p:tnLst>
  </p:timing>
  <p:txStyles>
    <p:titleStyle>
      <a:lvl1pPr algn="ctr" rtl="0" eaLnBrk="1" fontAlgn="base" hangingPunct="1">
        <a:spcBef>
          <a:spcPct val="0"/>
        </a:spcBef>
        <a:spcAft>
          <a:spcPct val="0"/>
        </a:spcAft>
        <a:defRPr sz="36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3600">
          <a:solidFill>
            <a:schemeClr val="accent1"/>
          </a:solidFill>
          <a:latin typeface="Arial" charset="0"/>
          <a:cs typeface="Arial" charset="0"/>
        </a:defRPr>
      </a:lvl2pPr>
      <a:lvl3pPr algn="ctr" rtl="0" eaLnBrk="1" fontAlgn="base" hangingPunct="1">
        <a:spcBef>
          <a:spcPct val="0"/>
        </a:spcBef>
        <a:spcAft>
          <a:spcPct val="0"/>
        </a:spcAft>
        <a:defRPr sz="3600">
          <a:solidFill>
            <a:schemeClr val="accent1"/>
          </a:solidFill>
          <a:latin typeface="Arial" charset="0"/>
          <a:cs typeface="Arial" charset="0"/>
        </a:defRPr>
      </a:lvl3pPr>
      <a:lvl4pPr algn="ctr" rtl="0" eaLnBrk="1" fontAlgn="base" hangingPunct="1">
        <a:spcBef>
          <a:spcPct val="0"/>
        </a:spcBef>
        <a:spcAft>
          <a:spcPct val="0"/>
        </a:spcAft>
        <a:defRPr sz="3600">
          <a:solidFill>
            <a:schemeClr val="accent1"/>
          </a:solidFill>
          <a:latin typeface="Arial" charset="0"/>
          <a:cs typeface="Arial" charset="0"/>
        </a:defRPr>
      </a:lvl4pPr>
      <a:lvl5pPr algn="ctr" rtl="0" eaLnBrk="1" fontAlgn="base" hangingPunct="1">
        <a:spcBef>
          <a:spcPct val="0"/>
        </a:spcBef>
        <a:spcAft>
          <a:spcPct val="0"/>
        </a:spcAft>
        <a:defRPr sz="3600">
          <a:solidFill>
            <a:schemeClr val="accent1"/>
          </a:solidFill>
          <a:latin typeface="Arial" charset="0"/>
          <a:cs typeface="Arial" charset="0"/>
        </a:defRPr>
      </a:lvl5pPr>
      <a:lvl6pPr marL="457200" algn="ctr" rtl="0" eaLnBrk="1" fontAlgn="base" hangingPunct="1">
        <a:spcBef>
          <a:spcPct val="0"/>
        </a:spcBef>
        <a:spcAft>
          <a:spcPct val="0"/>
        </a:spcAft>
        <a:defRPr sz="3600">
          <a:solidFill>
            <a:schemeClr val="accent1"/>
          </a:solidFill>
          <a:latin typeface="Arial" charset="0"/>
          <a:cs typeface="Arial" charset="0"/>
        </a:defRPr>
      </a:lvl6pPr>
      <a:lvl7pPr marL="914400" algn="ctr" rtl="0" eaLnBrk="1" fontAlgn="base" hangingPunct="1">
        <a:spcBef>
          <a:spcPct val="0"/>
        </a:spcBef>
        <a:spcAft>
          <a:spcPct val="0"/>
        </a:spcAft>
        <a:defRPr sz="3600">
          <a:solidFill>
            <a:schemeClr val="accent1"/>
          </a:solidFill>
          <a:latin typeface="Arial" charset="0"/>
          <a:cs typeface="Arial" charset="0"/>
        </a:defRPr>
      </a:lvl7pPr>
      <a:lvl8pPr marL="1371600" algn="ctr" rtl="0" eaLnBrk="1" fontAlgn="base" hangingPunct="1">
        <a:spcBef>
          <a:spcPct val="0"/>
        </a:spcBef>
        <a:spcAft>
          <a:spcPct val="0"/>
        </a:spcAft>
        <a:defRPr sz="3600">
          <a:solidFill>
            <a:schemeClr val="accent1"/>
          </a:solidFill>
          <a:latin typeface="Arial" charset="0"/>
          <a:cs typeface="Arial" charset="0"/>
        </a:defRPr>
      </a:lvl8pPr>
      <a:lvl9pPr marL="1828800" algn="ctr" rtl="0" eaLnBrk="1" fontAlgn="base" hangingPunct="1">
        <a:spcBef>
          <a:spcPct val="0"/>
        </a:spcBef>
        <a:spcAft>
          <a:spcPct val="0"/>
        </a:spcAft>
        <a:defRPr sz="3600">
          <a:solidFill>
            <a:schemeClr val="accent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595959"/>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595959"/>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595959"/>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380AABF-249B-4431-89EF-CB8E10E55D99}" type="datetimeFigureOut">
              <a:rPr lang="da-DK" smtClean="0"/>
              <a:t>02-09-2016</a:t>
            </a:fld>
            <a:endParaRPr lang="da-DK"/>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da-DK"/>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B537F1D-8F39-476D-A930-2E57CBEADEF7}" type="slidenum">
              <a:rPr lang="da-DK" smtClean="0"/>
              <a:t>‹nr.›</a:t>
            </a:fld>
            <a:endParaRPr lang="da-DK"/>
          </a:p>
        </p:txBody>
      </p:sp>
    </p:spTree>
    <p:extLst>
      <p:ext uri="{BB962C8B-B14F-4D97-AF65-F5344CB8AC3E}">
        <p14:creationId xmlns:p14="http://schemas.microsoft.com/office/powerpoint/2010/main" val="2049180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ktangel 8"/>
          <p:cNvSpPr/>
          <p:nvPr/>
        </p:nvSpPr>
        <p:spPr>
          <a:xfrm>
            <a:off x="5734537" y="83278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Pladsholder til indhold 4" descr="64.000 børn_tegnet.jpg"/>
          <p:cNvPicPr>
            <a:picLocks noChangeAspect="1"/>
          </p:cNvPicPr>
          <p:nvPr/>
        </p:nvPicPr>
        <p:blipFill>
          <a:blip r:embed="rId3" cstate="print"/>
          <a:stretch>
            <a:fillRect/>
          </a:stretch>
        </p:blipFill>
        <p:spPr>
          <a:xfrm>
            <a:off x="116569" y="832782"/>
            <a:ext cx="5560329" cy="5329770"/>
          </a:xfrm>
          <a:prstGeom prst="rect">
            <a:avLst/>
          </a:prstGeom>
        </p:spPr>
      </p:pic>
      <p:sp>
        <p:nvSpPr>
          <p:cNvPr id="2" name="Titel 1"/>
          <p:cNvSpPr>
            <a:spLocks noGrp="1"/>
          </p:cNvSpPr>
          <p:nvPr>
            <p:ph type="ctrTitle"/>
          </p:nvPr>
        </p:nvSpPr>
        <p:spPr>
          <a:xfrm>
            <a:off x="5734537" y="858785"/>
            <a:ext cx="3086100" cy="5303767"/>
          </a:xfrm>
        </p:spPr>
        <p:txBody>
          <a:bodyPr>
            <a:normAutofit fontScale="90000"/>
          </a:bodyPr>
          <a:lstStyle/>
          <a:p>
            <a:pPr algn="l">
              <a:lnSpc>
                <a:spcPct val="100000"/>
              </a:lnSpc>
            </a:pPr>
            <a:r>
              <a:rPr lang="da-DK" sz="5900" dirty="0" smtClean="0"/>
              <a:t>Er der </a:t>
            </a:r>
            <a:r>
              <a:rPr lang="da-DK" sz="5900" b="1" dirty="0" smtClean="0"/>
              <a:t>forskel </a:t>
            </a:r>
            <a:r>
              <a:rPr lang="da-DK" sz="5900" dirty="0" smtClean="0"/>
              <a:t/>
            </a:r>
            <a:br>
              <a:rPr lang="da-DK" sz="5900" dirty="0" smtClean="0"/>
            </a:br>
            <a:r>
              <a:rPr lang="da-DK" sz="5900" dirty="0" smtClean="0"/>
              <a:t>på piger </a:t>
            </a:r>
            <a:br>
              <a:rPr lang="da-DK" sz="5900" dirty="0" smtClean="0"/>
            </a:br>
            <a:r>
              <a:rPr lang="da-DK" sz="5900" dirty="0" smtClean="0"/>
              <a:t>og drenge</a:t>
            </a:r>
            <a:br>
              <a:rPr lang="da-DK" sz="5900" dirty="0" smtClean="0"/>
            </a:br>
            <a:r>
              <a:rPr lang="da-DK" sz="5900" b="1" dirty="0" smtClean="0"/>
              <a:t>?</a:t>
            </a:r>
            <a:endParaRPr lang="da-DK" sz="5900" b="1" dirty="0"/>
          </a:p>
        </p:txBody>
      </p:sp>
      <p:pic>
        <p:nvPicPr>
          <p:cNvPr id="6" name="Billede 5" descr="AAK_BU_02_hojre_70_cmyk.png"/>
          <p:cNvPicPr>
            <a:picLocks noChangeAspect="1"/>
          </p:cNvPicPr>
          <p:nvPr/>
        </p:nvPicPr>
        <p:blipFill>
          <a:blip r:embed="rId4" cstate="print"/>
          <a:stretch>
            <a:fillRect/>
          </a:stretch>
        </p:blipFill>
        <p:spPr>
          <a:xfrm>
            <a:off x="10289304" y="140079"/>
            <a:ext cx="1526291" cy="804924"/>
          </a:xfrm>
          <a:prstGeom prst="rect">
            <a:avLst/>
          </a:prstGeom>
        </p:spPr>
      </p:pic>
      <p:sp>
        <p:nvSpPr>
          <p:cNvPr id="8" name="Titel 1"/>
          <p:cNvSpPr txBox="1">
            <a:spLocks/>
          </p:cNvSpPr>
          <p:nvPr/>
        </p:nvSpPr>
        <p:spPr>
          <a:xfrm>
            <a:off x="7457204" y="1161973"/>
            <a:ext cx="2931396" cy="61288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da-DK" sz="49600" dirty="0"/>
          </a:p>
        </p:txBody>
      </p:sp>
    </p:spTree>
    <p:extLst>
      <p:ext uri="{BB962C8B-B14F-4D97-AF65-F5344CB8AC3E}">
        <p14:creationId xmlns:p14="http://schemas.microsoft.com/office/powerpoint/2010/main" val="830745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smtClean="0"/>
              <a:t>Trivsel i skolen -  undervisning og pauser </a:t>
            </a:r>
            <a:endParaRPr lang="da-DK" dirty="0"/>
          </a:p>
        </p:txBody>
      </p:sp>
      <p:sp>
        <p:nvSpPr>
          <p:cNvPr id="3" name="Pladsholder til indhold 2"/>
          <p:cNvSpPr>
            <a:spLocks noGrp="1"/>
          </p:cNvSpPr>
          <p:nvPr>
            <p:ph idx="1"/>
          </p:nvPr>
        </p:nvSpPr>
        <p:spPr>
          <a:xfrm>
            <a:off x="7779263" y="2755143"/>
            <a:ext cx="4483100" cy="1215499"/>
          </a:xfrm>
        </p:spPr>
        <p:txBody>
          <a:bodyPr>
            <a:normAutofit fontScale="85000" lnSpcReduction="20000"/>
          </a:bodyPr>
          <a:lstStyle/>
          <a:p>
            <a:pPr marL="0" indent="0">
              <a:buNone/>
            </a:pPr>
            <a:endParaRPr lang="da-DK" dirty="0" smtClean="0"/>
          </a:p>
          <a:p>
            <a:r>
              <a:rPr lang="da-DK" dirty="0" smtClean="0"/>
              <a:t>Flere drenge keder sig i undervisningen</a:t>
            </a:r>
          </a:p>
          <a:p>
            <a:r>
              <a:rPr lang="da-DK" dirty="0" smtClean="0"/>
              <a:t>Forskellen mindskes i takt med at eleverne bliver ældre</a:t>
            </a:r>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graphicFrame>
        <p:nvGraphicFramePr>
          <p:cNvPr id="7" name="Diagram 6"/>
          <p:cNvGraphicFramePr>
            <a:graphicFrameLocks/>
          </p:cNvGraphicFramePr>
          <p:nvPr>
            <p:extLst>
              <p:ext uri="{D42A27DB-BD31-4B8C-83A1-F6EECF244321}">
                <p14:modId xmlns:p14="http://schemas.microsoft.com/office/powerpoint/2010/main" val="614586439"/>
              </p:ext>
            </p:extLst>
          </p:nvPr>
        </p:nvGraphicFramePr>
        <p:xfrm>
          <a:off x="7529224" y="878014"/>
          <a:ext cx="4653276" cy="27790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 10"/>
          <p:cNvGraphicFramePr>
            <a:graphicFrameLocks/>
          </p:cNvGraphicFramePr>
          <p:nvPr>
            <p:extLst>
              <p:ext uri="{D42A27DB-BD31-4B8C-83A1-F6EECF244321}">
                <p14:modId xmlns:p14="http://schemas.microsoft.com/office/powerpoint/2010/main" val="1516733381"/>
              </p:ext>
            </p:extLst>
          </p:nvPr>
        </p:nvGraphicFramePr>
        <p:xfrm>
          <a:off x="3449324" y="520430"/>
          <a:ext cx="4539343" cy="3149600"/>
        </p:xfrm>
        <a:graphic>
          <a:graphicData uri="http://schemas.openxmlformats.org/drawingml/2006/chart">
            <c:chart xmlns:c="http://schemas.openxmlformats.org/drawingml/2006/chart" xmlns:r="http://schemas.openxmlformats.org/officeDocument/2006/relationships" r:id="rId5"/>
          </a:graphicData>
        </a:graphic>
      </p:graphicFrame>
      <p:sp>
        <p:nvSpPr>
          <p:cNvPr id="12" name="Pladsholder til indhold 2"/>
          <p:cNvSpPr txBox="1">
            <a:spLocks/>
          </p:cNvSpPr>
          <p:nvPr/>
        </p:nvSpPr>
        <p:spPr>
          <a:xfrm>
            <a:off x="3449324" y="2796475"/>
            <a:ext cx="4539343" cy="1132836"/>
          </a:xfrm>
          <a:prstGeom prst="rect">
            <a:avLst/>
          </a:prstGeom>
        </p:spPr>
        <p:txBody>
          <a:bodyPr vert="horz" lIns="91440" tIns="45720" rIns="91440" bIns="45720" rtlCol="0" anchor="ctr">
            <a:normAutofit fontScale="8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da-DK" dirty="0" smtClean="0"/>
          </a:p>
          <a:p>
            <a:r>
              <a:rPr lang="da-DK" dirty="0" smtClean="0"/>
              <a:t>Flere drenge kan godt lide pauserne</a:t>
            </a:r>
          </a:p>
          <a:p>
            <a:r>
              <a:rPr lang="da-DK" dirty="0" smtClean="0"/>
              <a:t>Forskellen er, undtaget i 6. klasse, på mindst 10 procentpoint</a:t>
            </a:r>
            <a:endParaRPr lang="da-DK" dirty="0"/>
          </a:p>
        </p:txBody>
      </p:sp>
      <p:sp>
        <p:nvSpPr>
          <p:cNvPr id="4" name="Rektangel 3"/>
          <p:cNvSpPr/>
          <p:nvPr/>
        </p:nvSpPr>
        <p:spPr>
          <a:xfrm>
            <a:off x="3851288" y="337945"/>
            <a:ext cx="3598073" cy="307777"/>
          </a:xfrm>
          <a:prstGeom prst="rect">
            <a:avLst/>
          </a:prstGeom>
        </p:spPr>
        <p:txBody>
          <a:bodyPr wrap="square">
            <a:spAutoFit/>
          </a:bodyPr>
          <a:lstStyle/>
          <a:p>
            <a:pPr algn="ctr">
              <a:defRPr sz="1800" b="0" i="0" u="none" strike="noStrike" kern="1200" baseline="0">
                <a:solidFill>
                  <a:prstClr val="black"/>
                </a:solidFill>
                <a:latin typeface="+mn-lt"/>
                <a:ea typeface="+mn-ea"/>
                <a:cs typeface="+mn-cs"/>
              </a:defRPr>
            </a:pPr>
            <a:r>
              <a:rPr lang="da-DK" sz="1400" dirty="0">
                <a:latin typeface="Calibri" panose="020F0502020204030204" pitchFamily="34" charset="0"/>
              </a:rPr>
              <a:t>Andel der </a:t>
            </a:r>
            <a:r>
              <a:rPr lang="da-DK" sz="1400" dirty="0" smtClean="0">
                <a:latin typeface="Calibri" panose="020F0502020204030204" pitchFamily="34" charset="0"/>
              </a:rPr>
              <a:t>kan lide pauserne</a:t>
            </a:r>
            <a:endParaRPr lang="da-DK" sz="1400" dirty="0">
              <a:latin typeface="Calibri" panose="020F0502020204030204" pitchFamily="34" charset="0"/>
            </a:endParaRPr>
          </a:p>
        </p:txBody>
      </p:sp>
      <p:graphicFrame>
        <p:nvGraphicFramePr>
          <p:cNvPr id="14" name="Chart 3"/>
          <p:cNvGraphicFramePr>
            <a:graphicFrameLocks/>
          </p:cNvGraphicFramePr>
          <p:nvPr>
            <p:extLst>
              <p:ext uri="{D42A27DB-BD31-4B8C-83A1-F6EECF244321}">
                <p14:modId xmlns:p14="http://schemas.microsoft.com/office/powerpoint/2010/main" val="1886692465"/>
              </p:ext>
            </p:extLst>
          </p:nvPr>
        </p:nvGraphicFramePr>
        <p:xfrm>
          <a:off x="5493229" y="4648550"/>
          <a:ext cx="4683752" cy="2826897"/>
        </p:xfrm>
        <a:graphic>
          <a:graphicData uri="http://schemas.openxmlformats.org/drawingml/2006/chart">
            <c:chart xmlns:c="http://schemas.openxmlformats.org/drawingml/2006/chart" xmlns:r="http://schemas.openxmlformats.org/officeDocument/2006/relationships" r:id="rId6"/>
          </a:graphicData>
        </a:graphic>
      </p:graphicFrame>
      <p:sp>
        <p:nvSpPr>
          <p:cNvPr id="16" name="Pladsholder til indhold 2"/>
          <p:cNvSpPr txBox="1">
            <a:spLocks/>
          </p:cNvSpPr>
          <p:nvPr/>
        </p:nvSpPr>
        <p:spPr>
          <a:xfrm>
            <a:off x="9631786" y="4909451"/>
            <a:ext cx="2022939" cy="1136107"/>
          </a:xfrm>
          <a:prstGeom prst="rect">
            <a:avLst/>
          </a:prstGeom>
        </p:spPr>
        <p:txBody>
          <a:bodyPr vert="horz" lIns="91440" tIns="45720" rIns="91440" bIns="45720" rtlCol="0" anchor="ctr">
            <a:normAutofit fontScale="850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da-DK" dirty="0" smtClean="0"/>
          </a:p>
          <a:p>
            <a:r>
              <a:rPr lang="da-DK" dirty="0" smtClean="0"/>
              <a:t>Flere piger er bange for at blive til grin i skolen</a:t>
            </a:r>
          </a:p>
        </p:txBody>
      </p:sp>
    </p:spTree>
    <p:extLst>
      <p:ext uri="{BB962C8B-B14F-4D97-AF65-F5344CB8AC3E}">
        <p14:creationId xmlns:p14="http://schemas.microsoft.com/office/powerpoint/2010/main" val="43552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smtClean="0"/>
              <a:t>Opmærksom-</a:t>
            </a:r>
            <a:r>
              <a:rPr lang="da-DK" dirty="0" err="1" smtClean="0"/>
              <a:t>hedskrævnde</a:t>
            </a:r>
            <a:r>
              <a:rPr lang="da-DK" dirty="0" smtClean="0"/>
              <a:t> fravær</a:t>
            </a:r>
            <a:endParaRPr lang="da-DK" dirty="0"/>
          </a:p>
        </p:txBody>
      </p:sp>
      <p:sp>
        <p:nvSpPr>
          <p:cNvPr id="3" name="Pladsholder til indhold 2"/>
          <p:cNvSpPr>
            <a:spLocks noGrp="1"/>
          </p:cNvSpPr>
          <p:nvPr>
            <p:ph idx="1"/>
          </p:nvPr>
        </p:nvSpPr>
        <p:spPr>
          <a:xfrm>
            <a:off x="8218380" y="1661486"/>
            <a:ext cx="3555035" cy="1153601"/>
          </a:xfrm>
        </p:spPr>
        <p:txBody>
          <a:bodyPr>
            <a:noAutofit/>
          </a:bodyPr>
          <a:lstStyle/>
          <a:p>
            <a:r>
              <a:rPr lang="da-DK" sz="1600" dirty="0" smtClean="0"/>
              <a:t>I udskolingen stiger både pigers og drenges fravær markant</a:t>
            </a:r>
          </a:p>
          <a:p>
            <a:r>
              <a:rPr lang="da-DK" sz="1600" dirty="0" smtClean="0"/>
              <a:t>Drengenes har mere fravær i udskolingen end pigerne</a:t>
            </a:r>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graphicFrame>
        <p:nvGraphicFramePr>
          <p:cNvPr id="7" name="Diagram 6"/>
          <p:cNvGraphicFramePr>
            <a:graphicFrameLocks/>
          </p:cNvGraphicFramePr>
          <p:nvPr>
            <p:extLst>
              <p:ext uri="{D42A27DB-BD31-4B8C-83A1-F6EECF244321}">
                <p14:modId xmlns:p14="http://schemas.microsoft.com/office/powerpoint/2010/main" val="3532136459"/>
              </p:ext>
            </p:extLst>
          </p:nvPr>
        </p:nvGraphicFramePr>
        <p:xfrm>
          <a:off x="2958985" y="211950"/>
          <a:ext cx="6108364" cy="4052674"/>
        </p:xfrm>
        <a:graphic>
          <a:graphicData uri="http://schemas.openxmlformats.org/drawingml/2006/chart">
            <c:chart xmlns:c="http://schemas.openxmlformats.org/drawingml/2006/chart" xmlns:r="http://schemas.openxmlformats.org/officeDocument/2006/relationships" r:id="rId4"/>
          </a:graphicData>
        </a:graphic>
      </p:graphicFrame>
      <p:sp>
        <p:nvSpPr>
          <p:cNvPr id="9" name="Pladsholder til indhold 2"/>
          <p:cNvSpPr txBox="1">
            <a:spLocks/>
          </p:cNvSpPr>
          <p:nvPr/>
        </p:nvSpPr>
        <p:spPr>
          <a:xfrm>
            <a:off x="3843148" y="4392437"/>
            <a:ext cx="3774429" cy="143690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da-DK" sz="1600" dirty="0" smtClean="0"/>
              <a:t>Blandt de elever, der opnåede mellem 10 og 12 ved 9.klassesprøverne, havde pigerne mere fravær end drengene.</a:t>
            </a:r>
          </a:p>
        </p:txBody>
      </p:sp>
      <p:graphicFrame>
        <p:nvGraphicFramePr>
          <p:cNvPr id="11" name="Diagram 10"/>
          <p:cNvGraphicFramePr/>
          <p:nvPr>
            <p:extLst>
              <p:ext uri="{D42A27DB-BD31-4B8C-83A1-F6EECF244321}">
                <p14:modId xmlns:p14="http://schemas.microsoft.com/office/powerpoint/2010/main" val="3433125868"/>
              </p:ext>
            </p:extLst>
          </p:nvPr>
        </p:nvGraphicFramePr>
        <p:xfrm>
          <a:off x="7617577" y="3996817"/>
          <a:ext cx="4856219" cy="27479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4976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smtClean="0"/>
              <a:t>Resultater ved 9.klasses-prøverne</a:t>
            </a:r>
            <a:endParaRPr lang="da-DK" dirty="0"/>
          </a:p>
        </p:txBody>
      </p:sp>
      <p:sp>
        <p:nvSpPr>
          <p:cNvPr id="3" name="Pladsholder til indhold 2"/>
          <p:cNvSpPr>
            <a:spLocks noGrp="1"/>
          </p:cNvSpPr>
          <p:nvPr>
            <p:ph idx="1"/>
          </p:nvPr>
        </p:nvSpPr>
        <p:spPr>
          <a:xfrm>
            <a:off x="3757067" y="1912167"/>
            <a:ext cx="3747071" cy="3495021"/>
          </a:xfrm>
        </p:spPr>
        <p:txBody>
          <a:bodyPr>
            <a:normAutofit/>
          </a:bodyPr>
          <a:lstStyle/>
          <a:p>
            <a:r>
              <a:rPr lang="da-DK" dirty="0" smtClean="0"/>
              <a:t>Pigerne opnår højere gennemsnit i de bundne prøvefag </a:t>
            </a:r>
          </a:p>
          <a:p>
            <a:r>
              <a:rPr lang="da-DK" dirty="0" smtClean="0"/>
              <a:t>Pigerne scorer højere i både dansk og matematik</a:t>
            </a:r>
          </a:p>
          <a:p>
            <a:r>
              <a:rPr lang="da-DK" dirty="0" smtClean="0"/>
              <a:t>Flere piger går til alle prøver og lever op til erhvervsskolernes adgangskrav</a:t>
            </a:r>
            <a:endParaRPr lang="da-DK" dirty="0"/>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graphicFrame>
        <p:nvGraphicFramePr>
          <p:cNvPr id="7" name="Diagram 6"/>
          <p:cNvGraphicFramePr/>
          <p:nvPr>
            <p:extLst>
              <p:ext uri="{D42A27DB-BD31-4B8C-83A1-F6EECF244321}">
                <p14:modId xmlns:p14="http://schemas.microsoft.com/office/powerpoint/2010/main" val="632410849"/>
              </p:ext>
            </p:extLst>
          </p:nvPr>
        </p:nvGraphicFramePr>
        <p:xfrm>
          <a:off x="7587916" y="945003"/>
          <a:ext cx="4615831" cy="2787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9"/>
          <p:cNvGraphicFramePr/>
          <p:nvPr>
            <p:extLst>
              <p:ext uri="{D42A27DB-BD31-4B8C-83A1-F6EECF244321}">
                <p14:modId xmlns:p14="http://schemas.microsoft.com/office/powerpoint/2010/main" val="1412996225"/>
              </p:ext>
            </p:extLst>
          </p:nvPr>
        </p:nvGraphicFramePr>
        <p:xfrm>
          <a:off x="7587916" y="3844367"/>
          <a:ext cx="4604084" cy="3125643"/>
        </p:xfrm>
        <a:graphic>
          <a:graphicData uri="http://schemas.openxmlformats.org/drawingml/2006/chart">
            <c:chart xmlns:c="http://schemas.openxmlformats.org/drawingml/2006/chart" xmlns:r="http://schemas.openxmlformats.org/officeDocument/2006/relationships" r:id="rId5"/>
          </a:graphicData>
        </a:graphic>
      </p:graphicFrame>
      <p:sp>
        <p:nvSpPr>
          <p:cNvPr id="11" name="Tekstfelt 10"/>
          <p:cNvSpPr txBox="1"/>
          <p:nvPr/>
        </p:nvSpPr>
        <p:spPr>
          <a:xfrm>
            <a:off x="5924336" y="563461"/>
            <a:ext cx="1889955" cy="919401"/>
          </a:xfrm>
          <a:prstGeom prst="roundRect">
            <a:avLst/>
          </a:prstGeom>
          <a:noFill/>
          <a:ln w="19050">
            <a:solidFill>
              <a:schemeClr val="accent1">
                <a:lumMod val="75000"/>
              </a:schemeClr>
            </a:solidFill>
            <a:prstDash val="dash"/>
          </a:ln>
        </p:spPr>
        <p:txBody>
          <a:bodyPr wrap="square" rtlCol="0">
            <a:spAutoFit/>
          </a:bodyPr>
          <a:lstStyle/>
          <a:p>
            <a:r>
              <a:rPr lang="da-DK" sz="2400" dirty="0" smtClean="0">
                <a:solidFill>
                  <a:schemeClr val="tx1">
                    <a:lumMod val="65000"/>
                    <a:lumOff val="35000"/>
                  </a:schemeClr>
                </a:solidFill>
                <a:latin typeface="Calibri" panose="020F0502020204030204" pitchFamily="34" charset="0"/>
                <a:ea typeface="BatangChe" panose="02030609000101010101" pitchFamily="49" charset="-127"/>
              </a:rPr>
              <a:t>Piger:      </a:t>
            </a:r>
            <a:r>
              <a:rPr lang="da-DK" sz="2400" b="1" dirty="0" smtClean="0">
                <a:solidFill>
                  <a:schemeClr val="tx1">
                    <a:lumMod val="65000"/>
                    <a:lumOff val="35000"/>
                  </a:schemeClr>
                </a:solidFill>
                <a:latin typeface="Calibri" panose="020F0502020204030204" pitchFamily="34" charset="0"/>
                <a:ea typeface="BatangChe" panose="02030609000101010101" pitchFamily="49" charset="-127"/>
              </a:rPr>
              <a:t>7,8</a:t>
            </a:r>
            <a:endParaRPr lang="da-DK" sz="2400" b="1" dirty="0">
              <a:solidFill>
                <a:schemeClr val="tx1">
                  <a:lumMod val="65000"/>
                  <a:lumOff val="35000"/>
                </a:schemeClr>
              </a:solidFill>
              <a:latin typeface="Calibri" panose="020F0502020204030204" pitchFamily="34" charset="0"/>
              <a:ea typeface="BatangChe" panose="02030609000101010101" pitchFamily="49" charset="-127"/>
            </a:endParaRPr>
          </a:p>
          <a:p>
            <a:r>
              <a:rPr lang="da-DK" sz="2400" dirty="0" smtClean="0">
                <a:solidFill>
                  <a:schemeClr val="tx1">
                    <a:lumMod val="65000"/>
                    <a:lumOff val="35000"/>
                  </a:schemeClr>
                </a:solidFill>
                <a:latin typeface="Calibri" panose="020F0502020204030204" pitchFamily="34" charset="0"/>
                <a:ea typeface="BatangChe" panose="02030609000101010101" pitchFamily="49" charset="-127"/>
              </a:rPr>
              <a:t>Drenge:  </a:t>
            </a:r>
            <a:r>
              <a:rPr lang="da-DK" sz="2400" b="1" dirty="0" smtClean="0">
                <a:solidFill>
                  <a:schemeClr val="tx1">
                    <a:lumMod val="65000"/>
                    <a:lumOff val="35000"/>
                  </a:schemeClr>
                </a:solidFill>
                <a:latin typeface="Calibri" panose="020F0502020204030204" pitchFamily="34" charset="0"/>
                <a:ea typeface="BatangChe" panose="02030609000101010101" pitchFamily="49" charset="-127"/>
              </a:rPr>
              <a:t>6,8</a:t>
            </a:r>
            <a:endParaRPr lang="da-DK" sz="2400" b="1" dirty="0">
              <a:solidFill>
                <a:schemeClr val="tx1">
                  <a:lumMod val="65000"/>
                  <a:lumOff val="35000"/>
                </a:schemeClr>
              </a:solidFill>
              <a:latin typeface="Calibri" panose="020F0502020204030204" pitchFamily="34" charset="0"/>
              <a:ea typeface="BatangChe" panose="02030609000101010101" pitchFamily="49" charset="-127"/>
            </a:endParaRPr>
          </a:p>
        </p:txBody>
      </p:sp>
      <p:sp>
        <p:nvSpPr>
          <p:cNvPr id="22" name="Kombinationstegning 21"/>
          <p:cNvSpPr/>
          <p:nvPr/>
        </p:nvSpPr>
        <p:spPr>
          <a:xfrm>
            <a:off x="6607833" y="1482862"/>
            <a:ext cx="731159" cy="1346602"/>
          </a:xfrm>
          <a:custGeom>
            <a:avLst/>
            <a:gdLst>
              <a:gd name="connsiteX0" fmla="*/ 0 w 633492"/>
              <a:gd name="connsiteY0" fmla="*/ 1315844 h 1315844"/>
              <a:gd name="connsiteX1" fmla="*/ 624468 w 633492"/>
              <a:gd name="connsiteY1" fmla="*/ 1025912 h 1315844"/>
              <a:gd name="connsiteX2" fmla="*/ 312234 w 633492"/>
              <a:gd name="connsiteY2" fmla="*/ 0 h 1315844"/>
            </a:gdLst>
            <a:ahLst/>
            <a:cxnLst>
              <a:cxn ang="0">
                <a:pos x="connsiteX0" y="connsiteY0"/>
              </a:cxn>
              <a:cxn ang="0">
                <a:pos x="connsiteX1" y="connsiteY1"/>
              </a:cxn>
              <a:cxn ang="0">
                <a:pos x="connsiteX2" y="connsiteY2"/>
              </a:cxn>
            </a:cxnLst>
            <a:rect l="l" t="t" r="r" b="b"/>
            <a:pathLst>
              <a:path w="633492" h="1315844">
                <a:moveTo>
                  <a:pt x="0" y="1315844"/>
                </a:moveTo>
                <a:cubicBezTo>
                  <a:pt x="286214" y="1280531"/>
                  <a:pt x="572429" y="1245219"/>
                  <a:pt x="624468" y="1025912"/>
                </a:cubicBezTo>
                <a:cubicBezTo>
                  <a:pt x="676507" y="806605"/>
                  <a:pt x="494370" y="403302"/>
                  <a:pt x="312234" y="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7250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smtClean="0"/>
              <a:t>Overgang til </a:t>
            </a:r>
            <a:r>
              <a:rPr lang="da-DK" dirty="0" err="1" smtClean="0"/>
              <a:t>ungdoms-uddannelse</a:t>
            </a:r>
            <a:endParaRPr lang="da-DK" dirty="0"/>
          </a:p>
        </p:txBody>
      </p:sp>
      <p:sp>
        <p:nvSpPr>
          <p:cNvPr id="3" name="Pladsholder til indhold 2"/>
          <p:cNvSpPr>
            <a:spLocks noGrp="1"/>
          </p:cNvSpPr>
          <p:nvPr>
            <p:ph idx="1"/>
          </p:nvPr>
        </p:nvSpPr>
        <p:spPr>
          <a:xfrm>
            <a:off x="3449324" y="3871163"/>
            <a:ext cx="3622036" cy="2616708"/>
          </a:xfrm>
        </p:spPr>
        <p:txBody>
          <a:bodyPr/>
          <a:lstStyle/>
          <a:p>
            <a:r>
              <a:rPr lang="da-DK" dirty="0" smtClean="0"/>
              <a:t>Ud af de unge, der er i gang med uddannelse, er der…</a:t>
            </a:r>
          </a:p>
          <a:p>
            <a:pPr lvl="1"/>
            <a:r>
              <a:rPr lang="da-DK" dirty="0" smtClean="0"/>
              <a:t>En større andel af pigerne, der er i gang med STX og HF</a:t>
            </a:r>
          </a:p>
          <a:p>
            <a:pPr lvl="1"/>
            <a:r>
              <a:rPr lang="da-DK" dirty="0" smtClean="0"/>
              <a:t>En større andel af drengene, der er i gang med erhvervsuddannelser, HHX og HTX</a:t>
            </a:r>
            <a:endParaRPr lang="da-DK" dirty="0"/>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graphicFrame>
        <p:nvGraphicFramePr>
          <p:cNvPr id="7" name="Diagram 6"/>
          <p:cNvGraphicFramePr/>
          <p:nvPr>
            <p:extLst>
              <p:ext uri="{D42A27DB-BD31-4B8C-83A1-F6EECF244321}">
                <p14:modId xmlns:p14="http://schemas.microsoft.com/office/powerpoint/2010/main" val="3992252183"/>
              </p:ext>
            </p:extLst>
          </p:nvPr>
        </p:nvGraphicFramePr>
        <p:xfrm>
          <a:off x="3551819" y="576032"/>
          <a:ext cx="4468252" cy="2751785"/>
        </p:xfrm>
        <a:graphic>
          <a:graphicData uri="http://schemas.openxmlformats.org/drawingml/2006/chart">
            <c:chart xmlns:c="http://schemas.openxmlformats.org/drawingml/2006/chart" xmlns:r="http://schemas.openxmlformats.org/officeDocument/2006/relationships" r:id="rId4"/>
          </a:graphicData>
        </a:graphic>
      </p:graphicFrame>
      <p:sp>
        <p:nvSpPr>
          <p:cNvPr id="10" name="Pladsholder til indhold 2"/>
          <p:cNvSpPr txBox="1">
            <a:spLocks/>
          </p:cNvSpPr>
          <p:nvPr/>
        </p:nvSpPr>
        <p:spPr>
          <a:xfrm>
            <a:off x="8099802" y="576032"/>
            <a:ext cx="3657600" cy="261670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da-DK" dirty="0" smtClean="0"/>
              <a:t>Næsten 3 procentpoint flere piger er i ungdomsuddannelse 15 mdr. efter 9. kl.</a:t>
            </a:r>
            <a:endParaRPr lang="da-DK" dirty="0"/>
          </a:p>
        </p:txBody>
      </p:sp>
      <p:pic>
        <p:nvPicPr>
          <p:cNvPr id="8" name="Billed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8759" y="3326886"/>
            <a:ext cx="5163241" cy="2990475"/>
          </a:xfrm>
          <a:prstGeom prst="rect">
            <a:avLst/>
          </a:prstGeom>
        </p:spPr>
      </p:pic>
    </p:spTree>
    <p:extLst>
      <p:ext uri="{BB962C8B-B14F-4D97-AF65-F5344CB8AC3E}">
        <p14:creationId xmlns:p14="http://schemas.microsoft.com/office/powerpoint/2010/main" val="385382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smtClean="0"/>
              <a:t>De voksne, børnene møder</a:t>
            </a:r>
            <a:endParaRPr lang="da-DK" dirty="0"/>
          </a:p>
        </p:txBody>
      </p:sp>
      <p:sp>
        <p:nvSpPr>
          <p:cNvPr id="3" name="Pladsholder til indhold 2"/>
          <p:cNvSpPr>
            <a:spLocks noGrp="1"/>
          </p:cNvSpPr>
          <p:nvPr>
            <p:ph idx="1"/>
          </p:nvPr>
        </p:nvSpPr>
        <p:spPr>
          <a:xfrm>
            <a:off x="8919681" y="2116073"/>
            <a:ext cx="3180641" cy="2616708"/>
          </a:xfrm>
        </p:spPr>
        <p:txBody>
          <a:bodyPr/>
          <a:lstStyle/>
          <a:p>
            <a:r>
              <a:rPr lang="da-DK" dirty="0" smtClean="0"/>
              <a:t>Stor overvægt af kvinder i dagtilbud. </a:t>
            </a:r>
          </a:p>
          <a:p>
            <a:r>
              <a:rPr lang="da-DK" dirty="0" smtClean="0"/>
              <a:t>Relativt flere mænd blandt ledere end ansatte i både dagtilbud og skoler.</a:t>
            </a:r>
            <a:endParaRPr lang="da-DK" dirty="0"/>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graphicFrame>
        <p:nvGraphicFramePr>
          <p:cNvPr id="9" name="Diagram 8"/>
          <p:cNvGraphicFramePr/>
          <p:nvPr>
            <p:extLst>
              <p:ext uri="{D42A27DB-BD31-4B8C-83A1-F6EECF244321}">
                <p14:modId xmlns:p14="http://schemas.microsoft.com/office/powerpoint/2010/main" val="815727231"/>
              </p:ext>
            </p:extLst>
          </p:nvPr>
        </p:nvGraphicFramePr>
        <p:xfrm>
          <a:off x="3200402" y="543431"/>
          <a:ext cx="5520494" cy="59129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21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929149" y="1723292"/>
            <a:ext cx="6084109" cy="4379021"/>
          </a:xfrm>
          <a:solidFill>
            <a:schemeClr val="accent3">
              <a:lumMod val="20000"/>
              <a:lumOff val="80000"/>
              <a:alpha val="80000"/>
            </a:schemeClr>
          </a:solidFill>
          <a:ln>
            <a:solidFill>
              <a:schemeClr val="accent1">
                <a:lumMod val="75000"/>
              </a:schemeClr>
            </a:solidFill>
            <a:prstDash val="dash"/>
          </a:ln>
        </p:spPr>
        <p:txBody>
          <a:bodyPr>
            <a:normAutofit/>
          </a:bodyPr>
          <a:lstStyle/>
          <a:p>
            <a:pPr marL="0" indent="0">
              <a:buNone/>
            </a:pPr>
            <a:r>
              <a:rPr lang="da-DK" sz="2100" b="1" dirty="0" smtClean="0"/>
              <a:t>Overvej:</a:t>
            </a:r>
          </a:p>
          <a:p>
            <a:pPr>
              <a:buFont typeface="Wingdings" panose="05000000000000000000" pitchFamily="2" charset="2"/>
              <a:buChar char="à"/>
            </a:pPr>
            <a:r>
              <a:rPr lang="da-DK" sz="2200" dirty="0" smtClean="0">
                <a:sym typeface="Wingdings" panose="05000000000000000000" pitchFamily="2" charset="2"/>
              </a:rPr>
              <a:t>Stemmer det overordnede billede overens med, hvad vi oplever her på skolen/i dagtilbuddet?</a:t>
            </a:r>
          </a:p>
          <a:p>
            <a:pPr>
              <a:buFont typeface="Wingdings" panose="05000000000000000000" pitchFamily="2" charset="2"/>
              <a:buChar char="à"/>
            </a:pPr>
            <a:r>
              <a:rPr lang="da-DK" sz="2200" dirty="0" smtClean="0">
                <a:sym typeface="Wingdings" panose="05000000000000000000" pitchFamily="2" charset="2"/>
              </a:rPr>
              <a:t>Er der noget, der overrasker?</a:t>
            </a:r>
          </a:p>
          <a:p>
            <a:pPr>
              <a:buFont typeface="Wingdings" panose="05000000000000000000" pitchFamily="2" charset="2"/>
              <a:buChar char="à"/>
            </a:pPr>
            <a:r>
              <a:rPr lang="da-DK" sz="2200" dirty="0" smtClean="0">
                <a:sym typeface="Wingdings" panose="05000000000000000000" pitchFamily="2" charset="2"/>
              </a:rPr>
              <a:t>Hvad kan der gemme sig bag tallene?</a:t>
            </a:r>
          </a:p>
          <a:p>
            <a:pPr>
              <a:buFont typeface="Wingdings" panose="05000000000000000000" pitchFamily="2" charset="2"/>
              <a:buChar char="à"/>
            </a:pPr>
            <a:r>
              <a:rPr lang="da-DK" sz="2200" dirty="0" smtClean="0">
                <a:sym typeface="Wingdings" panose="05000000000000000000" pitchFamily="2" charset="2"/>
              </a:rPr>
              <a:t>Hvad er ikke belyst i data - er der andre områder, hvor vi ser forskel mellem piger og drenge?</a:t>
            </a:r>
            <a:endParaRPr lang="da-DK" sz="2200" dirty="0"/>
          </a:p>
        </p:txBody>
      </p:sp>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smtClean="0"/>
              <a:t>Hvad ved vi: </a:t>
            </a:r>
            <a:br>
              <a:rPr lang="da-DK" dirty="0" smtClean="0"/>
            </a:br>
            <a:r>
              <a:rPr lang="da-DK" dirty="0" smtClean="0"/>
              <a:t/>
            </a:r>
            <a:br>
              <a:rPr lang="da-DK" dirty="0" smtClean="0"/>
            </a:br>
            <a:r>
              <a:rPr lang="da-DK" dirty="0" smtClean="0"/>
              <a:t>Opsummering og refleksion</a:t>
            </a:r>
            <a:endParaRPr lang="da-DK" dirty="0"/>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spTree>
    <p:extLst>
      <p:ext uri="{BB962C8B-B14F-4D97-AF65-F5344CB8AC3E}">
        <p14:creationId xmlns:p14="http://schemas.microsoft.com/office/powerpoint/2010/main" val="46848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252918" y="1123837"/>
            <a:ext cx="3074481" cy="4601183"/>
          </a:xfrm>
        </p:spPr>
        <p:txBody>
          <a:bodyPr/>
          <a:lstStyle/>
          <a:p>
            <a:r>
              <a:rPr lang="da-DK" dirty="0" smtClean="0"/>
              <a:t>3</a:t>
            </a:r>
            <a:br>
              <a:rPr lang="da-DK" dirty="0" smtClean="0"/>
            </a:br>
            <a:r>
              <a:rPr lang="da-DK" dirty="0" smtClean="0"/>
              <a:t>Hvordan understøtter vi lige muligheder for piger og drenge? </a:t>
            </a:r>
            <a:endParaRPr lang="da-DK" dirty="0"/>
          </a:p>
        </p:txBody>
      </p:sp>
      <p:sp>
        <p:nvSpPr>
          <p:cNvPr id="3" name="Pladsholder til indhold 2"/>
          <p:cNvSpPr>
            <a:spLocks noGrp="1"/>
          </p:cNvSpPr>
          <p:nvPr>
            <p:ph idx="1"/>
          </p:nvPr>
        </p:nvSpPr>
        <p:spPr>
          <a:xfrm>
            <a:off x="4122669" y="1557631"/>
            <a:ext cx="7255932" cy="4167389"/>
          </a:xfrm>
        </p:spPr>
        <p:txBody>
          <a:bodyPr>
            <a:normAutofit/>
          </a:bodyPr>
          <a:lstStyle/>
          <a:p>
            <a:pPr marL="0" indent="0">
              <a:buNone/>
            </a:pPr>
            <a:r>
              <a:rPr lang="da-DK" sz="2800" dirty="0" smtClean="0"/>
              <a:t>Fokus: </a:t>
            </a:r>
          </a:p>
          <a:p>
            <a:r>
              <a:rPr lang="da-DK" sz="2400" dirty="0" smtClean="0"/>
              <a:t>Nuværende praksis </a:t>
            </a:r>
          </a:p>
          <a:p>
            <a:r>
              <a:rPr lang="da-DK" sz="2400" dirty="0" smtClean="0"/>
              <a:t>Fremadrettede udviklingsmuligheder</a:t>
            </a:r>
          </a:p>
          <a:p>
            <a:pPr marL="0" indent="0">
              <a:buNone/>
            </a:pPr>
            <a:endParaRPr lang="da-DK" sz="1800" b="1" dirty="0" smtClean="0"/>
          </a:p>
          <a:p>
            <a:pPr marL="0" indent="0">
              <a:buNone/>
            </a:pPr>
            <a:endParaRPr lang="da-DK" dirty="0" smtClean="0"/>
          </a:p>
          <a:p>
            <a:pPr marL="0" indent="0">
              <a:buNone/>
            </a:pPr>
            <a:endParaRPr lang="da-DK" dirty="0"/>
          </a:p>
        </p:txBody>
      </p:sp>
      <p:pic>
        <p:nvPicPr>
          <p:cNvPr id="4" name="Billede 3"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pic>
        <p:nvPicPr>
          <p:cNvPr id="7" name="Picture 2"/>
          <p:cNvPicPr>
            <a:picLocks noChangeAspect="1" noChangeArrowheads="1"/>
          </p:cNvPicPr>
          <p:nvPr/>
        </p:nvPicPr>
        <p:blipFill>
          <a:blip r:embed="rId4" cstate="print">
            <a:clrChange>
              <a:clrFrom>
                <a:srgbClr val="FFFFFF"/>
              </a:clrFrom>
              <a:clrTo>
                <a:srgbClr val="FFFFFF">
                  <a:alpha val="0"/>
                </a:srgbClr>
              </a:clrTo>
            </a:clrChange>
          </a:blip>
          <a:srcRect l="9025" t="155" r="4927"/>
          <a:stretch>
            <a:fillRect/>
          </a:stretch>
        </p:blipFill>
        <p:spPr bwMode="auto">
          <a:xfrm>
            <a:off x="4188836" y="4692741"/>
            <a:ext cx="3281194" cy="1409572"/>
          </a:xfrm>
          <a:prstGeom prst="rect">
            <a:avLst/>
          </a:prstGeom>
          <a:noFill/>
          <a:ln w="9525">
            <a:noFill/>
            <a:miter lim="800000"/>
            <a:headEnd/>
            <a:tailEnd/>
          </a:ln>
        </p:spPr>
      </p:pic>
      <p:cxnSp>
        <p:nvCxnSpPr>
          <p:cNvPr id="8" name="Lige forbindelse 7"/>
          <p:cNvCxnSpPr/>
          <p:nvPr/>
        </p:nvCxnSpPr>
        <p:spPr>
          <a:xfrm>
            <a:off x="368300" y="2438400"/>
            <a:ext cx="2260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94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6196" y="694510"/>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smtClean="0"/>
              <a:t>Refleksion over praksis: </a:t>
            </a:r>
            <a:br>
              <a:rPr lang="da-DK" dirty="0" smtClean="0"/>
            </a:br>
            <a:r>
              <a:rPr lang="da-DK" dirty="0" smtClean="0"/>
              <a:t>Hvad gør vi i dag?</a:t>
            </a:r>
            <a:endParaRPr lang="da-DK" dirty="0"/>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sp>
        <p:nvSpPr>
          <p:cNvPr id="9" name="Tekstfelt 11"/>
          <p:cNvSpPr txBox="1"/>
          <p:nvPr/>
        </p:nvSpPr>
        <p:spPr>
          <a:xfrm>
            <a:off x="817589" y="-225109"/>
            <a:ext cx="4411451" cy="2782955"/>
          </a:xfrm>
          <a:prstGeom prst="cloudCallout">
            <a:avLst>
              <a:gd name="adj1" fmla="val 46141"/>
              <a:gd name="adj2" fmla="val 42113"/>
            </a:avLst>
          </a:prstGeom>
          <a:solidFill>
            <a:schemeClr val="accent3">
              <a:lumMod val="20000"/>
              <a:lumOff val="80000"/>
            </a:schemeClr>
          </a:solidFill>
          <a:ln w="15875">
            <a:solidFill>
              <a:schemeClr val="accent1">
                <a:lumMod val="75000"/>
              </a:schemeClr>
            </a:solidFill>
          </a:ln>
          <a:effectLst/>
        </p:spPr>
        <p:txBody>
          <a:bodyPr wrap="square" lIns="0" tIns="0" rIns="0" bIns="0" rtlCol="0">
            <a:spAutoFit/>
          </a:bodyPr>
          <a:lstStyle/>
          <a:p>
            <a:pPr lvl="0" algn="ctr">
              <a:lnSpc>
                <a:spcPct val="90000"/>
              </a:lnSpc>
              <a:spcBef>
                <a:spcPts val="1200"/>
              </a:spcBef>
              <a:buClr>
                <a:srgbClr val="40BAD2"/>
              </a:buClr>
            </a:pPr>
            <a:r>
              <a:rPr lang="da-DK" sz="2200" dirty="0">
                <a:solidFill>
                  <a:srgbClr val="000000">
                    <a:lumMod val="65000"/>
                    <a:lumOff val="35000"/>
                  </a:srgbClr>
                </a:solidFill>
                <a:sym typeface="Wingdings" panose="05000000000000000000" pitchFamily="2" charset="2"/>
              </a:rPr>
              <a:t>Oplever vi, at vi bevidst eller ubevidst møder piger og drenge med forskellige forventninger – </a:t>
            </a:r>
            <a:r>
              <a:rPr lang="da-DK" sz="2200" dirty="0" smtClean="0">
                <a:solidFill>
                  <a:srgbClr val="000000">
                    <a:lumMod val="65000"/>
                    <a:lumOff val="35000"/>
                  </a:srgbClr>
                </a:solidFill>
                <a:sym typeface="Wingdings" panose="05000000000000000000" pitchFamily="2" charset="2"/>
              </a:rPr>
              <a:t>fx i </a:t>
            </a:r>
            <a:r>
              <a:rPr lang="da-DK" sz="2200" dirty="0">
                <a:solidFill>
                  <a:srgbClr val="000000">
                    <a:lumMod val="65000"/>
                    <a:lumOff val="35000"/>
                  </a:srgbClr>
                </a:solidFill>
                <a:sym typeface="Wingdings" panose="05000000000000000000" pitchFamily="2" charset="2"/>
              </a:rPr>
              <a:t>både undervisning og i </a:t>
            </a:r>
            <a:r>
              <a:rPr lang="da-DK" sz="2200" dirty="0" smtClean="0">
                <a:solidFill>
                  <a:srgbClr val="000000">
                    <a:lumMod val="65000"/>
                    <a:lumOff val="35000"/>
                  </a:srgbClr>
                </a:solidFill>
                <a:sym typeface="Wingdings" panose="05000000000000000000" pitchFamily="2" charset="2"/>
              </a:rPr>
              <a:t>pauser</a:t>
            </a:r>
            <a:r>
              <a:rPr lang="da-DK" sz="2200" dirty="0">
                <a:solidFill>
                  <a:srgbClr val="000000">
                    <a:lumMod val="65000"/>
                    <a:lumOff val="35000"/>
                  </a:srgbClr>
                </a:solidFill>
                <a:sym typeface="Wingdings" panose="05000000000000000000" pitchFamily="2" charset="2"/>
              </a:rPr>
              <a:t>?</a:t>
            </a:r>
          </a:p>
        </p:txBody>
      </p:sp>
      <p:sp>
        <p:nvSpPr>
          <p:cNvPr id="18" name="Tekstfelt 11"/>
          <p:cNvSpPr txBox="1"/>
          <p:nvPr/>
        </p:nvSpPr>
        <p:spPr>
          <a:xfrm>
            <a:off x="3245512" y="2331642"/>
            <a:ext cx="3809152" cy="1855303"/>
          </a:xfrm>
          <a:prstGeom prst="cloudCallout">
            <a:avLst>
              <a:gd name="adj1" fmla="val 37382"/>
              <a:gd name="adj2" fmla="val 49242"/>
            </a:avLst>
          </a:prstGeom>
          <a:solidFill>
            <a:srgbClr val="86C8BB"/>
          </a:solidFill>
          <a:ln w="15875">
            <a:solidFill>
              <a:schemeClr val="accent1">
                <a:lumMod val="75000"/>
              </a:schemeClr>
            </a:solidFill>
          </a:ln>
          <a:effectLst/>
        </p:spPr>
        <p:txBody>
          <a:bodyPr wrap="square" lIns="0" tIns="0" rIns="0" bIns="0" rtlCol="0">
            <a:spAutoFit/>
          </a:bodyPr>
          <a:lstStyle/>
          <a:p>
            <a:pPr lvl="0" algn="ctr">
              <a:lnSpc>
                <a:spcPct val="90000"/>
              </a:lnSpc>
              <a:spcBef>
                <a:spcPts val="1200"/>
              </a:spcBef>
              <a:buClr>
                <a:srgbClr val="40BAD2"/>
              </a:buClr>
            </a:pPr>
            <a:r>
              <a:rPr lang="da-DK" sz="2200" dirty="0" smtClean="0">
                <a:solidFill>
                  <a:srgbClr val="000000">
                    <a:lumMod val="65000"/>
                    <a:lumOff val="35000"/>
                  </a:srgbClr>
                </a:solidFill>
                <a:sym typeface="Wingdings" panose="05000000000000000000" pitchFamily="2" charset="2"/>
              </a:rPr>
              <a:t>Får vi pigerne til at hjælpe med nogle ting og drengene andre ting?</a:t>
            </a:r>
            <a:endParaRPr lang="da-DK" sz="2200" dirty="0">
              <a:solidFill>
                <a:srgbClr val="000000">
                  <a:lumMod val="65000"/>
                  <a:lumOff val="35000"/>
                </a:srgbClr>
              </a:solidFill>
              <a:sym typeface="Wingdings" panose="05000000000000000000" pitchFamily="2" charset="2"/>
            </a:endParaRPr>
          </a:p>
        </p:txBody>
      </p:sp>
      <p:sp>
        <p:nvSpPr>
          <p:cNvPr id="12" name="Tekstfelt 11"/>
          <p:cNvSpPr txBox="1"/>
          <p:nvPr/>
        </p:nvSpPr>
        <p:spPr>
          <a:xfrm>
            <a:off x="5684859" y="140079"/>
            <a:ext cx="4436775" cy="2319129"/>
          </a:xfrm>
          <a:prstGeom prst="cloudCallout">
            <a:avLst>
              <a:gd name="adj1" fmla="val -29709"/>
              <a:gd name="adj2" fmla="val 65980"/>
            </a:avLst>
          </a:prstGeom>
          <a:solidFill>
            <a:schemeClr val="accent3">
              <a:lumMod val="20000"/>
              <a:lumOff val="80000"/>
            </a:schemeClr>
          </a:solidFill>
          <a:ln w="15875">
            <a:solidFill>
              <a:schemeClr val="accent1">
                <a:lumMod val="75000"/>
              </a:schemeClr>
            </a:solidFill>
          </a:ln>
          <a:effectLst/>
        </p:spPr>
        <p:txBody>
          <a:bodyPr wrap="square" lIns="0" tIns="0" rIns="0" bIns="0" rtlCol="0">
            <a:spAutoFit/>
          </a:bodyPr>
          <a:lstStyle/>
          <a:p>
            <a:pPr lvl="0" algn="ctr">
              <a:lnSpc>
                <a:spcPct val="90000"/>
              </a:lnSpc>
              <a:spcBef>
                <a:spcPts val="1200"/>
              </a:spcBef>
              <a:buClr>
                <a:srgbClr val="40BAD2"/>
              </a:buClr>
            </a:pPr>
            <a:r>
              <a:rPr lang="da-DK" sz="2200" dirty="0" smtClean="0">
                <a:solidFill>
                  <a:srgbClr val="000000">
                    <a:lumMod val="65000"/>
                    <a:lumOff val="35000"/>
                  </a:srgbClr>
                </a:solidFill>
                <a:sym typeface="Wingdings" panose="05000000000000000000" pitchFamily="2" charset="2"/>
              </a:rPr>
              <a:t>Indretter vi bevidst </a:t>
            </a:r>
            <a:r>
              <a:rPr lang="da-DK" sz="2200" dirty="0">
                <a:solidFill>
                  <a:srgbClr val="000000">
                    <a:lumMod val="65000"/>
                    <a:lumOff val="35000"/>
                  </a:srgbClr>
                </a:solidFill>
                <a:sym typeface="Wingdings" panose="05000000000000000000" pitchFamily="2" charset="2"/>
              </a:rPr>
              <a:t>eller ubevidst </a:t>
            </a:r>
            <a:r>
              <a:rPr lang="da-DK" sz="2200" dirty="0" smtClean="0">
                <a:solidFill>
                  <a:srgbClr val="000000">
                    <a:lumMod val="65000"/>
                    <a:lumOff val="35000"/>
                  </a:srgbClr>
                </a:solidFill>
                <a:sym typeface="Wingdings" panose="05000000000000000000" pitchFamily="2" charset="2"/>
              </a:rPr>
              <a:t>undervisningen </a:t>
            </a:r>
            <a:r>
              <a:rPr lang="da-DK" sz="2200" dirty="0">
                <a:solidFill>
                  <a:srgbClr val="000000">
                    <a:lumMod val="65000"/>
                    <a:lumOff val="35000"/>
                  </a:srgbClr>
                </a:solidFill>
                <a:sym typeface="Wingdings" panose="05000000000000000000" pitchFamily="2" charset="2"/>
              </a:rPr>
              <a:t>mere efter </a:t>
            </a:r>
            <a:r>
              <a:rPr lang="da-DK" sz="2200" dirty="0" smtClean="0">
                <a:solidFill>
                  <a:srgbClr val="000000">
                    <a:lumMod val="65000"/>
                    <a:lumOff val="35000"/>
                  </a:srgbClr>
                </a:solidFill>
                <a:sym typeface="Wingdings" panose="05000000000000000000" pitchFamily="2" charset="2"/>
              </a:rPr>
              <a:t>pigernes eller mere efter drengenes </a:t>
            </a:r>
            <a:r>
              <a:rPr lang="da-DK" sz="2200" dirty="0">
                <a:solidFill>
                  <a:srgbClr val="000000">
                    <a:lumMod val="65000"/>
                    <a:lumOff val="35000"/>
                  </a:srgbClr>
                </a:solidFill>
                <a:sym typeface="Wingdings" panose="05000000000000000000" pitchFamily="2" charset="2"/>
              </a:rPr>
              <a:t>behov? </a:t>
            </a:r>
          </a:p>
        </p:txBody>
      </p:sp>
      <p:sp>
        <p:nvSpPr>
          <p:cNvPr id="11" name="Tekstfelt 11"/>
          <p:cNvSpPr txBox="1"/>
          <p:nvPr/>
        </p:nvSpPr>
        <p:spPr>
          <a:xfrm>
            <a:off x="2318785" y="4198994"/>
            <a:ext cx="3450645" cy="2782955"/>
          </a:xfrm>
          <a:prstGeom prst="cloudCallout">
            <a:avLst>
              <a:gd name="adj1" fmla="val -36708"/>
              <a:gd name="adj2" fmla="val 57611"/>
            </a:avLst>
          </a:prstGeom>
          <a:solidFill>
            <a:schemeClr val="accent1">
              <a:lumMod val="60000"/>
              <a:lumOff val="40000"/>
            </a:schemeClr>
          </a:solidFill>
          <a:ln w="15875">
            <a:solidFill>
              <a:schemeClr val="accent1">
                <a:lumMod val="75000"/>
              </a:schemeClr>
            </a:solidFill>
          </a:ln>
          <a:effectLst/>
        </p:spPr>
        <p:txBody>
          <a:bodyPr wrap="square" lIns="0" tIns="0" rIns="0" bIns="0" rtlCol="0">
            <a:spAutoFit/>
          </a:bodyPr>
          <a:lstStyle/>
          <a:p>
            <a:pPr lvl="0" algn="ctr">
              <a:lnSpc>
                <a:spcPct val="90000"/>
              </a:lnSpc>
              <a:spcBef>
                <a:spcPts val="1200"/>
              </a:spcBef>
              <a:buClr>
                <a:srgbClr val="40BAD2"/>
              </a:buClr>
            </a:pPr>
            <a:r>
              <a:rPr lang="da-DK" sz="2200" dirty="0" smtClean="0">
                <a:solidFill>
                  <a:srgbClr val="000000">
                    <a:lumMod val="65000"/>
                    <a:lumOff val="35000"/>
                  </a:srgbClr>
                </a:solidFill>
                <a:sym typeface="Wingdings" panose="05000000000000000000" pitchFamily="2" charset="2"/>
              </a:rPr>
              <a:t>Har vi i dag fokus på/er bevidste om, hvordan vi arbejder i forhold til børnenes og de unges køn?</a:t>
            </a:r>
            <a:endParaRPr lang="da-DK" sz="2200" dirty="0">
              <a:solidFill>
                <a:srgbClr val="000000">
                  <a:lumMod val="65000"/>
                  <a:lumOff val="35000"/>
                </a:srgbClr>
              </a:solidFill>
              <a:sym typeface="Wingdings" panose="05000000000000000000" pitchFamily="2" charset="2"/>
            </a:endParaRPr>
          </a:p>
        </p:txBody>
      </p:sp>
      <p:sp>
        <p:nvSpPr>
          <p:cNvPr id="10" name="Tekstfelt 11"/>
          <p:cNvSpPr txBox="1"/>
          <p:nvPr/>
        </p:nvSpPr>
        <p:spPr>
          <a:xfrm>
            <a:off x="8741355" y="1611468"/>
            <a:ext cx="3450645" cy="2782955"/>
          </a:xfrm>
          <a:prstGeom prst="cloudCallout">
            <a:avLst>
              <a:gd name="adj1" fmla="val -24709"/>
              <a:gd name="adj2" fmla="val 58851"/>
            </a:avLst>
          </a:prstGeom>
          <a:solidFill>
            <a:srgbClr val="86C8BB"/>
          </a:solidFill>
          <a:ln w="15875">
            <a:solidFill>
              <a:schemeClr val="accent1">
                <a:lumMod val="75000"/>
              </a:schemeClr>
            </a:solidFill>
          </a:ln>
          <a:effectLst/>
        </p:spPr>
        <p:txBody>
          <a:bodyPr wrap="square" lIns="0" tIns="0" rIns="0" bIns="0" rtlCol="0">
            <a:spAutoFit/>
          </a:bodyPr>
          <a:lstStyle/>
          <a:p>
            <a:pPr lvl="0" algn="ctr">
              <a:lnSpc>
                <a:spcPct val="90000"/>
              </a:lnSpc>
              <a:spcBef>
                <a:spcPts val="1200"/>
              </a:spcBef>
              <a:buClr>
                <a:srgbClr val="40BAD2"/>
              </a:buClr>
            </a:pPr>
            <a:r>
              <a:rPr lang="da-DK" sz="2200" dirty="0" smtClean="0">
                <a:solidFill>
                  <a:srgbClr val="000000">
                    <a:lumMod val="65000"/>
                    <a:lumOff val="35000"/>
                  </a:srgbClr>
                </a:solidFill>
                <a:sym typeface="Wingdings" panose="05000000000000000000" pitchFamily="2" charset="2"/>
              </a:rPr>
              <a:t>Indtager kvindelige og mandlige pædagoger/lærere forskellige roller i mødet med barnet? </a:t>
            </a:r>
            <a:endParaRPr lang="da-DK" sz="2200" dirty="0">
              <a:solidFill>
                <a:srgbClr val="000000">
                  <a:lumMod val="65000"/>
                  <a:lumOff val="35000"/>
                </a:srgbClr>
              </a:solidFill>
              <a:sym typeface="Wingdings" panose="05000000000000000000" pitchFamily="2" charset="2"/>
            </a:endParaRPr>
          </a:p>
        </p:txBody>
      </p:sp>
      <p:sp>
        <p:nvSpPr>
          <p:cNvPr id="17" name="Tekstfelt 11"/>
          <p:cNvSpPr txBox="1"/>
          <p:nvPr/>
        </p:nvSpPr>
        <p:spPr>
          <a:xfrm>
            <a:off x="5800157" y="3463020"/>
            <a:ext cx="3449098" cy="2319129"/>
          </a:xfrm>
          <a:prstGeom prst="cloudCallout">
            <a:avLst>
              <a:gd name="adj1" fmla="val -35103"/>
              <a:gd name="adj2" fmla="val 52032"/>
            </a:avLst>
          </a:prstGeom>
          <a:solidFill>
            <a:schemeClr val="accent3">
              <a:lumMod val="20000"/>
              <a:lumOff val="80000"/>
            </a:schemeClr>
          </a:solidFill>
          <a:ln w="15875">
            <a:solidFill>
              <a:schemeClr val="accent1">
                <a:lumMod val="75000"/>
              </a:schemeClr>
            </a:solidFill>
          </a:ln>
          <a:effectLst/>
        </p:spPr>
        <p:txBody>
          <a:bodyPr wrap="square" lIns="0" tIns="0" rIns="0" bIns="0" rtlCol="0">
            <a:spAutoFit/>
          </a:bodyPr>
          <a:lstStyle/>
          <a:p>
            <a:pPr lvl="0" algn="ctr">
              <a:lnSpc>
                <a:spcPct val="90000"/>
              </a:lnSpc>
              <a:spcBef>
                <a:spcPts val="1200"/>
              </a:spcBef>
              <a:buClr>
                <a:srgbClr val="40BAD2"/>
              </a:buClr>
            </a:pPr>
            <a:r>
              <a:rPr lang="da-DK" sz="2200" dirty="0" smtClean="0">
                <a:solidFill>
                  <a:srgbClr val="000000">
                    <a:lumMod val="65000"/>
                    <a:lumOff val="35000"/>
                  </a:srgbClr>
                </a:solidFill>
                <a:sym typeface="Wingdings" panose="05000000000000000000" pitchFamily="2" charset="2"/>
              </a:rPr>
              <a:t>Er vi bevidste om vores sprogbrug ift. køn – fx når vi roser eller igangsætter aktiviteter?</a:t>
            </a:r>
            <a:endParaRPr lang="da-DK" sz="2200" dirty="0">
              <a:solidFill>
                <a:srgbClr val="000000">
                  <a:lumMod val="65000"/>
                  <a:lumOff val="35000"/>
                </a:srgbClr>
              </a:solidFill>
              <a:sym typeface="Wingdings" panose="05000000000000000000" pitchFamily="2" charset="2"/>
            </a:endParaRPr>
          </a:p>
        </p:txBody>
      </p:sp>
      <p:sp>
        <p:nvSpPr>
          <p:cNvPr id="15" name="Tekstfelt 11"/>
          <p:cNvSpPr txBox="1"/>
          <p:nvPr/>
        </p:nvSpPr>
        <p:spPr>
          <a:xfrm>
            <a:off x="7524706" y="5014320"/>
            <a:ext cx="4540804" cy="1855303"/>
          </a:xfrm>
          <a:prstGeom prst="cloudCallout">
            <a:avLst>
              <a:gd name="adj1" fmla="val 37382"/>
              <a:gd name="adj2" fmla="val 49242"/>
            </a:avLst>
          </a:prstGeom>
          <a:solidFill>
            <a:srgbClr val="86C8BB"/>
          </a:solidFill>
          <a:ln w="15875">
            <a:solidFill>
              <a:schemeClr val="accent1">
                <a:lumMod val="75000"/>
              </a:schemeClr>
            </a:solidFill>
          </a:ln>
          <a:effectLst/>
        </p:spPr>
        <p:txBody>
          <a:bodyPr wrap="square" lIns="0" tIns="0" rIns="0" bIns="0" rtlCol="0">
            <a:spAutoFit/>
          </a:bodyPr>
          <a:lstStyle/>
          <a:p>
            <a:pPr lvl="0" algn="ctr">
              <a:lnSpc>
                <a:spcPct val="90000"/>
              </a:lnSpc>
              <a:spcBef>
                <a:spcPts val="1200"/>
              </a:spcBef>
              <a:buClr>
                <a:srgbClr val="40BAD2"/>
              </a:buClr>
            </a:pPr>
            <a:r>
              <a:rPr lang="da-DK" sz="2200" dirty="0">
                <a:solidFill>
                  <a:srgbClr val="000000">
                    <a:lumMod val="65000"/>
                    <a:lumOff val="35000"/>
                  </a:srgbClr>
                </a:solidFill>
                <a:sym typeface="Wingdings" panose="05000000000000000000" pitchFamily="2" charset="2"/>
              </a:rPr>
              <a:t>Kan vi genkende andre af beskrivelserne af (ubevidst) praksis fra inspirationsmaterialerne?</a:t>
            </a:r>
          </a:p>
        </p:txBody>
      </p:sp>
    </p:spTree>
    <p:extLst>
      <p:ext uri="{BB962C8B-B14F-4D97-AF65-F5344CB8AC3E}">
        <p14:creationId xmlns:p14="http://schemas.microsoft.com/office/powerpoint/2010/main" val="6942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bg/>
                                          </p:spTgt>
                                        </p:tgtEl>
                                        <p:attrNameLst>
                                          <p:attrName>style.visibility</p:attrName>
                                        </p:attrNameLst>
                                      </p:cBhvr>
                                      <p:to>
                                        <p:strVal val="visible"/>
                                      </p:to>
                                    </p:set>
                                    <p:animEffect transition="in" filter="fade">
                                      <p:cBhvr>
                                        <p:cTn id="15" dur="500"/>
                                        <p:tgtEl>
                                          <p:spTgt spid="12">
                                            <p:bg/>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bg/>
                                          </p:spTgt>
                                        </p:tgtEl>
                                        <p:attrNameLst>
                                          <p:attrName>style.visibility</p:attrName>
                                        </p:attrNameLst>
                                      </p:cBhvr>
                                      <p:to>
                                        <p:strVal val="visible"/>
                                      </p:to>
                                    </p:set>
                                    <p:animEffect transition="in" filter="fade">
                                      <p:cBhvr>
                                        <p:cTn id="23" dur="500"/>
                                        <p:tgtEl>
                                          <p:spTgt spid="10">
                                            <p:bg/>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bg/>
                                          </p:spTgt>
                                        </p:tgtEl>
                                        <p:attrNameLst>
                                          <p:attrName>style.visibility</p:attrName>
                                        </p:attrNameLst>
                                      </p:cBhvr>
                                      <p:to>
                                        <p:strVal val="visible"/>
                                      </p:to>
                                    </p:set>
                                    <p:animEffect transition="in" filter="fade">
                                      <p:cBhvr>
                                        <p:cTn id="31" dur="500"/>
                                        <p:tgtEl>
                                          <p:spTgt spid="17">
                                            <p:bg/>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500"/>
                                        <p:tgtEl>
                                          <p:spTgt spid="17">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bg/>
                                          </p:spTgt>
                                        </p:tgtEl>
                                        <p:attrNameLst>
                                          <p:attrName>style.visibility</p:attrName>
                                        </p:attrNameLst>
                                      </p:cBhvr>
                                      <p:to>
                                        <p:strVal val="visible"/>
                                      </p:to>
                                    </p:set>
                                    <p:animEffect transition="in" filter="fade">
                                      <p:cBhvr>
                                        <p:cTn id="39" dur="500"/>
                                        <p:tgtEl>
                                          <p:spTgt spid="18">
                                            <p:bg/>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fade">
                                      <p:cBhvr>
                                        <p:cTn id="43" dur="500"/>
                                        <p:tgtEl>
                                          <p:spTgt spid="18">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bg/>
                                          </p:spTgt>
                                        </p:tgtEl>
                                        <p:attrNameLst>
                                          <p:attrName>style.visibility</p:attrName>
                                        </p:attrNameLst>
                                      </p:cBhvr>
                                      <p:to>
                                        <p:strVal val="visible"/>
                                      </p:to>
                                    </p:set>
                                    <p:animEffect transition="in" filter="fade">
                                      <p:cBhvr>
                                        <p:cTn id="47" dur="500"/>
                                        <p:tgtEl>
                                          <p:spTgt spid="11">
                                            <p:bg/>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bg/>
                                          </p:spTgt>
                                        </p:tgtEl>
                                        <p:attrNameLst>
                                          <p:attrName>style.visibility</p:attrName>
                                        </p:attrNameLst>
                                      </p:cBhvr>
                                      <p:to>
                                        <p:strVal val="visible"/>
                                      </p:to>
                                    </p:set>
                                    <p:animEffect transition="in" filter="fade">
                                      <p:cBhvr>
                                        <p:cTn id="55" dur="500"/>
                                        <p:tgtEl>
                                          <p:spTgt spid="15">
                                            <p:bg/>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8" grpId="0" uiExpand="1" build="p" animBg="1"/>
      <p:bldP spid="12" grpId="0" uiExpand="1" build="p" animBg="1"/>
      <p:bldP spid="11" grpId="0" uiExpand="1" build="p" animBg="1"/>
      <p:bldP spid="10" grpId="0" uiExpand="1" build="p" animBg="1"/>
      <p:bldP spid="17" grpId="0" uiExpand="1" build="p" animBg="1"/>
      <p:bldP spid="15"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2" name="Titel 1"/>
          <p:cNvSpPr>
            <a:spLocks noGrp="1"/>
          </p:cNvSpPr>
          <p:nvPr>
            <p:ph type="title"/>
          </p:nvPr>
        </p:nvSpPr>
        <p:spPr>
          <a:ln>
            <a:noFill/>
          </a:ln>
        </p:spPr>
        <p:txBody>
          <a:bodyPr>
            <a:normAutofit/>
          </a:bodyPr>
          <a:lstStyle/>
          <a:p>
            <a:r>
              <a:rPr lang="da-DK" dirty="0" smtClean="0"/>
              <a:t>Inspiration til arbejdet med </a:t>
            </a:r>
            <a:r>
              <a:rPr lang="da-DK" dirty="0" err="1" smtClean="0"/>
              <a:t>kønsmang-foldighed</a:t>
            </a:r>
            <a:endParaRPr lang="da-DK" dirty="0"/>
          </a:p>
        </p:txBody>
      </p:sp>
      <p:pic>
        <p:nvPicPr>
          <p:cNvPr id="4" name="Billede 3"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sp>
        <p:nvSpPr>
          <p:cNvPr id="9" name="Pladsholder til indhold 2"/>
          <p:cNvSpPr>
            <a:spLocks noGrp="1"/>
          </p:cNvSpPr>
          <p:nvPr>
            <p:ph idx="1"/>
          </p:nvPr>
        </p:nvSpPr>
        <p:spPr>
          <a:xfrm>
            <a:off x="3808588" y="2135317"/>
            <a:ext cx="5595038" cy="2466921"/>
          </a:xfrm>
        </p:spPr>
        <p:txBody>
          <a:bodyPr>
            <a:noAutofit/>
          </a:bodyPr>
          <a:lstStyle/>
          <a:p>
            <a:pPr>
              <a:lnSpc>
                <a:spcPct val="100000"/>
              </a:lnSpc>
            </a:pPr>
            <a:r>
              <a:rPr lang="da-DK" dirty="0" smtClean="0"/>
              <a:t>Der </a:t>
            </a:r>
            <a:r>
              <a:rPr lang="da-DK" dirty="0"/>
              <a:t>er gevinster at hente for både drenge og piger ved at udvide deres </a:t>
            </a:r>
            <a:r>
              <a:rPr lang="da-DK" dirty="0" smtClean="0"/>
              <a:t>muligheder </a:t>
            </a:r>
            <a:r>
              <a:rPr lang="da-DK" dirty="0"/>
              <a:t>uden at ”styre dem” i en </a:t>
            </a:r>
            <a:r>
              <a:rPr lang="da-DK" dirty="0" smtClean="0"/>
              <a:t>kønsspecifik retning</a:t>
            </a:r>
          </a:p>
        </p:txBody>
      </p:sp>
      <p:sp>
        <p:nvSpPr>
          <p:cNvPr id="18" name="Rounded Rectangular Callout 11"/>
          <p:cNvSpPr/>
          <p:nvPr/>
        </p:nvSpPr>
        <p:spPr>
          <a:xfrm>
            <a:off x="7774162" y="332516"/>
            <a:ext cx="2515142" cy="1454681"/>
          </a:xfrm>
          <a:prstGeom prst="wedgeRoundRectCallout">
            <a:avLst>
              <a:gd name="adj1" fmla="val -32959"/>
              <a:gd name="adj2" fmla="val 62276"/>
              <a:gd name="adj3" fmla="val 16667"/>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smtClean="0"/>
              <a:t>Det afgørende er, om man kan </a:t>
            </a:r>
            <a:r>
              <a:rPr lang="da-DK" sz="1400" b="1" dirty="0" smtClean="0"/>
              <a:t>opdrage børnene til at være mere kønsrobuste</a:t>
            </a:r>
            <a:r>
              <a:rPr lang="da-DK" sz="1400" dirty="0" smtClean="0"/>
              <a:t>, så børnene ikke er så afhængige af at falde inden for en bestemt  kønskategori</a:t>
            </a:r>
          </a:p>
        </p:txBody>
      </p:sp>
      <p:sp>
        <p:nvSpPr>
          <p:cNvPr id="25" name="Tekstfelt 24"/>
          <p:cNvSpPr txBox="1"/>
          <p:nvPr/>
        </p:nvSpPr>
        <p:spPr>
          <a:xfrm>
            <a:off x="3798824" y="6316255"/>
            <a:ext cx="8583657" cy="523220"/>
          </a:xfrm>
          <a:prstGeom prst="rect">
            <a:avLst/>
          </a:prstGeom>
          <a:noFill/>
        </p:spPr>
        <p:txBody>
          <a:bodyPr wrap="square" rtlCol="0">
            <a:spAutoFit/>
          </a:bodyPr>
          <a:lstStyle/>
          <a:p>
            <a:r>
              <a:rPr lang="da-DK" sz="1400" i="1" dirty="0" smtClean="0">
                <a:solidFill>
                  <a:srgbClr val="545454">
                    <a:lumMod val="75000"/>
                  </a:srgbClr>
                </a:solidFill>
              </a:rPr>
              <a:t>Kilder: EVA (2009) ”Blik for køn i pædagogisk praksis”; EVA (2010) ”Er nogle drenge og piger mere rigtige end andre?”; </a:t>
            </a:r>
            <a:r>
              <a:rPr lang="da-DK" sz="1400" i="1" dirty="0" err="1" smtClean="0">
                <a:solidFill>
                  <a:srgbClr val="545454">
                    <a:lumMod val="75000"/>
                  </a:srgbClr>
                </a:solidFill>
              </a:rPr>
              <a:t>Børn&amp;Unge</a:t>
            </a:r>
            <a:r>
              <a:rPr lang="da-DK" sz="1400" i="1" dirty="0" smtClean="0">
                <a:solidFill>
                  <a:srgbClr val="545454">
                    <a:lumMod val="75000"/>
                  </a:srgbClr>
                </a:solidFill>
              </a:rPr>
              <a:t> Forskning nr. 24, september 2014; LFS-nyt nr. 2, marts 2013, KVINFO (2014) ”Køn i kerneydelser”. </a:t>
            </a:r>
            <a:endParaRPr lang="da-DK" sz="1400" i="1" dirty="0">
              <a:solidFill>
                <a:srgbClr val="545454">
                  <a:lumMod val="75000"/>
                </a:srgbClr>
              </a:solidFill>
            </a:endParaRPr>
          </a:p>
        </p:txBody>
      </p:sp>
      <p:sp>
        <p:nvSpPr>
          <p:cNvPr id="27" name="Rounded Rectangular Callout 10"/>
          <p:cNvSpPr/>
          <p:nvPr/>
        </p:nvSpPr>
        <p:spPr>
          <a:xfrm>
            <a:off x="9237010" y="2211777"/>
            <a:ext cx="2479539" cy="1672532"/>
          </a:xfrm>
          <a:prstGeom prst="wedgeRoundRectCallout">
            <a:avLst>
              <a:gd name="adj1" fmla="val -13802"/>
              <a:gd name="adj2" fmla="val 65370"/>
              <a:gd name="adj3" fmla="val 16667"/>
            </a:avLst>
          </a:prstGeom>
          <a:solidFill>
            <a:srgbClr val="C4B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s-IS" sz="1400" dirty="0" smtClean="0"/>
              <a:t>Den kønskompenserende pædagogik, hvor man giver drenge dukker og piger biler, er egentlig lige så problematisk, fordi </a:t>
            </a:r>
            <a:r>
              <a:rPr lang="is-IS" sz="1400" b="1" dirty="0" smtClean="0"/>
              <a:t>man glemmer at se individet</a:t>
            </a:r>
            <a:endParaRPr lang="da-DK" sz="1600" b="1" dirty="0"/>
          </a:p>
        </p:txBody>
      </p:sp>
      <p:sp>
        <p:nvSpPr>
          <p:cNvPr id="28" name="Rounded Rectangular Callout 10"/>
          <p:cNvSpPr/>
          <p:nvPr/>
        </p:nvSpPr>
        <p:spPr>
          <a:xfrm>
            <a:off x="7566570" y="4459128"/>
            <a:ext cx="2722734" cy="1643185"/>
          </a:xfrm>
          <a:prstGeom prst="wedgeRoundRectCallout">
            <a:avLst>
              <a:gd name="adj1" fmla="val -32553"/>
              <a:gd name="adj2" fmla="val -67840"/>
              <a:gd name="adj3" fmla="val 16667"/>
            </a:avLst>
          </a:prstGeom>
          <a:solidFill>
            <a:srgbClr val="279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smtClean="0"/>
              <a:t>Det er ikke så vigtigt at have det endelige svar på spørgsmålet om natur eller kultur når det handler om køn. </a:t>
            </a:r>
            <a:r>
              <a:rPr lang="da-DK" sz="1400" b="1" dirty="0" smtClean="0"/>
              <a:t>Snarere er det vigtigt, at man i sin praksis ikke begrænser det enkelte barns muligheder </a:t>
            </a:r>
          </a:p>
        </p:txBody>
      </p:sp>
      <p:sp>
        <p:nvSpPr>
          <p:cNvPr id="12" name="Rounded Rectangular Callout 11"/>
          <p:cNvSpPr/>
          <p:nvPr/>
        </p:nvSpPr>
        <p:spPr>
          <a:xfrm>
            <a:off x="3772985" y="4152304"/>
            <a:ext cx="2284590" cy="1461044"/>
          </a:xfrm>
          <a:prstGeom prst="wedgeRoundRectCallout">
            <a:avLst>
              <a:gd name="adj1" fmla="val 71651"/>
              <a:gd name="adj2" fmla="val 1113"/>
              <a:gd name="adj3" fmla="val 16667"/>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smtClean="0"/>
              <a:t>Hver gang, der er et problem med et barn, kan man også spørge: </a:t>
            </a:r>
          </a:p>
          <a:p>
            <a:r>
              <a:rPr lang="da-DK" sz="1400" b="1" dirty="0" smtClean="0"/>
              <a:t>ville vi anse det for et problem, hvis barnet var et andet køn?</a:t>
            </a:r>
          </a:p>
        </p:txBody>
      </p:sp>
      <p:sp>
        <p:nvSpPr>
          <p:cNvPr id="13" name="Rounded Rectangular Callout 11"/>
          <p:cNvSpPr/>
          <p:nvPr/>
        </p:nvSpPr>
        <p:spPr>
          <a:xfrm>
            <a:off x="3542319" y="581124"/>
            <a:ext cx="3433402" cy="1318159"/>
          </a:xfrm>
          <a:prstGeom prst="wedgeRoundRectCallout">
            <a:avLst>
              <a:gd name="adj1" fmla="val -1482"/>
              <a:gd name="adj2" fmla="val 85576"/>
              <a:gd name="adj3" fmla="val 16667"/>
            </a:avLst>
          </a:prstGeom>
          <a:solidFill>
            <a:srgbClr val="13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smtClean="0"/>
              <a:t>Stop dig selv og din kollega, når I kommer til at tale om at drengene er vilde, eller at pigerne elsker at danse. </a:t>
            </a:r>
          </a:p>
          <a:p>
            <a:r>
              <a:rPr lang="da-DK" sz="1400" b="1" dirty="0" smtClean="0"/>
              <a:t>Sandsynligvis taler du kun om et fåtal af børnene</a:t>
            </a:r>
            <a:r>
              <a:rPr lang="da-DK" sz="1400" dirty="0" smtClean="0"/>
              <a:t>, og generaliseringer holder liv i unuancerede forestillinger</a:t>
            </a:r>
          </a:p>
        </p:txBody>
      </p:sp>
    </p:spTree>
    <p:extLst>
      <p:ext uri="{BB962C8B-B14F-4D97-AF65-F5344CB8AC3E}">
        <p14:creationId xmlns:p14="http://schemas.microsoft.com/office/powerpoint/2010/main" val="94384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28"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252918" y="1151517"/>
            <a:ext cx="2947482" cy="4601183"/>
          </a:xfrm>
        </p:spPr>
        <p:txBody>
          <a:bodyPr/>
          <a:lstStyle/>
          <a:p>
            <a:r>
              <a:rPr lang="da-DK" dirty="0" smtClean="0"/>
              <a:t>Hvor er der potentialer fremadrettet?</a:t>
            </a:r>
            <a:endParaRPr lang="da-DK" dirty="0"/>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sp>
        <p:nvSpPr>
          <p:cNvPr id="20" name="Skyformet billedforklaring 19"/>
          <p:cNvSpPr/>
          <p:nvPr/>
        </p:nvSpPr>
        <p:spPr>
          <a:xfrm>
            <a:off x="9678462" y="2217547"/>
            <a:ext cx="2504248" cy="1855303"/>
          </a:xfrm>
          <a:prstGeom prst="cloudCallout">
            <a:avLst/>
          </a:prstGeom>
          <a:solidFill>
            <a:schemeClr val="accent1">
              <a:lumMod val="60000"/>
              <a:lumOff val="40000"/>
            </a:schemeClr>
          </a:solidFill>
          <a:ln w="19050">
            <a:solidFill>
              <a:schemeClr val="accent1">
                <a:lumMod val="75000"/>
              </a:schemeClr>
            </a:solidFill>
          </a:ln>
        </p:spPr>
        <p:txBody>
          <a:bodyPr wrap="square" lIns="0" tIns="0" rIns="0" bIns="0" anchor="ctr" anchorCtr="0">
            <a:spAutoFit/>
          </a:bodyPr>
          <a:lstStyle/>
          <a:p>
            <a:pPr lvl="0" algn="ctr">
              <a:lnSpc>
                <a:spcPct val="90000"/>
              </a:lnSpc>
              <a:spcBef>
                <a:spcPts val="1200"/>
              </a:spcBef>
              <a:buClr>
                <a:srgbClr val="40BAD2"/>
              </a:buClr>
            </a:pPr>
            <a:r>
              <a:rPr lang="da-DK" sz="2200" dirty="0">
                <a:solidFill>
                  <a:srgbClr val="000000">
                    <a:lumMod val="65000"/>
                    <a:lumOff val="35000"/>
                  </a:srgbClr>
                </a:solidFill>
                <a:sym typeface="Wingdings" panose="05000000000000000000" pitchFamily="2" charset="2"/>
              </a:rPr>
              <a:t>Hvilke </a:t>
            </a:r>
            <a:r>
              <a:rPr lang="da-DK" sz="2200" b="1" dirty="0">
                <a:solidFill>
                  <a:srgbClr val="000000">
                    <a:lumMod val="65000"/>
                    <a:lumOff val="35000"/>
                  </a:srgbClr>
                </a:solidFill>
                <a:sym typeface="Wingdings" panose="05000000000000000000" pitchFamily="2" charset="2"/>
              </a:rPr>
              <a:t>fælles tiltag </a:t>
            </a:r>
            <a:r>
              <a:rPr lang="da-DK" sz="2200" dirty="0">
                <a:solidFill>
                  <a:srgbClr val="000000">
                    <a:lumMod val="65000"/>
                    <a:lumOff val="35000"/>
                  </a:srgbClr>
                </a:solidFill>
                <a:sym typeface="Wingdings" panose="05000000000000000000" pitchFamily="2" charset="2"/>
              </a:rPr>
              <a:t>vil vi kunne have gavn af?</a:t>
            </a:r>
          </a:p>
        </p:txBody>
      </p:sp>
      <p:sp>
        <p:nvSpPr>
          <p:cNvPr id="25" name="Skyformet billedforklaring 24"/>
          <p:cNvSpPr/>
          <p:nvPr/>
        </p:nvSpPr>
        <p:spPr>
          <a:xfrm>
            <a:off x="6732376" y="45257"/>
            <a:ext cx="3393399" cy="1855303"/>
          </a:xfrm>
          <a:prstGeom prst="cloudCallout">
            <a:avLst/>
          </a:prstGeom>
          <a:solidFill>
            <a:schemeClr val="accent1">
              <a:lumMod val="20000"/>
              <a:lumOff val="80000"/>
            </a:schemeClr>
          </a:solidFill>
          <a:ln w="19050">
            <a:solidFill>
              <a:schemeClr val="accent1">
                <a:lumMod val="75000"/>
              </a:schemeClr>
            </a:solidFill>
          </a:ln>
        </p:spPr>
        <p:txBody>
          <a:bodyPr wrap="square" lIns="0" tIns="0" rIns="0" bIns="0" anchor="ctr" anchorCtr="0">
            <a:spAutoFit/>
          </a:bodyPr>
          <a:lstStyle/>
          <a:p>
            <a:pPr lvl="0" algn="ctr">
              <a:lnSpc>
                <a:spcPct val="90000"/>
              </a:lnSpc>
              <a:spcBef>
                <a:spcPts val="1200"/>
              </a:spcBef>
              <a:buClr>
                <a:srgbClr val="40BAD2"/>
              </a:buClr>
            </a:pPr>
            <a:r>
              <a:rPr lang="da-DK" sz="2200" dirty="0">
                <a:solidFill>
                  <a:srgbClr val="000000">
                    <a:lumMod val="65000"/>
                    <a:lumOff val="35000"/>
                  </a:srgbClr>
                </a:solidFill>
                <a:sym typeface="Wingdings" panose="05000000000000000000" pitchFamily="2" charset="2"/>
              </a:rPr>
              <a:t>Hvordan </a:t>
            </a:r>
            <a:r>
              <a:rPr lang="da-DK" sz="2200" dirty="0" smtClean="0">
                <a:solidFill>
                  <a:srgbClr val="000000">
                    <a:lumMod val="65000"/>
                    <a:lumOff val="35000"/>
                  </a:srgbClr>
                </a:solidFill>
                <a:sym typeface="Wingdings" panose="05000000000000000000" pitchFamily="2" charset="2"/>
              </a:rPr>
              <a:t>fastholder </a:t>
            </a:r>
            <a:r>
              <a:rPr lang="da-DK" sz="2200" dirty="0">
                <a:solidFill>
                  <a:srgbClr val="000000">
                    <a:lumMod val="65000"/>
                    <a:lumOff val="35000"/>
                  </a:srgbClr>
                </a:solidFill>
                <a:sym typeface="Wingdings" panose="05000000000000000000" pitchFamily="2" charset="2"/>
              </a:rPr>
              <a:t>vi </a:t>
            </a:r>
            <a:r>
              <a:rPr lang="da-DK" sz="2200" dirty="0" smtClean="0">
                <a:solidFill>
                  <a:srgbClr val="000000">
                    <a:lumMod val="65000"/>
                    <a:lumOff val="35000"/>
                  </a:srgbClr>
                </a:solidFill>
                <a:sym typeface="Wingdings" panose="05000000000000000000" pitchFamily="2" charset="2"/>
              </a:rPr>
              <a:t>et kønsfokus i </a:t>
            </a:r>
            <a:r>
              <a:rPr lang="da-DK" sz="2200" b="1" dirty="0" smtClean="0">
                <a:solidFill>
                  <a:srgbClr val="000000">
                    <a:lumMod val="65000"/>
                    <a:lumOff val="35000"/>
                  </a:srgbClr>
                </a:solidFill>
                <a:sym typeface="Wingdings" panose="05000000000000000000" pitchFamily="2" charset="2"/>
              </a:rPr>
              <a:t>hverdagen?</a:t>
            </a:r>
            <a:endParaRPr lang="da-DK" sz="2200" b="1" dirty="0">
              <a:solidFill>
                <a:srgbClr val="000000">
                  <a:lumMod val="65000"/>
                  <a:lumOff val="35000"/>
                </a:srgbClr>
              </a:solidFill>
              <a:sym typeface="Wingdings" panose="05000000000000000000" pitchFamily="2" charset="2"/>
            </a:endParaRPr>
          </a:p>
        </p:txBody>
      </p:sp>
      <p:sp>
        <p:nvSpPr>
          <p:cNvPr id="26" name="Skyformet billedforklaring 25"/>
          <p:cNvSpPr/>
          <p:nvPr/>
        </p:nvSpPr>
        <p:spPr>
          <a:xfrm>
            <a:off x="3698247" y="347229"/>
            <a:ext cx="2811719" cy="2319129"/>
          </a:xfrm>
          <a:prstGeom prst="cloudCallout">
            <a:avLst/>
          </a:prstGeom>
          <a:solidFill>
            <a:schemeClr val="accent3">
              <a:lumMod val="20000"/>
              <a:lumOff val="80000"/>
            </a:schemeClr>
          </a:solidFill>
          <a:ln w="19050">
            <a:solidFill>
              <a:schemeClr val="accent1">
                <a:lumMod val="75000"/>
              </a:schemeClr>
            </a:solidFill>
          </a:ln>
        </p:spPr>
        <p:txBody>
          <a:bodyPr wrap="square" lIns="0" tIns="0" rIns="0" bIns="0" anchor="ctr" anchorCtr="0">
            <a:spAutoFit/>
          </a:bodyPr>
          <a:lstStyle/>
          <a:p>
            <a:pPr lvl="0" algn="ctr">
              <a:lnSpc>
                <a:spcPct val="90000"/>
              </a:lnSpc>
              <a:spcBef>
                <a:spcPts val="1200"/>
              </a:spcBef>
              <a:buClr>
                <a:srgbClr val="40BAD2"/>
              </a:buClr>
            </a:pPr>
            <a:r>
              <a:rPr lang="da-DK" sz="2200" dirty="0" smtClean="0">
                <a:solidFill>
                  <a:srgbClr val="000000">
                    <a:lumMod val="65000"/>
                    <a:lumOff val="35000"/>
                  </a:srgbClr>
                </a:solidFill>
                <a:sym typeface="Wingdings" panose="05000000000000000000" pitchFamily="2" charset="2"/>
              </a:rPr>
              <a:t>Hvilke </a:t>
            </a:r>
            <a:r>
              <a:rPr lang="da-DK" sz="2200" b="1" dirty="0" smtClean="0">
                <a:solidFill>
                  <a:srgbClr val="000000">
                    <a:lumMod val="65000"/>
                    <a:lumOff val="35000"/>
                  </a:srgbClr>
                </a:solidFill>
                <a:sym typeface="Wingdings" panose="05000000000000000000" pitchFamily="2" charset="2"/>
              </a:rPr>
              <a:t>konkrete justeringer </a:t>
            </a:r>
            <a:r>
              <a:rPr lang="da-DK" sz="2200" dirty="0" smtClean="0">
                <a:solidFill>
                  <a:srgbClr val="000000">
                    <a:lumMod val="65000"/>
                    <a:lumOff val="35000"/>
                  </a:srgbClr>
                </a:solidFill>
                <a:sym typeface="Wingdings" panose="05000000000000000000" pitchFamily="2" charset="2"/>
              </a:rPr>
              <a:t>kan vi indarbejde </a:t>
            </a:r>
            <a:r>
              <a:rPr lang="da-DK" sz="2200" dirty="0">
                <a:solidFill>
                  <a:srgbClr val="000000">
                    <a:lumMod val="65000"/>
                    <a:lumOff val="35000"/>
                  </a:srgbClr>
                </a:solidFill>
                <a:sym typeface="Wingdings" panose="05000000000000000000" pitchFamily="2" charset="2"/>
              </a:rPr>
              <a:t>i dagligdagen?</a:t>
            </a:r>
          </a:p>
        </p:txBody>
      </p:sp>
      <p:sp>
        <p:nvSpPr>
          <p:cNvPr id="27" name="Skyformet billedforklaring 26"/>
          <p:cNvSpPr/>
          <p:nvPr/>
        </p:nvSpPr>
        <p:spPr>
          <a:xfrm>
            <a:off x="6236757" y="1914531"/>
            <a:ext cx="3730222" cy="1391477"/>
          </a:xfrm>
          <a:prstGeom prst="cloudCallout">
            <a:avLst>
              <a:gd name="adj1" fmla="val 28822"/>
              <a:gd name="adj2" fmla="val 64185"/>
            </a:avLst>
          </a:prstGeom>
          <a:solidFill>
            <a:schemeClr val="accent3">
              <a:lumMod val="20000"/>
              <a:lumOff val="80000"/>
            </a:schemeClr>
          </a:solidFill>
          <a:ln w="19050">
            <a:solidFill>
              <a:schemeClr val="accent1">
                <a:lumMod val="75000"/>
              </a:schemeClr>
            </a:solidFill>
          </a:ln>
        </p:spPr>
        <p:txBody>
          <a:bodyPr wrap="square" lIns="0" tIns="0" rIns="0" bIns="0" anchor="ctr" anchorCtr="0">
            <a:spAutoFit/>
          </a:bodyPr>
          <a:lstStyle/>
          <a:p>
            <a:pPr algn="ctr">
              <a:lnSpc>
                <a:spcPct val="90000"/>
              </a:lnSpc>
              <a:spcBef>
                <a:spcPts val="1200"/>
              </a:spcBef>
              <a:buClr>
                <a:srgbClr val="40BAD2"/>
              </a:buClr>
            </a:pPr>
            <a:r>
              <a:rPr lang="da-DK" sz="2200" dirty="0">
                <a:solidFill>
                  <a:srgbClr val="000000">
                    <a:lumMod val="65000"/>
                    <a:lumOff val="35000"/>
                  </a:srgbClr>
                </a:solidFill>
                <a:sym typeface="Wingdings" panose="05000000000000000000" pitchFamily="2" charset="2"/>
              </a:rPr>
              <a:t>Hvordan </a:t>
            </a:r>
            <a:r>
              <a:rPr lang="da-DK" sz="2200" dirty="0" smtClean="0">
                <a:solidFill>
                  <a:srgbClr val="000000">
                    <a:lumMod val="65000"/>
                    <a:lumOff val="35000"/>
                  </a:srgbClr>
                </a:solidFill>
                <a:sym typeface="Wingdings" panose="05000000000000000000" pitchFamily="2" charset="2"/>
              </a:rPr>
              <a:t>kan vi være </a:t>
            </a:r>
            <a:r>
              <a:rPr lang="da-DK" sz="2200" b="1" dirty="0" smtClean="0">
                <a:solidFill>
                  <a:srgbClr val="000000">
                    <a:lumMod val="65000"/>
                    <a:lumOff val="35000"/>
                  </a:srgbClr>
                </a:solidFill>
                <a:sym typeface="Wingdings" panose="05000000000000000000" pitchFamily="2" charset="2"/>
              </a:rPr>
              <a:t>undersøgende</a:t>
            </a:r>
            <a:r>
              <a:rPr lang="da-DK" sz="2200" dirty="0" smtClean="0">
                <a:solidFill>
                  <a:srgbClr val="000000">
                    <a:lumMod val="65000"/>
                    <a:lumOff val="35000"/>
                  </a:srgbClr>
                </a:solidFill>
                <a:sym typeface="Wingdings" panose="05000000000000000000" pitchFamily="2" charset="2"/>
              </a:rPr>
              <a:t> </a:t>
            </a:r>
            <a:r>
              <a:rPr lang="da-DK" sz="2200" dirty="0">
                <a:solidFill>
                  <a:srgbClr val="000000">
                    <a:lumMod val="65000"/>
                    <a:lumOff val="35000"/>
                  </a:srgbClr>
                </a:solidFill>
                <a:sym typeface="Wingdings" panose="05000000000000000000" pitchFamily="2" charset="2"/>
              </a:rPr>
              <a:t>på egen praksis</a:t>
            </a:r>
            <a:r>
              <a:rPr lang="da-DK" sz="2200" dirty="0" smtClean="0">
                <a:solidFill>
                  <a:srgbClr val="000000">
                    <a:lumMod val="65000"/>
                    <a:lumOff val="35000"/>
                  </a:srgbClr>
                </a:solidFill>
                <a:sym typeface="Wingdings" panose="05000000000000000000" pitchFamily="2" charset="2"/>
              </a:rPr>
              <a:t>? </a:t>
            </a:r>
            <a:endParaRPr lang="da-DK" sz="2200" dirty="0">
              <a:solidFill>
                <a:srgbClr val="000000">
                  <a:lumMod val="65000"/>
                  <a:lumOff val="35000"/>
                </a:srgbClr>
              </a:solidFill>
              <a:sym typeface="Wingdings" panose="05000000000000000000" pitchFamily="2" charset="2"/>
            </a:endParaRPr>
          </a:p>
        </p:txBody>
      </p:sp>
      <p:sp>
        <p:nvSpPr>
          <p:cNvPr id="19" name="Skyformet billedforklaring 18"/>
          <p:cNvSpPr/>
          <p:nvPr/>
        </p:nvSpPr>
        <p:spPr>
          <a:xfrm>
            <a:off x="3094736" y="2786521"/>
            <a:ext cx="3393399" cy="2319129"/>
          </a:xfrm>
          <a:prstGeom prst="cloudCallout">
            <a:avLst>
              <a:gd name="adj1" fmla="val 22696"/>
              <a:gd name="adj2" fmla="val 62660"/>
            </a:avLst>
          </a:prstGeom>
          <a:solidFill>
            <a:srgbClr val="86C8BB"/>
          </a:solidFill>
          <a:ln w="19050">
            <a:solidFill>
              <a:schemeClr val="accent1">
                <a:lumMod val="75000"/>
              </a:schemeClr>
            </a:solidFill>
          </a:ln>
        </p:spPr>
        <p:txBody>
          <a:bodyPr wrap="square" lIns="0" tIns="0" rIns="0" bIns="0" anchor="ctr" anchorCtr="0">
            <a:spAutoFit/>
          </a:bodyPr>
          <a:lstStyle/>
          <a:p>
            <a:pPr lvl="0" algn="ctr">
              <a:lnSpc>
                <a:spcPct val="90000"/>
              </a:lnSpc>
              <a:spcBef>
                <a:spcPts val="1200"/>
              </a:spcBef>
              <a:buClr>
                <a:srgbClr val="40BAD2"/>
              </a:buClr>
            </a:pPr>
            <a:r>
              <a:rPr lang="da-DK" sz="2200" dirty="0">
                <a:solidFill>
                  <a:srgbClr val="000000">
                    <a:lumMod val="65000"/>
                    <a:lumOff val="35000"/>
                  </a:srgbClr>
                </a:solidFill>
                <a:sym typeface="Wingdings" panose="05000000000000000000" pitchFamily="2" charset="2"/>
              </a:rPr>
              <a:t>Hvilke indspil fra </a:t>
            </a:r>
            <a:r>
              <a:rPr lang="da-DK" sz="2200" b="1" dirty="0">
                <a:solidFill>
                  <a:srgbClr val="000000">
                    <a:lumMod val="65000"/>
                    <a:lumOff val="35000"/>
                  </a:srgbClr>
                </a:solidFill>
                <a:sym typeface="Wingdings" panose="05000000000000000000" pitchFamily="2" charset="2"/>
              </a:rPr>
              <a:t>inspirations-materialerne</a:t>
            </a:r>
            <a:r>
              <a:rPr lang="da-DK" sz="2200" dirty="0">
                <a:solidFill>
                  <a:srgbClr val="000000">
                    <a:lumMod val="65000"/>
                    <a:lumOff val="35000"/>
                  </a:srgbClr>
                </a:solidFill>
                <a:sym typeface="Wingdings" panose="05000000000000000000" pitchFamily="2" charset="2"/>
              </a:rPr>
              <a:t> kan </a:t>
            </a:r>
            <a:r>
              <a:rPr lang="da-DK" sz="2200" dirty="0" smtClean="0">
                <a:solidFill>
                  <a:srgbClr val="000000">
                    <a:lumMod val="65000"/>
                    <a:lumOff val="35000"/>
                  </a:srgbClr>
                </a:solidFill>
                <a:sym typeface="Wingdings" panose="05000000000000000000" pitchFamily="2" charset="2"/>
              </a:rPr>
              <a:t>være </a:t>
            </a:r>
            <a:r>
              <a:rPr lang="da-DK" sz="2200" dirty="0">
                <a:solidFill>
                  <a:srgbClr val="000000">
                    <a:lumMod val="65000"/>
                    <a:lumOff val="35000"/>
                  </a:srgbClr>
                </a:solidFill>
                <a:sym typeface="Wingdings" panose="05000000000000000000" pitchFamily="2" charset="2"/>
              </a:rPr>
              <a:t>relevante her hos os?</a:t>
            </a:r>
          </a:p>
        </p:txBody>
      </p:sp>
      <p:pic>
        <p:nvPicPr>
          <p:cNvPr id="13" name="Picture 2"/>
          <p:cNvPicPr>
            <a:picLocks noChangeAspect="1" noChangeArrowheads="1"/>
          </p:cNvPicPr>
          <p:nvPr/>
        </p:nvPicPr>
        <p:blipFill rotWithShape="1">
          <a:blip r:embed="rId4" cstate="print">
            <a:clrChange>
              <a:clrFrom>
                <a:srgbClr val="FFFFFF"/>
              </a:clrFrom>
              <a:clrTo>
                <a:srgbClr val="FFFFFF">
                  <a:alpha val="0"/>
                </a:srgbClr>
              </a:clrTo>
            </a:clrChange>
          </a:blip>
          <a:srcRect l="33534" t="155" r="41487"/>
          <a:stretch/>
        </p:blipFill>
        <p:spPr bwMode="auto">
          <a:xfrm>
            <a:off x="8764249" y="4733029"/>
            <a:ext cx="1361526" cy="2014874"/>
          </a:xfrm>
          <a:prstGeom prst="rect">
            <a:avLst/>
          </a:prstGeom>
          <a:noFill/>
          <a:ln w="9525">
            <a:noFill/>
            <a:miter lim="800000"/>
            <a:headEnd/>
            <a:tailEnd/>
          </a:ln>
        </p:spPr>
      </p:pic>
      <p:pic>
        <p:nvPicPr>
          <p:cNvPr id="14" name="Picture 2"/>
          <p:cNvPicPr>
            <a:picLocks noChangeAspect="1" noChangeArrowheads="1"/>
          </p:cNvPicPr>
          <p:nvPr/>
        </p:nvPicPr>
        <p:blipFill rotWithShape="1">
          <a:blip r:embed="rId4" cstate="print">
            <a:clrChange>
              <a:clrFrom>
                <a:srgbClr val="FFFFFF"/>
              </a:clrFrom>
              <a:clrTo>
                <a:srgbClr val="FFFFFF">
                  <a:alpha val="0"/>
                </a:srgbClr>
              </a:clrTo>
            </a:clrChange>
          </a:blip>
          <a:srcRect l="72471" t="-1195" r="-58519" b="1349"/>
          <a:stretch/>
        </p:blipFill>
        <p:spPr bwMode="auto">
          <a:xfrm>
            <a:off x="6194323" y="5084549"/>
            <a:ext cx="4158481" cy="1786447"/>
          </a:xfrm>
          <a:prstGeom prst="rect">
            <a:avLst/>
          </a:prstGeom>
          <a:noFill/>
          <a:ln w="9525">
            <a:noFill/>
            <a:miter lim="800000"/>
            <a:headEnd/>
            <a:tailEnd/>
          </a:ln>
        </p:spPr>
      </p:pic>
      <p:pic>
        <p:nvPicPr>
          <p:cNvPr id="15" name="Billed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155998" y="3571557"/>
            <a:ext cx="2235130" cy="2089847"/>
          </a:xfrm>
          <a:prstGeom prst="rect">
            <a:avLst/>
          </a:prstGeom>
        </p:spPr>
      </p:pic>
      <p:sp>
        <p:nvSpPr>
          <p:cNvPr id="16" name="Oval billedforklaring 15"/>
          <p:cNvSpPr/>
          <p:nvPr/>
        </p:nvSpPr>
        <p:spPr>
          <a:xfrm>
            <a:off x="7048691" y="3815486"/>
            <a:ext cx="1937532" cy="1588899"/>
          </a:xfrm>
          <a:prstGeom prst="wedgeEllipseCallout">
            <a:avLst>
              <a:gd name="adj1" fmla="val -51312"/>
              <a:gd name="adj2" fmla="val 5290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Oval billedforklaring 16"/>
          <p:cNvSpPr/>
          <p:nvPr/>
        </p:nvSpPr>
        <p:spPr>
          <a:xfrm>
            <a:off x="7515139" y="3506698"/>
            <a:ext cx="1804182" cy="1622316"/>
          </a:xfrm>
          <a:prstGeom prst="wedgeEllipseCallout">
            <a:avLst>
              <a:gd name="adj1" fmla="val 43083"/>
              <a:gd name="adj2" fmla="val 5758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5251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bg/>
                                          </p:spTgt>
                                        </p:tgtEl>
                                        <p:attrNameLst>
                                          <p:attrName>style.visibility</p:attrName>
                                        </p:attrNameLst>
                                      </p:cBhvr>
                                      <p:to>
                                        <p:strVal val="visible"/>
                                      </p:to>
                                    </p:set>
                                    <p:animEffect transition="in" filter="fade">
                                      <p:cBhvr>
                                        <p:cTn id="15" dur="500"/>
                                        <p:tgtEl>
                                          <p:spTgt spid="25">
                                            <p:bg/>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bg/>
                                          </p:spTgt>
                                        </p:tgtEl>
                                        <p:attrNameLst>
                                          <p:attrName>style.visibility</p:attrName>
                                        </p:attrNameLst>
                                      </p:cBhvr>
                                      <p:to>
                                        <p:strVal val="visible"/>
                                      </p:to>
                                    </p:set>
                                    <p:animEffect transition="in" filter="fade">
                                      <p:cBhvr>
                                        <p:cTn id="23" dur="500"/>
                                        <p:tgtEl>
                                          <p:spTgt spid="20">
                                            <p:bg/>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bg/>
                                          </p:spTgt>
                                        </p:tgtEl>
                                        <p:attrNameLst>
                                          <p:attrName>style.visibility</p:attrName>
                                        </p:attrNameLst>
                                      </p:cBhvr>
                                      <p:to>
                                        <p:strVal val="visible"/>
                                      </p:to>
                                    </p:set>
                                    <p:animEffect transition="in" filter="fade">
                                      <p:cBhvr>
                                        <p:cTn id="31" dur="500"/>
                                        <p:tgtEl>
                                          <p:spTgt spid="27">
                                            <p:bg/>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Effect transition="in" filter="fade">
                                      <p:cBhvr>
                                        <p:cTn id="35" dur="500"/>
                                        <p:tgtEl>
                                          <p:spTgt spid="27">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bg/>
                                          </p:spTgt>
                                        </p:tgtEl>
                                        <p:attrNameLst>
                                          <p:attrName>style.visibility</p:attrName>
                                        </p:attrNameLst>
                                      </p:cBhvr>
                                      <p:to>
                                        <p:strVal val="visible"/>
                                      </p:to>
                                    </p:set>
                                    <p:animEffect transition="in" filter="fade">
                                      <p:cBhvr>
                                        <p:cTn id="39" dur="500"/>
                                        <p:tgtEl>
                                          <p:spTgt spid="19">
                                            <p:bg/>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fade">
                                      <p:cBhvr>
                                        <p:cTn id="4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P spid="25" grpId="0" uiExpand="1" build="p" animBg="1"/>
      <p:bldP spid="26" grpId="0" uiExpand="1" build="p" animBg="1"/>
      <p:bldP spid="27" grpId="0" uiExpand="1" build="p" animBg="1"/>
      <p:bldP spid="19"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pPr algn="ctr"/>
            <a:r>
              <a:rPr lang="da-DK" dirty="0" smtClean="0"/>
              <a:t>Dagsorden: </a:t>
            </a:r>
            <a:br>
              <a:rPr lang="da-DK" dirty="0" smtClean="0"/>
            </a:br>
            <a:r>
              <a:rPr lang="da-DK" dirty="0" smtClean="0"/>
              <a:t/>
            </a:r>
            <a:br>
              <a:rPr lang="da-DK" dirty="0" smtClean="0"/>
            </a:br>
            <a:r>
              <a:rPr lang="da-DK" dirty="0" smtClean="0"/>
              <a:t>3 centrale spørgsmål</a:t>
            </a:r>
            <a:endParaRPr lang="da-DK" dirty="0"/>
          </a:p>
        </p:txBody>
      </p:sp>
      <p:sp>
        <p:nvSpPr>
          <p:cNvPr id="3" name="Pladsholder til indhold 2"/>
          <p:cNvSpPr>
            <a:spLocks noGrp="1"/>
          </p:cNvSpPr>
          <p:nvPr>
            <p:ph idx="1"/>
          </p:nvPr>
        </p:nvSpPr>
        <p:spPr>
          <a:xfrm>
            <a:off x="3698248" y="864108"/>
            <a:ext cx="8341351" cy="5120640"/>
          </a:xfrm>
        </p:spPr>
        <p:txBody>
          <a:bodyPr>
            <a:normAutofit/>
          </a:bodyPr>
          <a:lstStyle/>
          <a:p>
            <a:pPr marL="514350" indent="-514350">
              <a:lnSpc>
                <a:spcPct val="150000"/>
              </a:lnSpc>
              <a:buAutoNum type="arabicParenR"/>
            </a:pPr>
            <a:r>
              <a:rPr lang="da-DK" sz="2200" b="1" dirty="0" smtClean="0"/>
              <a:t>Hvorfor</a:t>
            </a:r>
            <a:r>
              <a:rPr lang="da-DK" sz="2200" dirty="0" smtClean="0"/>
              <a:t> skal der fokus på køn i arbejdet med børnene og de unge?</a:t>
            </a:r>
          </a:p>
          <a:p>
            <a:pPr marL="514350" indent="-514350">
              <a:lnSpc>
                <a:spcPct val="150000"/>
              </a:lnSpc>
              <a:buAutoNum type="arabicParenR"/>
            </a:pPr>
            <a:r>
              <a:rPr lang="da-DK" sz="2200" b="1" dirty="0" smtClean="0"/>
              <a:t>Hvad ved vi </a:t>
            </a:r>
            <a:r>
              <a:rPr lang="da-DK" sz="2200" dirty="0" smtClean="0"/>
              <a:t>om pigernes og drengenes vej gennem skolen?</a:t>
            </a:r>
          </a:p>
          <a:p>
            <a:pPr marL="514350" indent="-514350">
              <a:lnSpc>
                <a:spcPct val="150000"/>
              </a:lnSpc>
              <a:buAutoNum type="arabicParenR"/>
            </a:pPr>
            <a:r>
              <a:rPr lang="da-DK" sz="2200" b="1" dirty="0" smtClean="0"/>
              <a:t>Hvordan </a:t>
            </a:r>
            <a:r>
              <a:rPr lang="da-DK" sz="2200" dirty="0" smtClean="0"/>
              <a:t>understøtter vi lige muligheder for kønnene?</a:t>
            </a:r>
          </a:p>
        </p:txBody>
      </p:sp>
      <p:pic>
        <p:nvPicPr>
          <p:cNvPr id="4" name="Billede 3"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spTree>
    <p:extLst>
      <p:ext uri="{BB962C8B-B14F-4D97-AF65-F5344CB8AC3E}">
        <p14:creationId xmlns:p14="http://schemas.microsoft.com/office/powerpoint/2010/main" val="4029570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smtClean="0"/>
              <a:t>Afrunding</a:t>
            </a:r>
            <a:endParaRPr lang="da-DK" dirty="0"/>
          </a:p>
        </p:txBody>
      </p:sp>
      <p:sp>
        <p:nvSpPr>
          <p:cNvPr id="3" name="Pladsholder til indhold 2"/>
          <p:cNvSpPr>
            <a:spLocks noGrp="1"/>
          </p:cNvSpPr>
          <p:nvPr>
            <p:ph idx="1"/>
          </p:nvPr>
        </p:nvSpPr>
        <p:spPr>
          <a:xfrm>
            <a:off x="4178938" y="511500"/>
            <a:ext cx="7006299" cy="5844669"/>
          </a:xfrm>
        </p:spPr>
        <p:txBody>
          <a:bodyPr>
            <a:normAutofit/>
          </a:bodyPr>
          <a:lstStyle/>
          <a:p>
            <a:pPr marL="0" indent="0">
              <a:buNone/>
            </a:pPr>
            <a:r>
              <a:rPr lang="da-DK" sz="2800" dirty="0" smtClean="0">
                <a:sym typeface="Wingdings" panose="05000000000000000000" pitchFamily="2" charset="2"/>
              </a:rPr>
              <a:t>Hvad vil vi hver især tage med videre fra i dag?</a:t>
            </a:r>
          </a:p>
          <a:p>
            <a:pPr marL="0" indent="0">
              <a:buNone/>
            </a:pPr>
            <a:endParaRPr lang="da-DK" sz="2800" dirty="0" smtClean="0">
              <a:sym typeface="Wingdings" panose="05000000000000000000" pitchFamily="2" charset="2"/>
            </a:endParaRPr>
          </a:p>
          <a:p>
            <a:pPr marL="0" indent="0">
              <a:buNone/>
            </a:pPr>
            <a:r>
              <a:rPr lang="da-DK" sz="2800" dirty="0" smtClean="0">
                <a:sym typeface="Wingdings" panose="05000000000000000000" pitchFamily="2" charset="2"/>
              </a:rPr>
              <a:t>Hvordan kommer vi fælles videre?</a:t>
            </a:r>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pic>
        <p:nvPicPr>
          <p:cNvPr id="7" name="Pladsholder til indhold 5" descr="Fodspor.jpg"/>
          <p:cNvPicPr>
            <a:picLocks noChangeAspect="1"/>
          </p:cNvPicPr>
          <p:nvPr/>
        </p:nvPicPr>
        <p:blipFill>
          <a:blip r:embed="rId4" cstate="print">
            <a:clrChange>
              <a:clrFrom>
                <a:srgbClr val="FFFFFF"/>
              </a:clrFrom>
              <a:clrTo>
                <a:srgbClr val="FFFFFF">
                  <a:alpha val="0"/>
                </a:srgbClr>
              </a:clrTo>
            </a:clrChange>
          </a:blip>
          <a:stretch>
            <a:fillRect/>
          </a:stretch>
        </p:blipFill>
        <p:spPr>
          <a:xfrm>
            <a:off x="9284399" y="2760103"/>
            <a:ext cx="2397377" cy="3596066"/>
          </a:xfrm>
          <a:prstGeom prst="rect">
            <a:avLst/>
          </a:prstGeom>
        </p:spPr>
      </p:pic>
      <p:sp>
        <p:nvSpPr>
          <p:cNvPr id="8" name="Rektangel 7"/>
          <p:cNvSpPr/>
          <p:nvPr/>
        </p:nvSpPr>
        <p:spPr>
          <a:xfrm>
            <a:off x="3548579" y="3631500"/>
            <a:ext cx="810251" cy="701731"/>
          </a:xfrm>
          <a:prstGeom prst="rect">
            <a:avLst/>
          </a:prstGeom>
        </p:spPr>
        <p:txBody>
          <a:bodyPr wrap="square">
            <a:spAutoFit/>
          </a:bodyPr>
          <a:lstStyle/>
          <a:p>
            <a:pPr>
              <a:lnSpc>
                <a:spcPct val="90000"/>
              </a:lnSpc>
              <a:spcBef>
                <a:spcPts val="1200"/>
              </a:spcBef>
              <a:buClr>
                <a:schemeClr val="accent1"/>
              </a:buClr>
            </a:pPr>
            <a:r>
              <a:rPr lang="da-DK" sz="4400" dirty="0" smtClean="0">
                <a:solidFill>
                  <a:schemeClr val="accent1">
                    <a:lumMod val="50000"/>
                  </a:schemeClr>
                </a:solidFill>
                <a:sym typeface="Wingdings" panose="05000000000000000000" pitchFamily="2" charset="2"/>
              </a:rPr>
              <a:t></a:t>
            </a:r>
            <a:endParaRPr lang="da-DK" sz="2400" dirty="0">
              <a:solidFill>
                <a:schemeClr val="accent1">
                  <a:lumMod val="50000"/>
                </a:schemeClr>
              </a:solidFill>
              <a:sym typeface="Wingdings" panose="05000000000000000000" pitchFamily="2" charset="2"/>
            </a:endParaRPr>
          </a:p>
        </p:txBody>
      </p:sp>
      <p:sp>
        <p:nvSpPr>
          <p:cNvPr id="9" name="Rektangel 8"/>
          <p:cNvSpPr/>
          <p:nvPr/>
        </p:nvSpPr>
        <p:spPr>
          <a:xfrm>
            <a:off x="3548580" y="2571398"/>
            <a:ext cx="810251" cy="701731"/>
          </a:xfrm>
          <a:prstGeom prst="rect">
            <a:avLst/>
          </a:prstGeom>
        </p:spPr>
        <p:txBody>
          <a:bodyPr wrap="square">
            <a:spAutoFit/>
          </a:bodyPr>
          <a:lstStyle/>
          <a:p>
            <a:pPr>
              <a:lnSpc>
                <a:spcPct val="90000"/>
              </a:lnSpc>
              <a:spcBef>
                <a:spcPts val="1200"/>
              </a:spcBef>
              <a:buClr>
                <a:schemeClr val="accent1"/>
              </a:buClr>
            </a:pPr>
            <a:r>
              <a:rPr lang="da-DK" sz="4400" dirty="0" smtClean="0">
                <a:solidFill>
                  <a:schemeClr val="accent1">
                    <a:lumMod val="50000"/>
                  </a:schemeClr>
                </a:solidFill>
                <a:sym typeface="Wingdings" panose="05000000000000000000" pitchFamily="2" charset="2"/>
              </a:rPr>
              <a:t></a:t>
            </a:r>
            <a:endParaRPr lang="da-DK" sz="2400" dirty="0">
              <a:solidFill>
                <a:schemeClr val="accent1">
                  <a:lumMod val="50000"/>
                </a:schemeClr>
              </a:solidFill>
              <a:sym typeface="Wingdings" panose="05000000000000000000" pitchFamily="2" charset="2"/>
            </a:endParaRPr>
          </a:p>
        </p:txBody>
      </p:sp>
    </p:spTree>
    <p:extLst>
      <p:ext uri="{BB962C8B-B14F-4D97-AF65-F5344CB8AC3E}">
        <p14:creationId xmlns:p14="http://schemas.microsoft.com/office/powerpoint/2010/main" val="261126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4231502" y="745656"/>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4561845" y="1122065"/>
            <a:ext cx="2947482" cy="4601183"/>
          </a:xfrm>
        </p:spPr>
        <p:txBody>
          <a:bodyPr/>
          <a:lstStyle/>
          <a:p>
            <a:r>
              <a:rPr lang="da-DK" dirty="0" smtClean="0"/>
              <a:t>Tak for i dag!</a:t>
            </a:r>
            <a:endParaRPr lang="da-DK" dirty="0"/>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pic>
        <p:nvPicPr>
          <p:cNvPr id="7" name="Billede 6"/>
          <p:cNvPicPr>
            <a:picLocks noChangeAspect="1"/>
          </p:cNvPicPr>
          <p:nvPr/>
        </p:nvPicPr>
        <p:blipFill>
          <a:blip r:embed="rId4"/>
          <a:stretch>
            <a:fillRect/>
          </a:stretch>
        </p:blipFill>
        <p:spPr>
          <a:xfrm>
            <a:off x="468865" y="745656"/>
            <a:ext cx="3762637" cy="5354003"/>
          </a:xfrm>
          <a:prstGeom prst="rect">
            <a:avLst/>
          </a:prstGeom>
        </p:spPr>
      </p:pic>
    </p:spTree>
    <p:extLst>
      <p:ext uri="{BB962C8B-B14F-4D97-AF65-F5344CB8AC3E}">
        <p14:creationId xmlns:p14="http://schemas.microsoft.com/office/powerpoint/2010/main" val="1873385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ln>
            <a:noFill/>
          </a:ln>
        </p:spPr>
        <p:txBody>
          <a:bodyPr>
            <a:normAutofit/>
          </a:bodyPr>
          <a:lstStyle/>
          <a:p>
            <a:r>
              <a:rPr lang="da-DK" sz="4400" dirty="0" smtClean="0"/>
              <a:t>1</a:t>
            </a:r>
            <a:r>
              <a:rPr lang="da-DK" dirty="0" smtClean="0"/>
              <a:t/>
            </a:r>
            <a:br>
              <a:rPr lang="da-DK" dirty="0" smtClean="0"/>
            </a:br>
            <a:r>
              <a:rPr lang="da-DK" dirty="0" smtClean="0"/>
              <a:t>Baggrunden </a:t>
            </a:r>
            <a:r>
              <a:rPr lang="da-DK" dirty="0" smtClean="0"/>
              <a:t>for fokus på køn i arbejdet med børnene og de unge i Aarhus</a:t>
            </a:r>
            <a:endParaRPr lang="da-DK" dirty="0"/>
          </a:p>
        </p:txBody>
      </p:sp>
      <p:sp>
        <p:nvSpPr>
          <p:cNvPr id="3" name="Pladsholder til indhold 2"/>
          <p:cNvSpPr>
            <a:spLocks noGrp="1"/>
          </p:cNvSpPr>
          <p:nvPr>
            <p:ph idx="1"/>
          </p:nvPr>
        </p:nvSpPr>
        <p:spPr>
          <a:xfrm>
            <a:off x="3698248" y="2227911"/>
            <a:ext cx="6093213" cy="4375005"/>
          </a:xfrm>
        </p:spPr>
        <p:txBody>
          <a:bodyPr>
            <a:normAutofit/>
          </a:bodyPr>
          <a:lstStyle/>
          <a:p>
            <a:pPr marL="0" indent="0">
              <a:buNone/>
            </a:pPr>
            <a:endParaRPr lang="da-DK" dirty="0"/>
          </a:p>
          <a:p>
            <a:r>
              <a:rPr lang="da-DK" dirty="0" smtClean="0"/>
              <a:t>Børne- og ungepolitikken: </a:t>
            </a:r>
          </a:p>
          <a:p>
            <a:pPr marL="502920" lvl="1" indent="0">
              <a:buNone/>
            </a:pPr>
            <a:r>
              <a:rPr lang="da-DK" sz="2000" b="1" dirty="0" smtClean="0"/>
              <a:t>Alle </a:t>
            </a:r>
            <a:r>
              <a:rPr lang="da-DK" sz="2000" dirty="0" smtClean="0"/>
              <a:t>børn og unge skal have gode muligheder</a:t>
            </a:r>
          </a:p>
          <a:p>
            <a:r>
              <a:rPr lang="da-DK" dirty="0" smtClean="0"/>
              <a:t>Udvalget for Mangfoldighed og Ligestilling: </a:t>
            </a:r>
          </a:p>
          <a:p>
            <a:pPr marL="502920" lvl="1" indent="0">
              <a:buNone/>
            </a:pPr>
            <a:r>
              <a:rPr lang="da-DK" sz="2000" dirty="0" smtClean="0"/>
              <a:t>Det skal være </a:t>
            </a:r>
            <a:r>
              <a:rPr lang="da-DK" sz="2000" b="1" dirty="0" smtClean="0"/>
              <a:t>børnenes menneskelige potentialer, der er i fokus,</a:t>
            </a:r>
            <a:r>
              <a:rPr lang="da-DK" sz="2000" dirty="0" smtClean="0"/>
              <a:t> frem for deres køn</a:t>
            </a:r>
            <a:endParaRPr lang="da-DK" sz="2000" dirty="0"/>
          </a:p>
        </p:txBody>
      </p:sp>
      <p:pic>
        <p:nvPicPr>
          <p:cNvPr id="4" name="Billede 3"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pic>
        <p:nvPicPr>
          <p:cNvPr id="10" name="Picture 2"/>
          <p:cNvPicPr>
            <a:picLocks noChangeAspect="1" noChangeArrowheads="1"/>
          </p:cNvPicPr>
          <p:nvPr/>
        </p:nvPicPr>
        <p:blipFill>
          <a:blip r:embed="rId4" cstate="print"/>
          <a:srcRect l="8417" b="399"/>
          <a:stretch>
            <a:fillRect/>
          </a:stretch>
        </p:blipFill>
        <p:spPr bwMode="auto">
          <a:xfrm>
            <a:off x="9750526" y="3668515"/>
            <a:ext cx="2065069" cy="2571863"/>
          </a:xfrm>
          <a:prstGeom prst="rect">
            <a:avLst/>
          </a:prstGeom>
          <a:noFill/>
          <a:ln w="9525">
            <a:noFill/>
            <a:miter lim="800000"/>
            <a:headEnd/>
            <a:tailEnd/>
          </a:ln>
        </p:spPr>
      </p:pic>
      <p:sp>
        <p:nvSpPr>
          <p:cNvPr id="11" name="Rektangel 10"/>
          <p:cNvSpPr/>
          <p:nvPr/>
        </p:nvSpPr>
        <p:spPr>
          <a:xfrm>
            <a:off x="3698248" y="1123837"/>
            <a:ext cx="7584270" cy="3003899"/>
          </a:xfrm>
          <a:prstGeom prst="rect">
            <a:avLst/>
          </a:prstGeom>
        </p:spPr>
        <p:txBody>
          <a:bodyPr wrap="square">
            <a:spAutoFit/>
          </a:bodyPr>
          <a:lstStyle/>
          <a:p>
            <a:pPr lvl="0">
              <a:lnSpc>
                <a:spcPct val="90000"/>
              </a:lnSpc>
              <a:spcBef>
                <a:spcPts val="1200"/>
              </a:spcBef>
              <a:buClr>
                <a:srgbClr val="40BAD2"/>
              </a:buClr>
            </a:pPr>
            <a:r>
              <a:rPr lang="da-DK" sz="2400" dirty="0">
                <a:solidFill>
                  <a:srgbClr val="000000">
                    <a:lumMod val="65000"/>
                    <a:lumOff val="35000"/>
                  </a:srgbClr>
                </a:solidFill>
              </a:rPr>
              <a:t>Data viser… </a:t>
            </a:r>
          </a:p>
          <a:p>
            <a:pPr marL="182880" lvl="0" indent="-182880">
              <a:spcBef>
                <a:spcPts val="1200"/>
              </a:spcBef>
              <a:buClr>
                <a:srgbClr val="40BAD2"/>
              </a:buClr>
              <a:buFont typeface="Wingdings 2" pitchFamily="18" charset="2"/>
              <a:buChar char=""/>
            </a:pPr>
            <a:r>
              <a:rPr lang="da-DK" sz="2000" b="1" dirty="0" smtClean="0">
                <a:solidFill>
                  <a:schemeClr val="tx1">
                    <a:lumMod val="65000"/>
                    <a:lumOff val="35000"/>
                  </a:schemeClr>
                </a:solidFill>
              </a:rPr>
              <a:t>Systematiske </a:t>
            </a:r>
            <a:r>
              <a:rPr lang="da-DK" sz="2000" b="1" dirty="0">
                <a:solidFill>
                  <a:schemeClr val="tx1">
                    <a:lumMod val="65000"/>
                    <a:lumOff val="35000"/>
                  </a:schemeClr>
                </a:solidFill>
              </a:rPr>
              <a:t>forskelle </a:t>
            </a:r>
            <a:r>
              <a:rPr lang="da-DK" sz="2000" dirty="0">
                <a:solidFill>
                  <a:schemeClr val="tx1">
                    <a:lumMod val="65000"/>
                    <a:lumOff val="35000"/>
                  </a:schemeClr>
                </a:solidFill>
              </a:rPr>
              <a:t>i, hvordan piger og drenge </a:t>
            </a:r>
            <a:r>
              <a:rPr lang="da-DK" sz="2000" dirty="0" smtClean="0">
                <a:solidFill>
                  <a:schemeClr val="tx1">
                    <a:lumMod val="65000"/>
                    <a:lumOff val="35000"/>
                  </a:schemeClr>
                </a:solidFill>
              </a:rPr>
              <a:t>klarer sig</a:t>
            </a:r>
          </a:p>
          <a:p>
            <a:pPr marL="182880" lvl="0" indent="-182880">
              <a:spcBef>
                <a:spcPts val="1200"/>
              </a:spcBef>
              <a:buClr>
                <a:srgbClr val="40BAD2"/>
              </a:buClr>
              <a:buFont typeface="Wingdings 2" pitchFamily="18" charset="2"/>
              <a:buChar char=""/>
            </a:pPr>
            <a:r>
              <a:rPr lang="da-DK" sz="2000" dirty="0">
                <a:solidFill>
                  <a:schemeClr val="tx1">
                    <a:lumMod val="65000"/>
                    <a:lumOff val="35000"/>
                  </a:schemeClr>
                </a:solidFill>
              </a:rPr>
              <a:t>D</a:t>
            </a:r>
            <a:r>
              <a:rPr lang="da-DK" sz="2000" dirty="0" smtClean="0">
                <a:solidFill>
                  <a:schemeClr val="tx1">
                    <a:lumMod val="65000"/>
                    <a:lumOff val="35000"/>
                  </a:schemeClr>
                </a:solidFill>
              </a:rPr>
              <a:t>ette </a:t>
            </a:r>
            <a:r>
              <a:rPr lang="da-DK" sz="2000" dirty="0">
                <a:solidFill>
                  <a:schemeClr val="tx1">
                    <a:lumMod val="65000"/>
                    <a:lumOff val="35000"/>
                  </a:schemeClr>
                </a:solidFill>
              </a:rPr>
              <a:t>understreger vigtigheden af </a:t>
            </a:r>
            <a:r>
              <a:rPr lang="da-DK" sz="2000" dirty="0" smtClean="0">
                <a:solidFill>
                  <a:schemeClr val="tx1">
                    <a:lumMod val="65000"/>
                    <a:lumOff val="35000"/>
                  </a:schemeClr>
                </a:solidFill>
              </a:rPr>
              <a:t>at </a:t>
            </a:r>
            <a:r>
              <a:rPr lang="da-DK" sz="2000" dirty="0">
                <a:solidFill>
                  <a:schemeClr val="tx1">
                    <a:lumMod val="65000"/>
                    <a:lumOff val="35000"/>
                  </a:schemeClr>
                </a:solidFill>
              </a:rPr>
              <a:t>blive bedre til at løfte </a:t>
            </a:r>
            <a:r>
              <a:rPr lang="da-DK" sz="2000" i="1" dirty="0">
                <a:solidFill>
                  <a:schemeClr val="tx1">
                    <a:lumMod val="65000"/>
                    <a:lumOff val="35000"/>
                  </a:schemeClr>
                </a:solidFill>
              </a:rPr>
              <a:t>både</a:t>
            </a:r>
            <a:r>
              <a:rPr lang="da-DK" sz="2000" dirty="0">
                <a:solidFill>
                  <a:schemeClr val="tx1">
                    <a:lumMod val="65000"/>
                    <a:lumOff val="35000"/>
                  </a:schemeClr>
                </a:solidFill>
              </a:rPr>
              <a:t> piger og </a:t>
            </a:r>
            <a:r>
              <a:rPr lang="da-DK" sz="2000" dirty="0" smtClean="0">
                <a:solidFill>
                  <a:schemeClr val="tx1">
                    <a:lumMod val="65000"/>
                    <a:lumOff val="35000"/>
                  </a:schemeClr>
                </a:solidFill>
              </a:rPr>
              <a:t>drenge</a:t>
            </a:r>
          </a:p>
          <a:p>
            <a:pPr lvl="0">
              <a:lnSpc>
                <a:spcPct val="90000"/>
              </a:lnSpc>
              <a:spcBef>
                <a:spcPts val="1200"/>
              </a:spcBef>
              <a:buClr>
                <a:srgbClr val="40BAD2"/>
              </a:buClr>
            </a:pPr>
            <a:endParaRPr lang="da-DK" sz="2000" dirty="0" smtClean="0">
              <a:solidFill>
                <a:srgbClr val="000000">
                  <a:lumMod val="65000"/>
                  <a:lumOff val="35000"/>
                </a:srgbClr>
              </a:solidFill>
            </a:endParaRPr>
          </a:p>
          <a:p>
            <a:pPr lvl="0">
              <a:lnSpc>
                <a:spcPct val="90000"/>
              </a:lnSpc>
              <a:spcBef>
                <a:spcPts val="1200"/>
              </a:spcBef>
              <a:buClr>
                <a:srgbClr val="40BAD2"/>
              </a:buClr>
            </a:pPr>
            <a:r>
              <a:rPr lang="da-DK" sz="2400" dirty="0">
                <a:solidFill>
                  <a:srgbClr val="000000">
                    <a:lumMod val="65000"/>
                    <a:lumOff val="35000"/>
                  </a:srgbClr>
                </a:solidFill>
              </a:rPr>
              <a:t>Mål med kønsfokus i arbejdet med børn og unge i Aarhus:</a:t>
            </a:r>
          </a:p>
          <a:p>
            <a:pPr lvl="0">
              <a:lnSpc>
                <a:spcPct val="90000"/>
              </a:lnSpc>
              <a:spcBef>
                <a:spcPts val="1200"/>
              </a:spcBef>
              <a:buClr>
                <a:srgbClr val="40BAD2"/>
              </a:buClr>
            </a:pPr>
            <a:endParaRPr lang="da-DK" sz="2000" dirty="0">
              <a:solidFill>
                <a:srgbClr val="000000">
                  <a:lumMod val="65000"/>
                  <a:lumOff val="35000"/>
                </a:srgbClr>
              </a:solidFill>
            </a:endParaRPr>
          </a:p>
        </p:txBody>
      </p:sp>
      <p:cxnSp>
        <p:nvCxnSpPr>
          <p:cNvPr id="8" name="Lige forbindelse 7"/>
          <p:cNvCxnSpPr/>
          <p:nvPr/>
        </p:nvCxnSpPr>
        <p:spPr>
          <a:xfrm>
            <a:off x="368300" y="2209798"/>
            <a:ext cx="2260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6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2" name="Titel 1"/>
          <p:cNvSpPr>
            <a:spLocks noGrp="1"/>
          </p:cNvSpPr>
          <p:nvPr>
            <p:ph type="title"/>
          </p:nvPr>
        </p:nvSpPr>
        <p:spPr>
          <a:ln>
            <a:noFill/>
          </a:ln>
        </p:spPr>
        <p:txBody>
          <a:bodyPr>
            <a:normAutofit/>
          </a:bodyPr>
          <a:lstStyle/>
          <a:p>
            <a:r>
              <a:rPr lang="da-DK" dirty="0" smtClean="0"/>
              <a:t>Pointer om køn og kønsfokus</a:t>
            </a:r>
            <a:endParaRPr lang="da-DK" dirty="0"/>
          </a:p>
        </p:txBody>
      </p:sp>
      <p:pic>
        <p:nvPicPr>
          <p:cNvPr id="4" name="Billede 3"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sp>
        <p:nvSpPr>
          <p:cNvPr id="13" name="Rounded Rectangular Callout 12"/>
          <p:cNvSpPr/>
          <p:nvPr/>
        </p:nvSpPr>
        <p:spPr>
          <a:xfrm>
            <a:off x="9270851" y="1179075"/>
            <a:ext cx="2883679" cy="1154087"/>
          </a:xfrm>
          <a:prstGeom prst="wedgeRoundRectCallout">
            <a:avLst>
              <a:gd name="adj1" fmla="val -39374"/>
              <a:gd name="adj2" fmla="val 85442"/>
              <a:gd name="adj3" fmla="val 16667"/>
            </a:avLst>
          </a:prstGeom>
          <a:solidFill>
            <a:srgbClr val="279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smtClean="0">
                <a:solidFill>
                  <a:srgbClr val="FFFFFF"/>
                </a:solidFill>
              </a:rPr>
              <a:t>For 100 år siden sagde man </a:t>
            </a:r>
            <a:r>
              <a:rPr lang="da-DK" sz="1400" dirty="0" smtClean="0">
                <a:solidFill>
                  <a:srgbClr val="FFFFFF"/>
                </a:solidFill>
              </a:rPr>
              <a:t>om piger, at de ikke kunne sidde stille og lære noget (…). I dag siger man noget af det samme om drenge</a:t>
            </a:r>
            <a:endParaRPr lang="da-DK" sz="1400" dirty="0">
              <a:solidFill>
                <a:srgbClr val="FFFFFF"/>
              </a:solidFill>
            </a:endParaRPr>
          </a:p>
        </p:txBody>
      </p:sp>
      <p:sp>
        <p:nvSpPr>
          <p:cNvPr id="15" name="Rounded Rectangular Callout 6"/>
          <p:cNvSpPr/>
          <p:nvPr/>
        </p:nvSpPr>
        <p:spPr>
          <a:xfrm>
            <a:off x="6814821" y="4607436"/>
            <a:ext cx="2028297" cy="1143569"/>
          </a:xfrm>
          <a:prstGeom prst="wedgeRoundRectCallout">
            <a:avLst>
              <a:gd name="adj1" fmla="val 29827"/>
              <a:gd name="adj2" fmla="val -62291"/>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solidFill>
                  <a:srgbClr val="FFFFFF"/>
                </a:solidFill>
              </a:rPr>
              <a:t>D</a:t>
            </a:r>
            <a:r>
              <a:rPr lang="da-DK" sz="1400" dirty="0" smtClean="0">
                <a:solidFill>
                  <a:srgbClr val="FFFFFF"/>
                </a:solidFill>
              </a:rPr>
              <a:t>er er </a:t>
            </a:r>
            <a:r>
              <a:rPr lang="da-DK" sz="1400" b="1" dirty="0" smtClean="0">
                <a:solidFill>
                  <a:srgbClr val="FFFFFF"/>
                </a:solidFill>
              </a:rPr>
              <a:t>større kognitive forskelle inden for kønskategorierne </a:t>
            </a:r>
            <a:r>
              <a:rPr lang="da-DK" sz="1400" dirty="0" smtClean="0">
                <a:solidFill>
                  <a:srgbClr val="FFFFFF"/>
                </a:solidFill>
              </a:rPr>
              <a:t>end imellem kønnene</a:t>
            </a:r>
            <a:endParaRPr lang="da-DK" sz="1400" dirty="0">
              <a:solidFill>
                <a:srgbClr val="FFFFFF"/>
              </a:solidFill>
            </a:endParaRPr>
          </a:p>
        </p:txBody>
      </p:sp>
      <p:sp>
        <p:nvSpPr>
          <p:cNvPr id="7" name="Tekstfelt 6"/>
          <p:cNvSpPr txBox="1"/>
          <p:nvPr/>
        </p:nvSpPr>
        <p:spPr>
          <a:xfrm>
            <a:off x="3798824" y="6316255"/>
            <a:ext cx="8583657" cy="523220"/>
          </a:xfrm>
          <a:prstGeom prst="rect">
            <a:avLst/>
          </a:prstGeom>
          <a:noFill/>
        </p:spPr>
        <p:txBody>
          <a:bodyPr wrap="square" rtlCol="0">
            <a:spAutoFit/>
          </a:bodyPr>
          <a:lstStyle/>
          <a:p>
            <a:r>
              <a:rPr lang="da-DK" sz="1400" i="1" dirty="0" smtClean="0">
                <a:solidFill>
                  <a:srgbClr val="545454">
                    <a:lumMod val="75000"/>
                  </a:srgbClr>
                </a:solidFill>
              </a:rPr>
              <a:t>Kilder: EVA (2009) ”Blik for køn i pædagogisk praksis”; EVA (2010) ”Er nogle drenge og piger mere rigtige end andre?”; </a:t>
            </a:r>
            <a:r>
              <a:rPr lang="da-DK" sz="1400" i="1" dirty="0" err="1" smtClean="0">
                <a:solidFill>
                  <a:srgbClr val="545454">
                    <a:lumMod val="75000"/>
                  </a:srgbClr>
                </a:solidFill>
              </a:rPr>
              <a:t>Børn&amp;Unge</a:t>
            </a:r>
            <a:r>
              <a:rPr lang="da-DK" sz="1400" i="1" dirty="0" smtClean="0">
                <a:solidFill>
                  <a:srgbClr val="545454">
                    <a:lumMod val="75000"/>
                  </a:srgbClr>
                </a:solidFill>
              </a:rPr>
              <a:t> Forskning nr. 24, september 2014; LFS-nyt nr. 2, marts 2013, KVINFO (2014) ”Køn i kerneydelser”. </a:t>
            </a:r>
            <a:endParaRPr lang="da-DK" sz="1400" i="1" dirty="0">
              <a:solidFill>
                <a:srgbClr val="545454">
                  <a:lumMod val="75000"/>
                </a:srgbClr>
              </a:solidFill>
            </a:endParaRPr>
          </a:p>
        </p:txBody>
      </p:sp>
      <p:sp>
        <p:nvSpPr>
          <p:cNvPr id="14" name="Rounded Rectangular Callout 7"/>
          <p:cNvSpPr/>
          <p:nvPr/>
        </p:nvSpPr>
        <p:spPr>
          <a:xfrm>
            <a:off x="6452746" y="236921"/>
            <a:ext cx="3016520" cy="1061533"/>
          </a:xfrm>
          <a:prstGeom prst="wedgeRoundRectCallout">
            <a:avLst>
              <a:gd name="adj1" fmla="val -20644"/>
              <a:gd name="adj2" fmla="val 68647"/>
              <a:gd name="adj3" fmla="val 16667"/>
            </a:avLst>
          </a:prstGeom>
          <a:solidFill>
            <a:srgbClr val="C4B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smtClean="0"/>
              <a:t>Et forsøg viste, at når deltagerne fik at vide, at der var en kønsforskel</a:t>
            </a:r>
            <a:r>
              <a:rPr lang="da-DK" sz="1400" b="1" dirty="0" smtClean="0"/>
              <a:t>, performede de kvindelige studerende væsentligt lavere</a:t>
            </a:r>
            <a:endParaRPr lang="da-DK" sz="1600" dirty="0"/>
          </a:p>
        </p:txBody>
      </p:sp>
      <p:sp>
        <p:nvSpPr>
          <p:cNvPr id="17" name="Rounded Rectangular Callout 10"/>
          <p:cNvSpPr/>
          <p:nvPr/>
        </p:nvSpPr>
        <p:spPr>
          <a:xfrm>
            <a:off x="9469266" y="4107820"/>
            <a:ext cx="2722734" cy="1643185"/>
          </a:xfrm>
          <a:prstGeom prst="wedgeRoundRectCallout">
            <a:avLst>
              <a:gd name="adj1" fmla="val -37267"/>
              <a:gd name="adj2" fmla="val 63958"/>
              <a:gd name="adj3" fmla="val 16667"/>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smtClean="0"/>
              <a:t>Det er ikke så vigtigt at have det endelige svar på spørgsmålet om natur eller kultur når det handler om køn. </a:t>
            </a:r>
            <a:r>
              <a:rPr lang="da-DK" sz="1400" b="1" dirty="0" smtClean="0"/>
              <a:t>Snarere er det vigtigt, at man i sin praksis ikke begrænser det enkelte barns muligheder </a:t>
            </a:r>
          </a:p>
        </p:txBody>
      </p:sp>
      <p:sp>
        <p:nvSpPr>
          <p:cNvPr id="19" name="Rounded Rectangular Callout 7"/>
          <p:cNvSpPr/>
          <p:nvPr/>
        </p:nvSpPr>
        <p:spPr>
          <a:xfrm>
            <a:off x="3202438" y="4710941"/>
            <a:ext cx="2844952" cy="1375288"/>
          </a:xfrm>
          <a:prstGeom prst="wedgeRoundRectCallout">
            <a:avLst>
              <a:gd name="adj1" fmla="val -13242"/>
              <a:gd name="adj2" fmla="val 67642"/>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smtClean="0"/>
              <a:t>Det er </a:t>
            </a:r>
            <a:r>
              <a:rPr lang="da-DK" sz="1400" b="1" dirty="0"/>
              <a:t>vanskeligt </a:t>
            </a:r>
            <a:r>
              <a:rPr lang="da-DK" sz="1400" b="1" dirty="0" smtClean="0"/>
              <a:t>at </a:t>
            </a:r>
            <a:r>
              <a:rPr lang="da-DK" sz="1400" b="1" dirty="0"/>
              <a:t>få øje på en række andre vigtige forskelle mellem børn</a:t>
            </a:r>
            <a:r>
              <a:rPr lang="da-DK" sz="1400" dirty="0"/>
              <a:t>, hvis </a:t>
            </a:r>
            <a:r>
              <a:rPr lang="da-DK" sz="1400" dirty="0" smtClean="0"/>
              <a:t>der fokuseres </a:t>
            </a:r>
            <a:r>
              <a:rPr lang="da-DK" sz="1400" dirty="0"/>
              <a:t>for entydigt på forskellen mellem drenge og piger</a:t>
            </a:r>
          </a:p>
        </p:txBody>
      </p:sp>
      <p:sp>
        <p:nvSpPr>
          <p:cNvPr id="20" name="Rounded Rectangular Callout 10"/>
          <p:cNvSpPr/>
          <p:nvPr/>
        </p:nvSpPr>
        <p:spPr>
          <a:xfrm>
            <a:off x="6806203" y="2597791"/>
            <a:ext cx="3232277" cy="1267501"/>
          </a:xfrm>
          <a:prstGeom prst="wedgeRoundRectCallout">
            <a:avLst>
              <a:gd name="adj1" fmla="val -32885"/>
              <a:gd name="adj2" fmla="val 60173"/>
              <a:gd name="adj3" fmla="val 16667"/>
            </a:avLst>
          </a:prstGeom>
          <a:solidFill>
            <a:srgbClr val="138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smtClean="0"/>
              <a:t>Således er det blandt andet </a:t>
            </a:r>
            <a:r>
              <a:rPr lang="da-DK" sz="1400" b="1" dirty="0" smtClean="0"/>
              <a:t>veldokumenteret at pædagoger og lærere i deres adfærd bidrager </a:t>
            </a:r>
            <a:r>
              <a:rPr lang="da-DK" sz="1400" dirty="0" smtClean="0"/>
              <a:t>til at fastlægge hvilke identifikations- og handlemuligheder drenge og piger har. </a:t>
            </a:r>
            <a:endParaRPr lang="da-DK" sz="1400" dirty="0"/>
          </a:p>
        </p:txBody>
      </p:sp>
      <p:sp>
        <p:nvSpPr>
          <p:cNvPr id="21" name="Rounded Rectangular Callout 12"/>
          <p:cNvSpPr/>
          <p:nvPr/>
        </p:nvSpPr>
        <p:spPr>
          <a:xfrm>
            <a:off x="2766253" y="436993"/>
            <a:ext cx="2704211" cy="991001"/>
          </a:xfrm>
          <a:prstGeom prst="wedgeRoundRectCallout">
            <a:avLst>
              <a:gd name="adj1" fmla="val -12263"/>
              <a:gd name="adj2" fmla="val 63363"/>
              <a:gd name="adj3" fmla="val 16667"/>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smtClean="0"/>
              <a:t>Vi har viden fra forskningen om, at </a:t>
            </a:r>
            <a:r>
              <a:rPr lang="is-IS" sz="1400" dirty="0" smtClean="0"/>
              <a:t>drenge og piger bliver mødt med </a:t>
            </a:r>
            <a:r>
              <a:rPr lang="is-IS" sz="1400" b="1" dirty="0" smtClean="0"/>
              <a:t>vidt forskellige og kønsstereotype forventninger</a:t>
            </a:r>
            <a:endParaRPr lang="da-DK" sz="1400" b="1" dirty="0"/>
          </a:p>
        </p:txBody>
      </p:sp>
      <p:sp>
        <p:nvSpPr>
          <p:cNvPr id="16" name="Rounded Rectangular Callout 11"/>
          <p:cNvSpPr/>
          <p:nvPr/>
        </p:nvSpPr>
        <p:spPr>
          <a:xfrm>
            <a:off x="2594972" y="3441394"/>
            <a:ext cx="2875493" cy="1136037"/>
          </a:xfrm>
          <a:prstGeom prst="wedgeRoundRectCallout">
            <a:avLst>
              <a:gd name="adj1" fmla="val 38498"/>
              <a:gd name="adj2" fmla="val -66240"/>
              <a:gd name="adj3" fmla="val 16667"/>
            </a:avLst>
          </a:prstGeom>
          <a:solidFill>
            <a:srgbClr val="C4B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smtClean="0"/>
              <a:t>Det handler om at </a:t>
            </a:r>
            <a:r>
              <a:rPr lang="da-DK" sz="1400" b="1" dirty="0" smtClean="0"/>
              <a:t>skabe legitime rum for begge køn</a:t>
            </a:r>
            <a:r>
              <a:rPr lang="da-DK" sz="1400" dirty="0" smtClean="0"/>
              <a:t>. Vi er alle del af en kultur, hvor vi tidligt har lært, at noget fx er pigefarver</a:t>
            </a:r>
          </a:p>
        </p:txBody>
      </p:sp>
      <p:sp>
        <p:nvSpPr>
          <p:cNvPr id="18" name="Rounded Rectangular Callout 6"/>
          <p:cNvSpPr/>
          <p:nvPr/>
        </p:nvSpPr>
        <p:spPr>
          <a:xfrm>
            <a:off x="4622517" y="1756118"/>
            <a:ext cx="2097155" cy="1415895"/>
          </a:xfrm>
          <a:prstGeom prst="wedgeRoundRectCallout">
            <a:avLst>
              <a:gd name="adj1" fmla="val -14326"/>
              <a:gd name="adj2" fmla="val -83876"/>
              <a:gd name="adj3" fmla="val 16667"/>
            </a:avLst>
          </a:prstGeom>
          <a:solidFill>
            <a:srgbClr val="279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smtClean="0">
                <a:solidFill>
                  <a:srgbClr val="FFFFFF"/>
                </a:solidFill>
              </a:rPr>
              <a:t>Hvis en pige altid bliver rost for at være fin, stille eller dygtig (…) vil børnene </a:t>
            </a:r>
            <a:r>
              <a:rPr lang="da-DK" sz="1400" b="1" dirty="0" smtClean="0">
                <a:solidFill>
                  <a:srgbClr val="FFFFFF"/>
                </a:solidFill>
              </a:rPr>
              <a:t>forsøge at leve op til den positive opmærksomhed</a:t>
            </a:r>
            <a:endParaRPr lang="da-DK" sz="1400" b="1" dirty="0">
              <a:solidFill>
                <a:srgbClr val="FFFFFF"/>
              </a:solidFill>
            </a:endParaRPr>
          </a:p>
        </p:txBody>
      </p:sp>
    </p:spTree>
    <p:extLst>
      <p:ext uri="{BB962C8B-B14F-4D97-AF65-F5344CB8AC3E}">
        <p14:creationId xmlns:p14="http://schemas.microsoft.com/office/powerpoint/2010/main" val="62543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4" grpId="0" animBg="1"/>
      <p:bldP spid="17" grpId="0" animBg="1"/>
      <p:bldP spid="19" grpId="0" animBg="1"/>
      <p:bldP spid="20" grpId="0" animBg="1"/>
      <p:bldP spid="21"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sz="4400" dirty="0" smtClean="0"/>
              <a:t>2</a:t>
            </a:r>
            <a:r>
              <a:rPr lang="da-DK" dirty="0" smtClean="0"/>
              <a:t/>
            </a:r>
            <a:br>
              <a:rPr lang="da-DK" dirty="0" smtClean="0"/>
            </a:br>
            <a:r>
              <a:rPr lang="da-DK" dirty="0" smtClean="0"/>
              <a:t>Hvad ved vi om pigernes og drengenes vej gennem dagtilbud og skole? </a:t>
            </a:r>
            <a:endParaRPr lang="da-DK" dirty="0"/>
          </a:p>
        </p:txBody>
      </p:sp>
      <p:sp>
        <p:nvSpPr>
          <p:cNvPr id="3" name="Pladsholder til indhold 2"/>
          <p:cNvSpPr>
            <a:spLocks noGrp="1"/>
          </p:cNvSpPr>
          <p:nvPr>
            <p:ph idx="1"/>
          </p:nvPr>
        </p:nvSpPr>
        <p:spPr>
          <a:xfrm>
            <a:off x="3698248" y="1589799"/>
            <a:ext cx="6739714" cy="3669256"/>
          </a:xfrm>
        </p:spPr>
        <p:txBody>
          <a:bodyPr>
            <a:normAutofit fontScale="92500" lnSpcReduction="20000"/>
          </a:bodyPr>
          <a:lstStyle/>
          <a:p>
            <a:pPr marL="0" indent="0">
              <a:buNone/>
            </a:pPr>
            <a:r>
              <a:rPr lang="da-DK" sz="2400" dirty="0" smtClean="0"/>
              <a:t>Udvalgte Aarhus-data med fokus på: </a:t>
            </a:r>
          </a:p>
          <a:p>
            <a:r>
              <a:rPr lang="da-DK" b="1" dirty="0" smtClean="0"/>
              <a:t>Rummelighed</a:t>
            </a:r>
            <a:r>
              <a:rPr lang="da-DK" dirty="0" smtClean="0"/>
              <a:t>: børn der skolegangsudsættes og børn og unge i specialklasser</a:t>
            </a:r>
          </a:p>
          <a:p>
            <a:r>
              <a:rPr lang="da-DK" b="1" dirty="0" smtClean="0"/>
              <a:t>Trivsel og mistrivsel</a:t>
            </a:r>
            <a:r>
              <a:rPr lang="da-DK" dirty="0" smtClean="0"/>
              <a:t>: hvordan trives pigerne og drengene, og hvordan kommer mistrivsel til udtryk?</a:t>
            </a:r>
          </a:p>
          <a:p>
            <a:r>
              <a:rPr lang="da-DK" b="1" dirty="0" smtClean="0"/>
              <a:t>Læring og udvikling</a:t>
            </a:r>
            <a:r>
              <a:rPr lang="da-DK" dirty="0" smtClean="0"/>
              <a:t>: hvordan klarer pigerne og drengene sig fagligt og hvordan kommer de videre efter grundskolen?</a:t>
            </a:r>
          </a:p>
          <a:p>
            <a:pPr marL="0" indent="0">
              <a:buNone/>
            </a:pPr>
            <a:endParaRPr lang="da-DK" dirty="0" smtClean="0"/>
          </a:p>
          <a:p>
            <a:pPr marL="0" indent="0">
              <a:buNone/>
            </a:pPr>
            <a:r>
              <a:rPr lang="da-DK" dirty="0" smtClean="0"/>
              <a:t>Husk: vi har data på meget… men ikke alt!</a:t>
            </a:r>
          </a:p>
          <a:p>
            <a:r>
              <a:rPr lang="da-DK" dirty="0">
                <a:solidFill>
                  <a:srgbClr val="000000">
                    <a:lumMod val="65000"/>
                    <a:lumOff val="35000"/>
                  </a:srgbClr>
                </a:solidFill>
                <a:sym typeface="Wingdings" panose="05000000000000000000" pitchFamily="2" charset="2"/>
              </a:rPr>
              <a:t>Data er pt. overvejende på skoleområdet - fremadrettet bedre muligheder for kønsopdelt data på 0-6-års-området</a:t>
            </a:r>
          </a:p>
          <a:p>
            <a:r>
              <a:rPr lang="da-DK" dirty="0">
                <a:solidFill>
                  <a:srgbClr val="000000">
                    <a:lumMod val="65000"/>
                    <a:lumOff val="35000"/>
                  </a:srgbClr>
                </a:solidFill>
                <a:sym typeface="Wingdings" panose="05000000000000000000" pitchFamily="2" charset="2"/>
              </a:rPr>
              <a:t>Mange forhold, der ikke belyses inden for de tilgængelige </a:t>
            </a:r>
            <a:r>
              <a:rPr lang="da-DK" dirty="0" smtClean="0">
                <a:solidFill>
                  <a:srgbClr val="000000">
                    <a:lumMod val="65000"/>
                    <a:lumOff val="35000"/>
                  </a:srgbClr>
                </a:solidFill>
                <a:sym typeface="Wingdings" panose="05000000000000000000" pitchFamily="2" charset="2"/>
              </a:rPr>
              <a:t>data</a:t>
            </a:r>
            <a:endParaRPr lang="da-DK" dirty="0" smtClean="0"/>
          </a:p>
          <a:p>
            <a:pPr marL="0" indent="0">
              <a:buNone/>
            </a:pPr>
            <a:endParaRPr lang="da-DK" dirty="0" smtClean="0"/>
          </a:p>
        </p:txBody>
      </p:sp>
      <p:pic>
        <p:nvPicPr>
          <p:cNvPr id="4" name="Billede 3"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cxnSp>
        <p:nvCxnSpPr>
          <p:cNvPr id="8" name="Lige forbindelse 7"/>
          <p:cNvCxnSpPr/>
          <p:nvPr/>
        </p:nvCxnSpPr>
        <p:spPr>
          <a:xfrm>
            <a:off x="368300" y="2209798"/>
            <a:ext cx="2260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216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2" name="Titel 1"/>
          <p:cNvSpPr>
            <a:spLocks noGrp="1"/>
          </p:cNvSpPr>
          <p:nvPr>
            <p:ph type="title"/>
          </p:nvPr>
        </p:nvSpPr>
        <p:spPr/>
        <p:txBody>
          <a:bodyPr/>
          <a:lstStyle/>
          <a:p>
            <a:r>
              <a:rPr lang="da-DK" dirty="0" smtClean="0"/>
              <a:t>Børn med særlig støtte</a:t>
            </a:r>
            <a:endParaRPr lang="da-DK" dirty="0"/>
          </a:p>
        </p:txBody>
      </p:sp>
      <p:sp>
        <p:nvSpPr>
          <p:cNvPr id="3" name="Pladsholder til indhold 2"/>
          <p:cNvSpPr>
            <a:spLocks noGrp="1"/>
          </p:cNvSpPr>
          <p:nvPr>
            <p:ph sz="half" idx="2"/>
          </p:nvPr>
        </p:nvSpPr>
        <p:spPr>
          <a:xfrm>
            <a:off x="3565621" y="478446"/>
            <a:ext cx="4106809" cy="2500830"/>
          </a:xfrm>
        </p:spPr>
        <p:txBody>
          <a:bodyPr>
            <a:normAutofit fontScale="92500"/>
          </a:bodyPr>
          <a:lstStyle/>
          <a:p>
            <a:r>
              <a:rPr lang="da-DK" dirty="0" smtClean="0"/>
              <a:t>70 % af de skolegangsudsatte børn er drenge – det vil sige over dobbelt så mange drenge som piger</a:t>
            </a:r>
          </a:p>
          <a:p>
            <a:r>
              <a:rPr lang="da-DK" dirty="0" smtClean="0"/>
              <a:t>Denne andel har ligget stabilt når man ser tilbage på de seneste år</a:t>
            </a:r>
          </a:p>
          <a:p>
            <a:r>
              <a:rPr lang="da-DK" dirty="0" smtClean="0"/>
              <a:t>Lige mange drenge og piger fik tildelt støtte til vidtgående handicap eller gik i specialpædagogiske børnehaver</a:t>
            </a:r>
          </a:p>
          <a:p>
            <a:endParaRPr lang="da-DK" dirty="0"/>
          </a:p>
        </p:txBody>
      </p:sp>
      <p:pic>
        <p:nvPicPr>
          <p:cNvPr id="7" name="Billede 6"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sp>
        <p:nvSpPr>
          <p:cNvPr id="15" name="Pladsholder til indhold 2"/>
          <p:cNvSpPr>
            <a:spLocks noGrp="1"/>
          </p:cNvSpPr>
          <p:nvPr>
            <p:ph sz="quarter" idx="4"/>
          </p:nvPr>
        </p:nvSpPr>
        <p:spPr>
          <a:xfrm>
            <a:off x="7646046" y="3921609"/>
            <a:ext cx="4614271" cy="1943100"/>
          </a:xfrm>
        </p:spPr>
        <p:txBody>
          <a:bodyPr/>
          <a:lstStyle/>
          <a:p>
            <a:r>
              <a:rPr lang="da-DK" dirty="0" smtClean="0"/>
              <a:t>75 % af specialklasseeleverne er drenge</a:t>
            </a:r>
          </a:p>
          <a:p>
            <a:r>
              <a:rPr lang="da-DK" dirty="0" smtClean="0"/>
              <a:t>Drengene er overrepræsenterede på alle klassetrin</a:t>
            </a:r>
          </a:p>
          <a:p>
            <a:endParaRPr lang="da-DK" dirty="0"/>
          </a:p>
        </p:txBody>
      </p:sp>
      <p:graphicFrame>
        <p:nvGraphicFramePr>
          <p:cNvPr id="17" name="Diagram 16"/>
          <p:cNvGraphicFramePr>
            <a:graphicFrameLocks/>
          </p:cNvGraphicFramePr>
          <p:nvPr>
            <p:extLst>
              <p:ext uri="{D42A27DB-BD31-4B8C-83A1-F6EECF244321}">
                <p14:modId xmlns:p14="http://schemas.microsoft.com/office/powerpoint/2010/main" val="2337493596"/>
              </p:ext>
            </p:extLst>
          </p:nvPr>
        </p:nvGraphicFramePr>
        <p:xfrm>
          <a:off x="3565621" y="3201730"/>
          <a:ext cx="4339405" cy="2751364"/>
        </p:xfrm>
        <a:graphic>
          <a:graphicData uri="http://schemas.openxmlformats.org/drawingml/2006/chart">
            <c:chart xmlns:c="http://schemas.openxmlformats.org/drawingml/2006/chart" xmlns:r="http://schemas.openxmlformats.org/officeDocument/2006/relationships" r:id="rId4"/>
          </a:graphicData>
        </a:graphic>
      </p:graphicFrame>
      <p:sp>
        <p:nvSpPr>
          <p:cNvPr id="10" name="Pladsholder til indhold 2"/>
          <p:cNvSpPr txBox="1">
            <a:spLocks/>
          </p:cNvSpPr>
          <p:nvPr/>
        </p:nvSpPr>
        <p:spPr>
          <a:xfrm>
            <a:off x="2914650" y="5287269"/>
            <a:ext cx="8900945" cy="133080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Clr>
                <a:srgbClr val="40BAD2"/>
              </a:buClr>
              <a:buFont typeface="Wingdings 2" pitchFamily="18" charset="2"/>
              <a:buNone/>
            </a:pPr>
            <a:endParaRPr lang="da-DK" sz="2800" dirty="0" smtClean="0">
              <a:solidFill>
                <a:srgbClr val="000000">
                  <a:lumMod val="65000"/>
                  <a:lumOff val="35000"/>
                </a:srgbClr>
              </a:solidFill>
            </a:endParaRPr>
          </a:p>
        </p:txBody>
      </p:sp>
      <p:sp>
        <p:nvSpPr>
          <p:cNvPr id="11" name="Pladsholder til indhold 2"/>
          <p:cNvSpPr txBox="1">
            <a:spLocks/>
          </p:cNvSpPr>
          <p:nvPr/>
        </p:nvSpPr>
        <p:spPr>
          <a:xfrm>
            <a:off x="3565621" y="5696940"/>
            <a:ext cx="5357500" cy="123206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rgbClr val="40BAD2"/>
              </a:buClr>
            </a:pPr>
            <a:r>
              <a:rPr lang="da-DK" dirty="0">
                <a:solidFill>
                  <a:srgbClr val="000000">
                    <a:lumMod val="65000"/>
                    <a:lumOff val="35000"/>
                  </a:srgbClr>
                </a:solidFill>
              </a:rPr>
              <a:t>K</a:t>
            </a:r>
            <a:r>
              <a:rPr lang="da-DK" dirty="0" smtClean="0">
                <a:solidFill>
                  <a:srgbClr val="000000">
                    <a:lumMod val="65000"/>
                    <a:lumOff val="35000"/>
                  </a:srgbClr>
                </a:solidFill>
              </a:rPr>
              <a:t>un en </a:t>
            </a:r>
            <a:r>
              <a:rPr lang="da-DK" dirty="0">
                <a:solidFill>
                  <a:srgbClr val="000000">
                    <a:lumMod val="65000"/>
                    <a:lumOff val="35000"/>
                  </a:srgbClr>
                </a:solidFill>
              </a:rPr>
              <a:t>lille andel af den samlede </a:t>
            </a:r>
            <a:r>
              <a:rPr lang="da-DK" dirty="0" smtClean="0">
                <a:solidFill>
                  <a:srgbClr val="000000">
                    <a:lumMod val="65000"/>
                    <a:lumOff val="35000"/>
                  </a:srgbClr>
                </a:solidFill>
              </a:rPr>
              <a:t>børnegruppe modtager disse former for særlig støtte</a:t>
            </a:r>
            <a:endParaRPr lang="da-DK" dirty="0">
              <a:solidFill>
                <a:srgbClr val="000000">
                  <a:lumMod val="65000"/>
                  <a:lumOff val="35000"/>
                </a:srgbClr>
              </a:solidFill>
            </a:endParaRPr>
          </a:p>
        </p:txBody>
      </p:sp>
      <p:graphicFrame>
        <p:nvGraphicFramePr>
          <p:cNvPr id="12" name="Diagram 11"/>
          <p:cNvGraphicFramePr/>
          <p:nvPr>
            <p:extLst>
              <p:ext uri="{D42A27DB-BD31-4B8C-83A1-F6EECF244321}">
                <p14:modId xmlns:p14="http://schemas.microsoft.com/office/powerpoint/2010/main" val="1702472792"/>
              </p:ext>
            </p:extLst>
          </p:nvPr>
        </p:nvGraphicFramePr>
        <p:xfrm>
          <a:off x="7569255" y="839736"/>
          <a:ext cx="4246340" cy="27709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0118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17" grpId="0">
        <p:bldAsOne/>
      </p:bldGraphic>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smtClean="0"/>
              <a:t>Generel trivsel og mistrivsel </a:t>
            </a:r>
            <a:endParaRPr lang="da-DK" dirty="0"/>
          </a:p>
        </p:txBody>
      </p:sp>
      <p:sp>
        <p:nvSpPr>
          <p:cNvPr id="3" name="Pladsholder til indhold 2"/>
          <p:cNvSpPr>
            <a:spLocks noGrp="1"/>
          </p:cNvSpPr>
          <p:nvPr>
            <p:ph idx="1"/>
          </p:nvPr>
        </p:nvSpPr>
        <p:spPr>
          <a:xfrm>
            <a:off x="3574180" y="1677081"/>
            <a:ext cx="3851088" cy="3494691"/>
          </a:xfrm>
        </p:spPr>
        <p:txBody>
          <a:bodyPr>
            <a:normAutofit/>
          </a:bodyPr>
          <a:lstStyle/>
          <a:p>
            <a:pPr marL="0" indent="0">
              <a:buNone/>
            </a:pPr>
            <a:endParaRPr lang="da-DK" dirty="0" smtClean="0"/>
          </a:p>
          <a:p>
            <a:r>
              <a:rPr lang="da-DK" dirty="0" smtClean="0"/>
              <a:t>Generelt udtrykker drengene højere trivsel end pigerne </a:t>
            </a:r>
          </a:p>
          <a:p>
            <a:r>
              <a:rPr lang="da-DK" dirty="0" smtClean="0"/>
              <a:t>Flere drenge er generelt glade og har det godt</a:t>
            </a:r>
          </a:p>
          <a:p>
            <a:r>
              <a:rPr lang="da-DK" dirty="0" smtClean="0"/>
              <a:t>Flere piger er ensomme</a:t>
            </a:r>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graphicFrame>
        <p:nvGraphicFramePr>
          <p:cNvPr id="10" name="Chart 11"/>
          <p:cNvGraphicFramePr>
            <a:graphicFrameLocks/>
          </p:cNvGraphicFramePr>
          <p:nvPr>
            <p:extLst>
              <p:ext uri="{D42A27DB-BD31-4B8C-83A1-F6EECF244321}">
                <p14:modId xmlns:p14="http://schemas.microsoft.com/office/powerpoint/2010/main" val="964652462"/>
              </p:ext>
            </p:extLst>
          </p:nvPr>
        </p:nvGraphicFramePr>
        <p:xfrm>
          <a:off x="7369978" y="3980324"/>
          <a:ext cx="4646107" cy="2707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635935736"/>
              </p:ext>
            </p:extLst>
          </p:nvPr>
        </p:nvGraphicFramePr>
        <p:xfrm>
          <a:off x="7550124" y="1013857"/>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91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2" name="Titel 1"/>
          <p:cNvSpPr>
            <a:spLocks noGrp="1"/>
          </p:cNvSpPr>
          <p:nvPr>
            <p:ph type="title"/>
          </p:nvPr>
        </p:nvSpPr>
        <p:spPr/>
        <p:txBody>
          <a:bodyPr/>
          <a:lstStyle/>
          <a:p>
            <a:r>
              <a:rPr lang="da-DK" dirty="0" smtClean="0"/>
              <a:t>Mønstre i mistrivsel og risikoadfærd</a:t>
            </a:r>
            <a:endParaRPr lang="da-DK" dirty="0"/>
          </a:p>
        </p:txBody>
      </p:sp>
      <p:sp>
        <p:nvSpPr>
          <p:cNvPr id="8" name="Pladsholder til indhold 7"/>
          <p:cNvSpPr>
            <a:spLocks noGrp="1"/>
          </p:cNvSpPr>
          <p:nvPr>
            <p:ph sz="half" idx="2"/>
          </p:nvPr>
        </p:nvSpPr>
        <p:spPr>
          <a:xfrm>
            <a:off x="7798284" y="1123837"/>
            <a:ext cx="4008872" cy="4639239"/>
          </a:xfrm>
          <a:ln w="15875">
            <a:solidFill>
              <a:schemeClr val="accent1">
                <a:lumMod val="75000"/>
              </a:schemeClr>
            </a:solidFill>
            <a:prstDash val="dash"/>
          </a:ln>
        </p:spPr>
        <p:txBody>
          <a:bodyPr>
            <a:noAutofit/>
          </a:bodyPr>
          <a:lstStyle/>
          <a:p>
            <a:pPr marL="0" indent="0">
              <a:buNone/>
            </a:pPr>
            <a:r>
              <a:rPr lang="da-DK" sz="1800" b="1" dirty="0" smtClean="0"/>
              <a:t>Baggrund for mistrivsel</a:t>
            </a:r>
          </a:p>
          <a:p>
            <a:pPr marL="0" indent="0">
              <a:lnSpc>
                <a:spcPct val="80000"/>
              </a:lnSpc>
              <a:buNone/>
            </a:pPr>
            <a:r>
              <a:rPr lang="da-DK" sz="1800" dirty="0" smtClean="0"/>
              <a:t>De </a:t>
            </a:r>
            <a:r>
              <a:rPr lang="da-DK" sz="1800" dirty="0"/>
              <a:t>tre, der på flest skoler opleves ”ofte” at forekomme ved </a:t>
            </a:r>
            <a:r>
              <a:rPr lang="da-DK" sz="1800" dirty="0" smtClean="0"/>
              <a:t>piger:</a:t>
            </a:r>
            <a:endParaRPr lang="da-DK" sz="1800" dirty="0"/>
          </a:p>
          <a:p>
            <a:pPr lvl="1">
              <a:lnSpc>
                <a:spcPct val="80000"/>
              </a:lnSpc>
            </a:pPr>
            <a:r>
              <a:rPr lang="da-DK" sz="1600" dirty="0" smtClean="0"/>
              <a:t>Stress</a:t>
            </a:r>
          </a:p>
          <a:p>
            <a:pPr lvl="1">
              <a:lnSpc>
                <a:spcPct val="80000"/>
              </a:lnSpc>
            </a:pPr>
            <a:r>
              <a:rPr lang="da-DK" sz="1600" dirty="0" smtClean="0"/>
              <a:t>Lavt selvværd</a:t>
            </a:r>
          </a:p>
          <a:p>
            <a:pPr lvl="1">
              <a:lnSpc>
                <a:spcPct val="80000"/>
              </a:lnSpc>
            </a:pPr>
            <a:r>
              <a:rPr lang="da-DK" sz="1600" dirty="0" smtClean="0"/>
              <a:t>Føler sig anderledes/udenfor</a:t>
            </a:r>
          </a:p>
          <a:p>
            <a:pPr marL="0" indent="0">
              <a:lnSpc>
                <a:spcPct val="80000"/>
              </a:lnSpc>
              <a:buNone/>
            </a:pPr>
            <a:r>
              <a:rPr lang="da-DK" sz="1800" dirty="0"/>
              <a:t>De tre, der på flest skoler opleves ”ofte” at forekomme ved </a:t>
            </a:r>
            <a:r>
              <a:rPr lang="da-DK" sz="1800" dirty="0" smtClean="0"/>
              <a:t>drenge:</a:t>
            </a:r>
            <a:endParaRPr lang="da-DK" sz="1800" dirty="0"/>
          </a:p>
          <a:p>
            <a:pPr lvl="1">
              <a:lnSpc>
                <a:spcPct val="80000"/>
              </a:lnSpc>
            </a:pPr>
            <a:r>
              <a:rPr lang="da-DK" sz="1600" dirty="0"/>
              <a:t>Misbrug af stoffer/alkohol i hjemmet</a:t>
            </a:r>
          </a:p>
          <a:p>
            <a:pPr lvl="1">
              <a:lnSpc>
                <a:spcPct val="80000"/>
              </a:lnSpc>
            </a:pPr>
            <a:r>
              <a:rPr lang="da-DK" sz="1600" dirty="0"/>
              <a:t>Sorg ved alvorlig sygdom eller dødsfald</a:t>
            </a:r>
          </a:p>
          <a:p>
            <a:pPr lvl="1">
              <a:lnSpc>
                <a:spcPct val="80000"/>
              </a:lnSpc>
            </a:pPr>
            <a:r>
              <a:rPr lang="da-DK" sz="1600" dirty="0"/>
              <a:t>Isolation</a:t>
            </a:r>
          </a:p>
          <a:p>
            <a:pPr marL="0" indent="0">
              <a:lnSpc>
                <a:spcPct val="80000"/>
              </a:lnSpc>
              <a:buNone/>
            </a:pPr>
            <a:r>
              <a:rPr lang="da-DK" sz="1800" dirty="0" smtClean="0"/>
              <a:t>Det vurderes herudover at følgende i væsentlig højere grad ”ofte” forekommer ved piger end drenge:</a:t>
            </a:r>
          </a:p>
          <a:p>
            <a:pPr lvl="1">
              <a:lnSpc>
                <a:spcPct val="80000"/>
              </a:lnSpc>
            </a:pPr>
            <a:r>
              <a:rPr lang="da-DK" sz="1600" dirty="0" smtClean="0"/>
              <a:t>Angst/depression</a:t>
            </a:r>
          </a:p>
          <a:p>
            <a:pPr lvl="1">
              <a:lnSpc>
                <a:spcPct val="80000"/>
              </a:lnSpc>
            </a:pPr>
            <a:r>
              <a:rPr lang="da-DK" sz="1600" dirty="0" smtClean="0"/>
              <a:t>Urealistisk selvopfattelse</a:t>
            </a:r>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pic>
        <p:nvPicPr>
          <p:cNvPr id="5" name="Billede 4"/>
          <p:cNvPicPr>
            <a:picLocks noChangeAspect="1"/>
          </p:cNvPicPr>
          <p:nvPr/>
        </p:nvPicPr>
        <p:blipFill>
          <a:blip r:embed="rId4">
            <a:clrChange>
              <a:clrFrom>
                <a:srgbClr val="FFFFFF"/>
              </a:clrFrom>
              <a:clrTo>
                <a:srgbClr val="FFFFFF">
                  <a:alpha val="0"/>
                </a:srgbClr>
              </a:clrTo>
            </a:clrChange>
          </a:blip>
          <a:stretch>
            <a:fillRect/>
          </a:stretch>
        </p:blipFill>
        <p:spPr>
          <a:xfrm>
            <a:off x="5101830" y="4169604"/>
            <a:ext cx="2019936" cy="1463293"/>
          </a:xfrm>
          <a:prstGeom prst="rect">
            <a:avLst/>
          </a:prstGeom>
        </p:spPr>
      </p:pic>
      <p:sp>
        <p:nvSpPr>
          <p:cNvPr id="14" name="Text Box 16"/>
          <p:cNvSpPr txBox="1">
            <a:spLocks noChangeArrowheads="1"/>
          </p:cNvSpPr>
          <p:nvPr/>
        </p:nvSpPr>
        <p:spPr bwMode="auto">
          <a:xfrm>
            <a:off x="4125843" y="4541085"/>
            <a:ext cx="1058979" cy="453183"/>
          </a:xfrm>
          <a:prstGeom prst="rect">
            <a:avLst/>
          </a:prstGeom>
          <a:gradFill rotWithShape="1">
            <a:gsLst>
              <a:gs pos="0">
                <a:srgbClr val="CCECFF">
                  <a:alpha val="50000"/>
                </a:srgbClr>
              </a:gs>
              <a:gs pos="100000">
                <a:srgbClr val="CCECFF">
                  <a:gamma/>
                  <a:shade val="98431"/>
                  <a:invGamma/>
                </a:srgbClr>
              </a:gs>
            </a:gsLst>
            <a:path path="shape">
              <a:fillToRect l="50000" t="50000" r="50000" b="50000"/>
            </a:path>
          </a:gradFill>
          <a:ln w="12700" algn="ctr">
            <a:solidFill>
              <a:srgbClr val="808080"/>
            </a:solidFill>
            <a:miter lim="800000"/>
            <a:headEnd/>
            <a:tailEnd/>
          </a:ln>
          <a:effectLst/>
        </p:spPr>
        <p:txBody>
          <a:bodyPr wrap="square" lIns="72000" tIns="72000" rIns="0" bIns="72000">
            <a:spAutoFit/>
          </a:bodyPr>
          <a:lstStyle/>
          <a:p>
            <a:pPr>
              <a:spcBef>
                <a:spcPct val="50000"/>
              </a:spcBef>
            </a:pPr>
            <a:r>
              <a:rPr lang="da-DK" sz="1000" dirty="0" smtClean="0">
                <a:solidFill>
                  <a:srgbClr val="000000"/>
                </a:solidFill>
                <a:latin typeface="Verdana" pitchFamily="34" charset="0"/>
              </a:rPr>
              <a:t>Beskyttende faktorer</a:t>
            </a:r>
          </a:p>
        </p:txBody>
      </p:sp>
      <p:sp>
        <p:nvSpPr>
          <p:cNvPr id="15" name="Text Box 15"/>
          <p:cNvSpPr txBox="1">
            <a:spLocks noChangeArrowheads="1"/>
          </p:cNvSpPr>
          <p:nvPr/>
        </p:nvSpPr>
        <p:spPr bwMode="auto">
          <a:xfrm>
            <a:off x="4125842" y="5086467"/>
            <a:ext cx="1058979" cy="276211"/>
          </a:xfrm>
          <a:prstGeom prst="rect">
            <a:avLst/>
          </a:prstGeom>
          <a:gradFill rotWithShape="1">
            <a:gsLst>
              <a:gs pos="0">
                <a:srgbClr val="CCECFF">
                  <a:alpha val="50000"/>
                </a:srgbClr>
              </a:gs>
              <a:gs pos="100000">
                <a:srgbClr val="CCECFF">
                  <a:gamma/>
                  <a:shade val="96078"/>
                  <a:invGamma/>
                </a:srgbClr>
              </a:gs>
            </a:gsLst>
            <a:path path="shape">
              <a:fillToRect l="50000" t="50000" r="50000" b="50000"/>
            </a:path>
          </a:gradFill>
          <a:ln w="12700" algn="ctr">
            <a:solidFill>
              <a:srgbClr val="808080"/>
            </a:solidFill>
            <a:miter lim="800000"/>
            <a:headEnd/>
            <a:tailEnd/>
          </a:ln>
          <a:effectLst/>
        </p:spPr>
        <p:txBody>
          <a:bodyPr wrap="square" lIns="72000" tIns="72000" rIns="0" bIns="72000">
            <a:spAutoFit/>
          </a:bodyPr>
          <a:lstStyle/>
          <a:p>
            <a:pPr>
              <a:lnSpc>
                <a:spcPct val="85000"/>
              </a:lnSpc>
              <a:spcBef>
                <a:spcPct val="50000"/>
              </a:spcBef>
            </a:pPr>
            <a:r>
              <a:rPr lang="da-DK" sz="1000" dirty="0" smtClean="0">
                <a:solidFill>
                  <a:srgbClr val="000000"/>
                </a:solidFill>
                <a:latin typeface="Verdana" pitchFamily="34" charset="0"/>
              </a:rPr>
              <a:t>Risikofaktorer</a:t>
            </a:r>
          </a:p>
        </p:txBody>
      </p:sp>
      <p:sp>
        <p:nvSpPr>
          <p:cNvPr id="13" name="Pladsholder til indhold 6"/>
          <p:cNvSpPr txBox="1">
            <a:spLocks/>
          </p:cNvSpPr>
          <p:nvPr/>
        </p:nvSpPr>
        <p:spPr>
          <a:xfrm>
            <a:off x="3778268" y="746542"/>
            <a:ext cx="3691072" cy="282339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indent="-144000">
              <a:lnSpc>
                <a:spcPct val="80000"/>
              </a:lnSpc>
              <a:buClr>
                <a:srgbClr val="40BAD2"/>
              </a:buClr>
            </a:pPr>
            <a:r>
              <a:rPr lang="da-DK" smtClean="0">
                <a:solidFill>
                  <a:srgbClr val="000000">
                    <a:lumMod val="65000"/>
                    <a:lumOff val="35000"/>
                  </a:srgbClr>
                </a:solidFill>
              </a:rPr>
              <a:t>Survey om skolesundheds-plejerskernes </a:t>
            </a:r>
            <a:r>
              <a:rPr lang="da-DK" b="1" smtClean="0">
                <a:solidFill>
                  <a:srgbClr val="000000">
                    <a:lumMod val="65000"/>
                    <a:lumOff val="35000"/>
                  </a:srgbClr>
                </a:solidFill>
              </a:rPr>
              <a:t>umiddelbare vurdering</a:t>
            </a:r>
            <a:r>
              <a:rPr lang="da-DK" smtClean="0">
                <a:solidFill>
                  <a:srgbClr val="000000">
                    <a:lumMod val="65000"/>
                    <a:lumOff val="35000"/>
                  </a:srgbClr>
                </a:solidFill>
              </a:rPr>
              <a:t> af elevernes trivsel ved udskolingssamtalerne ca. 1,5 år tidligere</a:t>
            </a:r>
          </a:p>
          <a:p>
            <a:pPr lvl="1" indent="-144000">
              <a:lnSpc>
                <a:spcPct val="80000"/>
              </a:lnSpc>
              <a:buClr>
                <a:srgbClr val="40BAD2"/>
              </a:buClr>
              <a:buFont typeface="Wingdings" panose="05000000000000000000" pitchFamily="2" charset="2"/>
              <a:buChar char="à"/>
            </a:pPr>
            <a:r>
              <a:rPr lang="da-DK" sz="2000" smtClean="0">
                <a:solidFill>
                  <a:srgbClr val="000000">
                    <a:lumMod val="65000"/>
                    <a:lumOff val="35000"/>
                  </a:srgbClr>
                </a:solidFill>
              </a:rPr>
              <a:t>læses med forbehold.</a:t>
            </a:r>
          </a:p>
          <a:p>
            <a:pPr indent="-144000">
              <a:lnSpc>
                <a:spcPct val="80000"/>
              </a:lnSpc>
              <a:buClr>
                <a:srgbClr val="40BAD2"/>
              </a:buClr>
            </a:pPr>
            <a:r>
              <a:rPr lang="da-DK" smtClean="0">
                <a:solidFill>
                  <a:srgbClr val="000000">
                    <a:lumMod val="65000"/>
                    <a:lumOff val="35000"/>
                  </a:srgbClr>
                </a:solidFill>
              </a:rPr>
              <a:t>…  der hvor vi har data afspejles billedet dog: fx bekymrings-typer til underretninger</a:t>
            </a:r>
            <a:endParaRPr lang="da-DK" dirty="0" smtClean="0">
              <a:solidFill>
                <a:srgbClr val="000000">
                  <a:lumMod val="65000"/>
                  <a:lumOff val="35000"/>
                </a:srgbClr>
              </a:solidFill>
            </a:endParaRPr>
          </a:p>
        </p:txBody>
      </p:sp>
    </p:spTree>
    <p:extLst>
      <p:ext uri="{BB962C8B-B14F-4D97-AF65-F5344CB8AC3E}">
        <p14:creationId xmlns:p14="http://schemas.microsoft.com/office/powerpoint/2010/main" val="24546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ktangel 4"/>
          <p:cNvSpPr/>
          <p:nvPr/>
        </p:nvSpPr>
        <p:spPr>
          <a:xfrm>
            <a:off x="3995" y="746542"/>
            <a:ext cx="3445329" cy="5355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2" name="Titel 1"/>
          <p:cNvSpPr>
            <a:spLocks noGrp="1"/>
          </p:cNvSpPr>
          <p:nvPr>
            <p:ph type="title"/>
          </p:nvPr>
        </p:nvSpPr>
        <p:spPr/>
        <p:txBody>
          <a:bodyPr/>
          <a:lstStyle/>
          <a:p>
            <a:r>
              <a:rPr lang="da-DK" dirty="0" smtClean="0"/>
              <a:t>Mønstre i mistrivsel og risikoadfærd</a:t>
            </a:r>
            <a:endParaRPr lang="da-DK" dirty="0"/>
          </a:p>
        </p:txBody>
      </p:sp>
      <p:pic>
        <p:nvPicPr>
          <p:cNvPr id="6" name="Billede 5" descr="AAK_BU_02_hojre_70_cmyk.png"/>
          <p:cNvPicPr>
            <a:picLocks noChangeAspect="1"/>
          </p:cNvPicPr>
          <p:nvPr/>
        </p:nvPicPr>
        <p:blipFill>
          <a:blip r:embed="rId3" cstate="print"/>
          <a:stretch>
            <a:fillRect/>
          </a:stretch>
        </p:blipFill>
        <p:spPr>
          <a:xfrm>
            <a:off x="10289304" y="140079"/>
            <a:ext cx="1526291" cy="804924"/>
          </a:xfrm>
          <a:prstGeom prst="rect">
            <a:avLst/>
          </a:prstGeom>
        </p:spPr>
      </p:pic>
      <p:sp>
        <p:nvSpPr>
          <p:cNvPr id="12" name="Pladsholder til indhold 7"/>
          <p:cNvSpPr txBox="1">
            <a:spLocks/>
          </p:cNvSpPr>
          <p:nvPr/>
        </p:nvSpPr>
        <p:spPr>
          <a:xfrm>
            <a:off x="7798283" y="1547427"/>
            <a:ext cx="4017311" cy="3187910"/>
          </a:xfrm>
          <a:prstGeom prst="rect">
            <a:avLst/>
          </a:prstGeom>
          <a:ln w="15875">
            <a:solidFill>
              <a:schemeClr val="accent1">
                <a:lumMod val="75000"/>
              </a:schemeClr>
            </a:solidFill>
            <a:prstDash val="dash"/>
          </a:ln>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0"/>
              </a:spcBef>
              <a:buClr>
                <a:srgbClr val="40BAD2"/>
              </a:buClr>
              <a:buFont typeface="Wingdings 2" pitchFamily="18" charset="2"/>
              <a:buNone/>
            </a:pPr>
            <a:r>
              <a:rPr lang="da-DK" b="1" dirty="0" smtClean="0">
                <a:solidFill>
                  <a:srgbClr val="000000">
                    <a:lumMod val="65000"/>
                    <a:lumOff val="35000"/>
                  </a:srgbClr>
                </a:solidFill>
              </a:rPr>
              <a:t>Risikoadfærd</a:t>
            </a:r>
          </a:p>
          <a:p>
            <a:pPr marL="0" indent="0">
              <a:spcBef>
                <a:spcPts val="0"/>
              </a:spcBef>
              <a:buClr>
                <a:srgbClr val="40BAD2"/>
              </a:buClr>
              <a:buFont typeface="Wingdings 2" pitchFamily="18" charset="2"/>
              <a:buNone/>
            </a:pPr>
            <a:endParaRPr lang="da-DK" b="1" dirty="0" smtClean="0">
              <a:solidFill>
                <a:srgbClr val="000000">
                  <a:lumMod val="65000"/>
                  <a:lumOff val="35000"/>
                </a:srgbClr>
              </a:solidFill>
            </a:endParaRPr>
          </a:p>
          <a:p>
            <a:pPr marL="0" indent="0">
              <a:spcBef>
                <a:spcPts val="0"/>
              </a:spcBef>
              <a:buClr>
                <a:srgbClr val="40BAD2"/>
              </a:buClr>
              <a:buFont typeface="Wingdings 2" pitchFamily="18" charset="2"/>
              <a:buNone/>
            </a:pPr>
            <a:r>
              <a:rPr lang="da-DK" sz="1800" dirty="0" smtClean="0">
                <a:solidFill>
                  <a:srgbClr val="000000">
                    <a:lumMod val="65000"/>
                    <a:lumOff val="35000"/>
                  </a:srgbClr>
                </a:solidFill>
              </a:rPr>
              <a:t>De tre, der på flest skoler opleves ”ofte” at forekomme ved piger:</a:t>
            </a:r>
          </a:p>
          <a:p>
            <a:pPr>
              <a:spcBef>
                <a:spcPts val="0"/>
              </a:spcBef>
              <a:buClr>
                <a:srgbClr val="40BAD2"/>
              </a:buClr>
            </a:pPr>
            <a:r>
              <a:rPr lang="da-DK" sz="1600" dirty="0" smtClean="0">
                <a:solidFill>
                  <a:srgbClr val="000000">
                    <a:lumMod val="65000"/>
                    <a:lumOff val="35000"/>
                  </a:srgbClr>
                </a:solidFill>
              </a:rPr>
              <a:t>Spiseforstyrrelser</a:t>
            </a:r>
          </a:p>
          <a:p>
            <a:pPr>
              <a:spcBef>
                <a:spcPts val="0"/>
              </a:spcBef>
              <a:buClr>
                <a:srgbClr val="40BAD2"/>
              </a:buClr>
            </a:pPr>
            <a:r>
              <a:rPr lang="da-DK" sz="1600" dirty="0" smtClean="0">
                <a:solidFill>
                  <a:srgbClr val="000000">
                    <a:lumMod val="65000"/>
                    <a:lumOff val="35000"/>
                  </a:srgbClr>
                </a:solidFill>
              </a:rPr>
              <a:t>Øget </a:t>
            </a:r>
            <a:r>
              <a:rPr lang="da-DK" sz="1600" dirty="0">
                <a:solidFill>
                  <a:srgbClr val="000000">
                    <a:lumMod val="65000"/>
                    <a:lumOff val="35000"/>
                  </a:srgbClr>
                </a:solidFill>
              </a:rPr>
              <a:t>fravær </a:t>
            </a:r>
            <a:endParaRPr lang="da-DK" sz="1600" dirty="0" smtClean="0">
              <a:solidFill>
                <a:srgbClr val="000000">
                  <a:lumMod val="65000"/>
                  <a:lumOff val="35000"/>
                </a:srgbClr>
              </a:solidFill>
            </a:endParaRPr>
          </a:p>
          <a:p>
            <a:pPr>
              <a:spcBef>
                <a:spcPts val="0"/>
              </a:spcBef>
              <a:buClr>
                <a:srgbClr val="40BAD2"/>
              </a:buClr>
            </a:pPr>
            <a:r>
              <a:rPr lang="da-DK" sz="1600" dirty="0" smtClean="0">
                <a:solidFill>
                  <a:srgbClr val="000000">
                    <a:lumMod val="65000"/>
                    <a:lumOff val="35000"/>
                  </a:srgbClr>
                </a:solidFill>
              </a:rPr>
              <a:t>Tidlig seksuel debut</a:t>
            </a:r>
          </a:p>
          <a:p>
            <a:pPr marL="0" indent="0">
              <a:spcBef>
                <a:spcPts val="0"/>
              </a:spcBef>
              <a:buClr>
                <a:srgbClr val="40BAD2"/>
              </a:buClr>
              <a:buFont typeface="Wingdings 2" pitchFamily="18" charset="2"/>
              <a:buNone/>
            </a:pPr>
            <a:endParaRPr lang="da-DK" sz="1600" dirty="0" smtClean="0">
              <a:solidFill>
                <a:srgbClr val="000000">
                  <a:lumMod val="65000"/>
                  <a:lumOff val="35000"/>
                </a:srgbClr>
              </a:solidFill>
            </a:endParaRPr>
          </a:p>
          <a:p>
            <a:pPr marL="0" indent="0">
              <a:spcBef>
                <a:spcPts val="0"/>
              </a:spcBef>
              <a:buClr>
                <a:srgbClr val="40BAD2"/>
              </a:buClr>
              <a:buFont typeface="Wingdings 2" pitchFamily="18" charset="2"/>
              <a:buNone/>
            </a:pPr>
            <a:r>
              <a:rPr lang="da-DK" sz="1800" dirty="0">
                <a:solidFill>
                  <a:srgbClr val="000000">
                    <a:lumMod val="65000"/>
                    <a:lumOff val="35000"/>
                  </a:srgbClr>
                </a:solidFill>
              </a:rPr>
              <a:t>De tre, der på flest skoler opleves ”ofte” at forekomme ved drenge</a:t>
            </a:r>
            <a:r>
              <a:rPr lang="da-DK" sz="1400" dirty="0" smtClean="0">
                <a:solidFill>
                  <a:srgbClr val="000000">
                    <a:lumMod val="65000"/>
                    <a:lumOff val="35000"/>
                  </a:srgbClr>
                </a:solidFill>
              </a:rPr>
              <a:t>:</a:t>
            </a:r>
          </a:p>
          <a:p>
            <a:pPr>
              <a:spcBef>
                <a:spcPts val="0"/>
              </a:spcBef>
              <a:buClr>
                <a:srgbClr val="40BAD2"/>
              </a:buClr>
            </a:pPr>
            <a:r>
              <a:rPr lang="da-DK" sz="1600" dirty="0" smtClean="0">
                <a:solidFill>
                  <a:srgbClr val="000000">
                    <a:lumMod val="65000"/>
                    <a:lumOff val="35000"/>
                  </a:srgbClr>
                </a:solidFill>
              </a:rPr>
              <a:t>Voldelig adfærd</a:t>
            </a:r>
          </a:p>
          <a:p>
            <a:pPr>
              <a:spcBef>
                <a:spcPts val="0"/>
              </a:spcBef>
              <a:buClr>
                <a:srgbClr val="40BAD2"/>
              </a:buClr>
            </a:pPr>
            <a:r>
              <a:rPr lang="da-DK" sz="1600" dirty="0" smtClean="0">
                <a:solidFill>
                  <a:srgbClr val="000000">
                    <a:lumMod val="65000"/>
                    <a:lumOff val="35000"/>
                  </a:srgbClr>
                </a:solidFill>
              </a:rPr>
              <a:t>Eksperimenterer med stoffer</a:t>
            </a:r>
          </a:p>
          <a:p>
            <a:pPr>
              <a:spcBef>
                <a:spcPts val="0"/>
              </a:spcBef>
              <a:buClr>
                <a:srgbClr val="40BAD2"/>
              </a:buClr>
            </a:pPr>
            <a:r>
              <a:rPr lang="da-DK" sz="1600" dirty="0" smtClean="0">
                <a:solidFill>
                  <a:srgbClr val="000000">
                    <a:lumMod val="65000"/>
                    <a:lumOff val="35000"/>
                  </a:srgbClr>
                </a:solidFill>
              </a:rPr>
              <a:t>Øget fravær</a:t>
            </a:r>
            <a:endParaRPr lang="da-DK" sz="1600" dirty="0">
              <a:solidFill>
                <a:srgbClr val="000000">
                  <a:lumMod val="65000"/>
                  <a:lumOff val="35000"/>
                </a:srgbClr>
              </a:solidFill>
            </a:endParaRPr>
          </a:p>
        </p:txBody>
      </p:sp>
      <p:sp>
        <p:nvSpPr>
          <p:cNvPr id="13" name="Pladsholder til indhold 6"/>
          <p:cNvSpPr>
            <a:spLocks noGrp="1"/>
          </p:cNvSpPr>
          <p:nvPr>
            <p:ph sz="half" idx="1"/>
          </p:nvPr>
        </p:nvSpPr>
        <p:spPr>
          <a:xfrm>
            <a:off x="3778268" y="746542"/>
            <a:ext cx="3691072" cy="2823397"/>
          </a:xfrm>
        </p:spPr>
        <p:txBody>
          <a:bodyPr>
            <a:normAutofit/>
          </a:bodyPr>
          <a:lstStyle/>
          <a:p>
            <a:pPr indent="-144000">
              <a:lnSpc>
                <a:spcPct val="80000"/>
              </a:lnSpc>
            </a:pPr>
            <a:r>
              <a:rPr lang="da-DK" dirty="0" err="1" smtClean="0"/>
              <a:t>Survey</a:t>
            </a:r>
            <a:r>
              <a:rPr lang="da-DK" dirty="0" smtClean="0"/>
              <a:t> om skolesundheds-plejerskernes </a:t>
            </a:r>
            <a:r>
              <a:rPr lang="da-DK" b="1" dirty="0" smtClean="0"/>
              <a:t>umiddelbare vurdering</a:t>
            </a:r>
            <a:r>
              <a:rPr lang="da-DK" dirty="0"/>
              <a:t> </a:t>
            </a:r>
            <a:r>
              <a:rPr lang="da-DK" dirty="0" smtClean="0"/>
              <a:t>af elevernes trivsel ved udskolingssamtalerne ca. 1,5 år tidligere</a:t>
            </a:r>
          </a:p>
          <a:p>
            <a:pPr lvl="1" indent="-144000">
              <a:lnSpc>
                <a:spcPct val="80000"/>
              </a:lnSpc>
              <a:buClr>
                <a:srgbClr val="40BAD2"/>
              </a:buClr>
              <a:buFont typeface="Wingdings" panose="05000000000000000000" pitchFamily="2" charset="2"/>
              <a:buChar char="à"/>
            </a:pPr>
            <a:r>
              <a:rPr lang="da-DK" sz="2000" dirty="0" smtClean="0"/>
              <a:t>læses med forbehold.</a:t>
            </a:r>
          </a:p>
          <a:p>
            <a:pPr indent="-144000">
              <a:lnSpc>
                <a:spcPct val="80000"/>
              </a:lnSpc>
            </a:pPr>
            <a:r>
              <a:rPr lang="da-DK" dirty="0" smtClean="0"/>
              <a:t>…  der hvor vi har data afspejles billedet dog: fx bekymrings-typer til underretninger</a:t>
            </a:r>
          </a:p>
        </p:txBody>
      </p:sp>
      <p:pic>
        <p:nvPicPr>
          <p:cNvPr id="16" name="Billede 15"/>
          <p:cNvPicPr>
            <a:picLocks noChangeAspect="1"/>
          </p:cNvPicPr>
          <p:nvPr/>
        </p:nvPicPr>
        <p:blipFill>
          <a:blip r:embed="rId4">
            <a:clrChange>
              <a:clrFrom>
                <a:srgbClr val="FFFFFF"/>
              </a:clrFrom>
              <a:clrTo>
                <a:srgbClr val="FFFFFF">
                  <a:alpha val="0"/>
                </a:srgbClr>
              </a:clrTo>
            </a:clrChange>
          </a:blip>
          <a:stretch>
            <a:fillRect/>
          </a:stretch>
        </p:blipFill>
        <p:spPr>
          <a:xfrm>
            <a:off x="5101830" y="4169604"/>
            <a:ext cx="2019936" cy="1463293"/>
          </a:xfrm>
          <a:prstGeom prst="rect">
            <a:avLst/>
          </a:prstGeom>
        </p:spPr>
      </p:pic>
      <p:sp>
        <p:nvSpPr>
          <p:cNvPr id="17" name="Text Box 16"/>
          <p:cNvSpPr txBox="1">
            <a:spLocks noChangeArrowheads="1"/>
          </p:cNvSpPr>
          <p:nvPr/>
        </p:nvSpPr>
        <p:spPr bwMode="auto">
          <a:xfrm>
            <a:off x="4125843" y="4541085"/>
            <a:ext cx="1058979" cy="453183"/>
          </a:xfrm>
          <a:prstGeom prst="rect">
            <a:avLst/>
          </a:prstGeom>
          <a:gradFill rotWithShape="1">
            <a:gsLst>
              <a:gs pos="0">
                <a:srgbClr val="CCECFF">
                  <a:alpha val="50000"/>
                </a:srgbClr>
              </a:gs>
              <a:gs pos="100000">
                <a:srgbClr val="CCECFF">
                  <a:gamma/>
                  <a:shade val="98431"/>
                  <a:invGamma/>
                </a:srgbClr>
              </a:gs>
            </a:gsLst>
            <a:path path="shape">
              <a:fillToRect l="50000" t="50000" r="50000" b="50000"/>
            </a:path>
          </a:gradFill>
          <a:ln w="12700" algn="ctr">
            <a:solidFill>
              <a:srgbClr val="808080"/>
            </a:solidFill>
            <a:miter lim="800000"/>
            <a:headEnd/>
            <a:tailEnd/>
          </a:ln>
          <a:effectLst/>
        </p:spPr>
        <p:txBody>
          <a:bodyPr wrap="square" lIns="72000" tIns="72000" rIns="0" bIns="72000">
            <a:spAutoFit/>
          </a:bodyPr>
          <a:lstStyle/>
          <a:p>
            <a:pPr>
              <a:spcBef>
                <a:spcPct val="50000"/>
              </a:spcBef>
            </a:pPr>
            <a:r>
              <a:rPr lang="da-DK" sz="1000" dirty="0" smtClean="0">
                <a:solidFill>
                  <a:srgbClr val="000000"/>
                </a:solidFill>
                <a:latin typeface="Verdana" pitchFamily="34" charset="0"/>
              </a:rPr>
              <a:t>Beskyttende faktorer</a:t>
            </a:r>
          </a:p>
        </p:txBody>
      </p:sp>
      <p:sp>
        <p:nvSpPr>
          <p:cNvPr id="18" name="Text Box 15"/>
          <p:cNvSpPr txBox="1">
            <a:spLocks noChangeArrowheads="1"/>
          </p:cNvSpPr>
          <p:nvPr/>
        </p:nvSpPr>
        <p:spPr bwMode="auto">
          <a:xfrm>
            <a:off x="4125842" y="5086467"/>
            <a:ext cx="1058979" cy="276211"/>
          </a:xfrm>
          <a:prstGeom prst="rect">
            <a:avLst/>
          </a:prstGeom>
          <a:gradFill rotWithShape="1">
            <a:gsLst>
              <a:gs pos="0">
                <a:srgbClr val="CCECFF">
                  <a:alpha val="50000"/>
                </a:srgbClr>
              </a:gs>
              <a:gs pos="100000">
                <a:srgbClr val="CCECFF">
                  <a:gamma/>
                  <a:shade val="96078"/>
                  <a:invGamma/>
                </a:srgbClr>
              </a:gs>
            </a:gsLst>
            <a:path path="shape">
              <a:fillToRect l="50000" t="50000" r="50000" b="50000"/>
            </a:path>
          </a:gradFill>
          <a:ln w="12700" algn="ctr">
            <a:solidFill>
              <a:srgbClr val="808080"/>
            </a:solidFill>
            <a:miter lim="800000"/>
            <a:headEnd/>
            <a:tailEnd/>
          </a:ln>
          <a:effectLst/>
        </p:spPr>
        <p:txBody>
          <a:bodyPr wrap="square" lIns="72000" tIns="72000" rIns="0" bIns="72000">
            <a:spAutoFit/>
          </a:bodyPr>
          <a:lstStyle/>
          <a:p>
            <a:pPr>
              <a:lnSpc>
                <a:spcPct val="85000"/>
              </a:lnSpc>
              <a:spcBef>
                <a:spcPct val="50000"/>
              </a:spcBef>
            </a:pPr>
            <a:r>
              <a:rPr lang="da-DK" sz="1000" dirty="0" smtClean="0">
                <a:solidFill>
                  <a:srgbClr val="000000"/>
                </a:solidFill>
                <a:latin typeface="Verdana" pitchFamily="34" charset="0"/>
              </a:rPr>
              <a:t>Risikofaktorer</a:t>
            </a:r>
          </a:p>
        </p:txBody>
      </p:sp>
    </p:spTree>
    <p:extLst>
      <p:ext uri="{BB962C8B-B14F-4D97-AF65-F5344CB8AC3E}">
        <p14:creationId xmlns:p14="http://schemas.microsoft.com/office/powerpoint/2010/main" val="262338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Aarhus Kommune blå">
  <a:themeElements>
    <a:clrScheme name="Aarhus Kommune farvehjul">
      <a:dk1>
        <a:sysClr val="windowText" lastClr="000000"/>
      </a:dk1>
      <a:lt1>
        <a:sysClr val="window" lastClr="FFFFFF"/>
      </a:lt1>
      <a:dk2>
        <a:srgbClr val="1F497D"/>
      </a:dk2>
      <a:lt2>
        <a:srgbClr val="EEECE1"/>
      </a:lt2>
      <a:accent1>
        <a:srgbClr val="409CDA"/>
      </a:accent1>
      <a:accent2>
        <a:srgbClr val="AC1A2F"/>
      </a:accent2>
      <a:accent3>
        <a:srgbClr val="5F9F2A"/>
      </a:accent3>
      <a:accent4>
        <a:srgbClr val="7D4089"/>
      </a:accent4>
      <a:accent5>
        <a:srgbClr val="9FB6CA"/>
      </a:accent5>
      <a:accent6>
        <a:srgbClr val="FFAD40"/>
      </a:accent6>
      <a:hlink>
        <a:srgbClr val="0000FF"/>
      </a:hlink>
      <a:folHlink>
        <a:srgbClr val="800080"/>
      </a:folHlink>
    </a:clrScheme>
    <a:fontScheme name="Aarhus Kommune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t"/>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Aarhus Kommune blå">
  <a:themeElements>
    <a:clrScheme name="Aarhus Kommune farvehjul">
      <a:dk1>
        <a:sysClr val="windowText" lastClr="000000"/>
      </a:dk1>
      <a:lt1>
        <a:sysClr val="window" lastClr="FFFFFF"/>
      </a:lt1>
      <a:dk2>
        <a:srgbClr val="1F497D"/>
      </a:dk2>
      <a:lt2>
        <a:srgbClr val="EEECE1"/>
      </a:lt2>
      <a:accent1>
        <a:srgbClr val="409CDA"/>
      </a:accent1>
      <a:accent2>
        <a:srgbClr val="AC1A2F"/>
      </a:accent2>
      <a:accent3>
        <a:srgbClr val="5F9F2A"/>
      </a:accent3>
      <a:accent4>
        <a:srgbClr val="7D4089"/>
      </a:accent4>
      <a:accent5>
        <a:srgbClr val="9FB6CA"/>
      </a:accent5>
      <a:accent6>
        <a:srgbClr val="FFAD40"/>
      </a:accent6>
      <a:hlink>
        <a:srgbClr val="0000FF"/>
      </a:hlink>
      <a:folHlink>
        <a:srgbClr val="800080"/>
      </a:folHlink>
    </a:clrScheme>
    <a:fontScheme name="Aarhus Kommune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t"/>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Ramme">
  <a:themeElements>
    <a:clrScheme name="Brugerdefineret 1">
      <a:dk1>
        <a:srgbClr val="000000"/>
      </a:dk1>
      <a:lt1>
        <a:srgbClr val="FFFFFF"/>
      </a:lt1>
      <a:dk2>
        <a:srgbClr val="545454"/>
      </a:dk2>
      <a:lt2>
        <a:srgbClr val="FFFFF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Ram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m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5262</TotalTime>
  <Words>4238</Words>
  <Application>Microsoft Office PowerPoint</Application>
  <PresentationFormat>Widescreen</PresentationFormat>
  <Paragraphs>405</Paragraphs>
  <Slides>21</Slides>
  <Notes>21</Notes>
  <HiddenSlides>0</HiddenSlides>
  <MMClips>0</MMClips>
  <ScaleCrop>false</ScaleCrop>
  <HeadingPairs>
    <vt:vector size="6" baseType="variant">
      <vt:variant>
        <vt:lpstr>Benyttede skrifttyper</vt:lpstr>
      </vt:variant>
      <vt:variant>
        <vt:i4>7</vt:i4>
      </vt:variant>
      <vt:variant>
        <vt:lpstr>Tema</vt:lpstr>
      </vt:variant>
      <vt:variant>
        <vt:i4>3</vt:i4>
      </vt:variant>
      <vt:variant>
        <vt:lpstr>Slidetitler</vt:lpstr>
      </vt:variant>
      <vt:variant>
        <vt:i4>21</vt:i4>
      </vt:variant>
    </vt:vector>
  </HeadingPairs>
  <TitlesOfParts>
    <vt:vector size="31" baseType="lpstr">
      <vt:lpstr>Arial</vt:lpstr>
      <vt:lpstr>BatangChe</vt:lpstr>
      <vt:lpstr>Calibri</vt:lpstr>
      <vt:lpstr>Corbel</vt:lpstr>
      <vt:lpstr>Verdana</vt:lpstr>
      <vt:lpstr>Wingdings</vt:lpstr>
      <vt:lpstr>Wingdings 2</vt:lpstr>
      <vt:lpstr>Aarhus Kommune blå</vt:lpstr>
      <vt:lpstr>1_Aarhus Kommune blå</vt:lpstr>
      <vt:lpstr>Ramme</vt:lpstr>
      <vt:lpstr>Er der forskel  på piger  og drenge ?</vt:lpstr>
      <vt:lpstr>Dagsorden:   3 centrale spørgsmål</vt:lpstr>
      <vt:lpstr>1 Baggrunden for fokus på køn i arbejdet med børnene og de unge i Aarhus</vt:lpstr>
      <vt:lpstr>Pointer om køn og kønsfokus</vt:lpstr>
      <vt:lpstr>2 Hvad ved vi om pigernes og drengenes vej gennem dagtilbud og skole? </vt:lpstr>
      <vt:lpstr>Børn med særlig støtte</vt:lpstr>
      <vt:lpstr>Generel trivsel og mistrivsel </vt:lpstr>
      <vt:lpstr>Mønstre i mistrivsel og risikoadfærd</vt:lpstr>
      <vt:lpstr>Mønstre i mistrivsel og risikoadfærd</vt:lpstr>
      <vt:lpstr>Trivsel i skolen -  undervisning og pauser </vt:lpstr>
      <vt:lpstr>Opmærksom-hedskrævnde fravær</vt:lpstr>
      <vt:lpstr>Resultater ved 9.klasses-prøverne</vt:lpstr>
      <vt:lpstr>Overgang til ungdoms-uddannelse</vt:lpstr>
      <vt:lpstr>De voksne, børnene møder</vt:lpstr>
      <vt:lpstr>Hvad ved vi:   Opsummering og refleksion</vt:lpstr>
      <vt:lpstr>3 Hvordan understøtter vi lige muligheder for piger og drenge? </vt:lpstr>
      <vt:lpstr>Refleksion over praksis:  Hvad gør vi i dag?</vt:lpstr>
      <vt:lpstr>Inspiration til arbejdet med kønsmang-foldighed</vt:lpstr>
      <vt:lpstr>Hvor er der potentialer fremadrettet?</vt:lpstr>
      <vt:lpstr>Afrunding</vt:lpstr>
      <vt:lpstr>Tak for i dag!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 der forskel på piger og drenge?</dc:title>
  <dc:creator>Frida Mølgaard Gravesen</dc:creator>
  <cp:lastModifiedBy>Frida Mølgaard Gravesen</cp:lastModifiedBy>
  <cp:revision>423</cp:revision>
  <cp:lastPrinted>2016-09-01T11:23:07Z</cp:lastPrinted>
  <dcterms:created xsi:type="dcterms:W3CDTF">2016-04-13T11:53:28Z</dcterms:created>
  <dcterms:modified xsi:type="dcterms:W3CDTF">2016-09-02T13:18:53Z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